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8" r:id="rId3"/>
    <p:sldId id="302" r:id="rId4"/>
    <p:sldId id="301" r:id="rId5"/>
    <p:sldId id="300" r:id="rId6"/>
    <p:sldId id="303" r:id="rId7"/>
    <p:sldId id="265" r:id="rId8"/>
    <p:sldId id="266" r:id="rId9"/>
    <p:sldId id="270" r:id="rId10"/>
    <p:sldId id="304" r:id="rId11"/>
    <p:sldId id="305" r:id="rId12"/>
    <p:sldId id="311" r:id="rId13"/>
    <p:sldId id="309" r:id="rId14"/>
    <p:sldId id="312" r:id="rId15"/>
    <p:sldId id="363" r:id="rId16"/>
    <p:sldId id="356" r:id="rId17"/>
    <p:sldId id="354" r:id="rId18"/>
    <p:sldId id="355" r:id="rId19"/>
    <p:sldId id="314" r:id="rId20"/>
    <p:sldId id="310" r:id="rId21"/>
    <p:sldId id="313" r:id="rId22"/>
    <p:sldId id="271" r:id="rId23"/>
    <p:sldId id="272" r:id="rId24"/>
    <p:sldId id="357" r:id="rId25"/>
    <p:sldId id="315" r:id="rId26"/>
    <p:sldId id="274" r:id="rId27"/>
    <p:sldId id="275" r:id="rId28"/>
    <p:sldId id="277" r:id="rId29"/>
    <p:sldId id="278" r:id="rId30"/>
    <p:sldId id="281" r:id="rId31"/>
    <p:sldId id="282" r:id="rId32"/>
    <p:sldId id="283" r:id="rId33"/>
    <p:sldId id="284" r:id="rId34"/>
    <p:sldId id="289" r:id="rId35"/>
    <p:sldId id="320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4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21F3A-4D7E-514D-91FC-7EB6853A2BD0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EE7253B-6C2E-6740-B2E3-A38A00FE7DF2}">
      <dgm:prSet phldrT="[文本]"/>
      <dgm:spPr/>
      <dgm:t>
        <a:bodyPr/>
        <a:lstStyle/>
        <a:p>
          <a:r>
            <a:rPr lang="zh-CN" altLang="en-US" dirty="0"/>
            <a:t>输入输出的应用场景</a:t>
          </a:r>
        </a:p>
      </dgm:t>
    </dgm:pt>
    <dgm:pt modelId="{81C51209-31E3-2E44-A11A-7FCD8C04B68F}" type="parTrans" cxnId="{3BA1429D-8FD7-DC4F-A020-3101016AB259}">
      <dgm:prSet/>
      <dgm:spPr/>
      <dgm:t>
        <a:bodyPr/>
        <a:lstStyle/>
        <a:p>
          <a:endParaRPr lang="zh-CN" altLang="en-US"/>
        </a:p>
      </dgm:t>
    </dgm:pt>
    <dgm:pt modelId="{6ACD3948-19A8-CD44-AFD8-322E6A6CD610}" type="sibTrans" cxnId="{3BA1429D-8FD7-DC4F-A020-3101016AB259}">
      <dgm:prSet/>
      <dgm:spPr/>
      <dgm:t>
        <a:bodyPr/>
        <a:lstStyle/>
        <a:p>
          <a:endParaRPr lang="zh-CN" altLang="en-US"/>
        </a:p>
      </dgm:t>
    </dgm:pt>
    <dgm:pt modelId="{07B83DFC-9B5A-CF4C-A285-11A2C70D8C57}">
      <dgm:prSet phldrT="[文本]"/>
      <dgm:spPr/>
      <dgm:t>
        <a:bodyPr/>
        <a:lstStyle/>
        <a:p>
          <a:r>
            <a:rPr lang="zh-CN" altLang="en-US" dirty="0"/>
            <a:t>硬盘文件读写</a:t>
          </a:r>
        </a:p>
      </dgm:t>
    </dgm:pt>
    <dgm:pt modelId="{A45216E3-C1B7-B948-8FEE-5081B76E9909}" type="parTrans" cxnId="{C7EECD09-B3EF-8443-8144-7A121516D596}">
      <dgm:prSet/>
      <dgm:spPr/>
      <dgm:t>
        <a:bodyPr/>
        <a:lstStyle/>
        <a:p>
          <a:endParaRPr lang="zh-CN" altLang="en-US"/>
        </a:p>
      </dgm:t>
    </dgm:pt>
    <dgm:pt modelId="{DBB9D932-EBA7-C341-A069-584116BC0E40}" type="sibTrans" cxnId="{C7EECD09-B3EF-8443-8144-7A121516D596}">
      <dgm:prSet/>
      <dgm:spPr/>
      <dgm:t>
        <a:bodyPr/>
        <a:lstStyle/>
        <a:p>
          <a:endParaRPr lang="zh-CN" altLang="en-US"/>
        </a:p>
      </dgm:t>
    </dgm:pt>
    <dgm:pt modelId="{5F1D7E9E-5729-7D47-B7F8-1814DBC92D43}">
      <dgm:prSet phldrT="[文本]"/>
      <dgm:spPr/>
      <dgm:t>
        <a:bodyPr/>
        <a:lstStyle/>
        <a:p>
          <a:r>
            <a:rPr lang="zh-CN" altLang="en-US" dirty="0"/>
            <a:t>网络读写</a:t>
          </a:r>
        </a:p>
      </dgm:t>
    </dgm:pt>
    <dgm:pt modelId="{3E5A2A6B-4718-EB4B-8348-43013647AAB7}" type="parTrans" cxnId="{DDC5B4E2-A2D9-3F49-999A-EF8AF8CCC5F0}">
      <dgm:prSet/>
      <dgm:spPr/>
      <dgm:t>
        <a:bodyPr/>
        <a:lstStyle/>
        <a:p>
          <a:endParaRPr lang="zh-CN" altLang="en-US"/>
        </a:p>
      </dgm:t>
    </dgm:pt>
    <dgm:pt modelId="{A64B5CBC-7DF8-5C43-A8BC-9BD791D1D4A1}" type="sibTrans" cxnId="{DDC5B4E2-A2D9-3F49-999A-EF8AF8CCC5F0}">
      <dgm:prSet/>
      <dgm:spPr/>
      <dgm:t>
        <a:bodyPr/>
        <a:lstStyle/>
        <a:p>
          <a:endParaRPr lang="zh-CN" altLang="en-US"/>
        </a:p>
      </dgm:t>
    </dgm:pt>
    <dgm:pt modelId="{516B9434-6C0D-594D-986B-DF5BAE896EAD}" type="pres">
      <dgm:prSet presAssocID="{00321F3A-4D7E-514D-91FC-7EB6853A2BD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6B1E87-9EE3-FA4C-89DA-EBD95F40B259}" type="pres">
      <dgm:prSet presAssocID="{4EE7253B-6C2E-6740-B2E3-A38A00FE7DF2}" presName="root" presStyleCnt="0"/>
      <dgm:spPr/>
    </dgm:pt>
    <dgm:pt modelId="{5535A7E6-7998-1D46-BDB9-EA7836659099}" type="pres">
      <dgm:prSet presAssocID="{4EE7253B-6C2E-6740-B2E3-A38A00FE7DF2}" presName="rootComposite" presStyleCnt="0"/>
      <dgm:spPr/>
    </dgm:pt>
    <dgm:pt modelId="{BBD10269-804C-0D42-B389-03368A2A2A49}" type="pres">
      <dgm:prSet presAssocID="{4EE7253B-6C2E-6740-B2E3-A38A00FE7DF2}" presName="rootText" presStyleLbl="node1" presStyleIdx="0" presStyleCnt="1" custScaleX="194050" custLinFactNeighborX="-1862" custLinFactNeighborY="2288"/>
      <dgm:spPr/>
    </dgm:pt>
    <dgm:pt modelId="{45F2A2C1-BC9D-E140-A2CA-2912982DE50B}" type="pres">
      <dgm:prSet presAssocID="{4EE7253B-6C2E-6740-B2E3-A38A00FE7DF2}" presName="rootConnector" presStyleLbl="node1" presStyleIdx="0" presStyleCnt="1"/>
      <dgm:spPr/>
    </dgm:pt>
    <dgm:pt modelId="{155CD42E-8168-7642-8455-F49B29782B12}" type="pres">
      <dgm:prSet presAssocID="{4EE7253B-6C2E-6740-B2E3-A38A00FE7DF2}" presName="childShape" presStyleCnt="0"/>
      <dgm:spPr/>
    </dgm:pt>
    <dgm:pt modelId="{0118FEE3-C40F-AC44-B640-B52713B63C15}" type="pres">
      <dgm:prSet presAssocID="{A45216E3-C1B7-B948-8FEE-5081B76E9909}" presName="Name13" presStyleLbl="parChTrans1D2" presStyleIdx="0" presStyleCnt="2"/>
      <dgm:spPr/>
    </dgm:pt>
    <dgm:pt modelId="{A64AD434-DECE-CE40-9DD3-71D6C6843109}" type="pres">
      <dgm:prSet presAssocID="{07B83DFC-9B5A-CF4C-A285-11A2C70D8C57}" presName="childText" presStyleLbl="bgAcc1" presStyleIdx="0" presStyleCnt="2" custScaleX="184856">
        <dgm:presLayoutVars>
          <dgm:bulletEnabled val="1"/>
        </dgm:presLayoutVars>
      </dgm:prSet>
      <dgm:spPr/>
    </dgm:pt>
    <dgm:pt modelId="{ACAEF188-3E05-8241-B2BF-21BE8324E8D1}" type="pres">
      <dgm:prSet presAssocID="{3E5A2A6B-4718-EB4B-8348-43013647AAB7}" presName="Name13" presStyleLbl="parChTrans1D2" presStyleIdx="1" presStyleCnt="2"/>
      <dgm:spPr/>
    </dgm:pt>
    <dgm:pt modelId="{9BA80186-B99E-D94E-B76A-30F6EB394E34}" type="pres">
      <dgm:prSet presAssocID="{5F1D7E9E-5729-7D47-B7F8-1814DBC92D43}" presName="childText" presStyleLbl="bgAcc1" presStyleIdx="1" presStyleCnt="2" custScaleX="184856">
        <dgm:presLayoutVars>
          <dgm:bulletEnabled val="1"/>
        </dgm:presLayoutVars>
      </dgm:prSet>
      <dgm:spPr/>
    </dgm:pt>
  </dgm:ptLst>
  <dgm:cxnLst>
    <dgm:cxn modelId="{C7EECD09-B3EF-8443-8144-7A121516D596}" srcId="{4EE7253B-6C2E-6740-B2E3-A38A00FE7DF2}" destId="{07B83DFC-9B5A-CF4C-A285-11A2C70D8C57}" srcOrd="0" destOrd="0" parTransId="{A45216E3-C1B7-B948-8FEE-5081B76E9909}" sibTransId="{DBB9D932-EBA7-C341-A069-584116BC0E40}"/>
    <dgm:cxn modelId="{ED4C322E-0D23-1D45-A717-1138BF04E6EC}" type="presOf" srcId="{4EE7253B-6C2E-6740-B2E3-A38A00FE7DF2}" destId="{45F2A2C1-BC9D-E140-A2CA-2912982DE50B}" srcOrd="1" destOrd="0" presId="urn:microsoft.com/office/officeart/2005/8/layout/hierarchy3"/>
    <dgm:cxn modelId="{55954160-FD99-E24A-BD0C-81C99B968EC3}" type="presOf" srcId="{07B83DFC-9B5A-CF4C-A285-11A2C70D8C57}" destId="{A64AD434-DECE-CE40-9DD3-71D6C6843109}" srcOrd="0" destOrd="0" presId="urn:microsoft.com/office/officeart/2005/8/layout/hierarchy3"/>
    <dgm:cxn modelId="{3BA1429D-8FD7-DC4F-A020-3101016AB259}" srcId="{00321F3A-4D7E-514D-91FC-7EB6853A2BD0}" destId="{4EE7253B-6C2E-6740-B2E3-A38A00FE7DF2}" srcOrd="0" destOrd="0" parTransId="{81C51209-31E3-2E44-A11A-7FCD8C04B68F}" sibTransId="{6ACD3948-19A8-CD44-AFD8-322E6A6CD610}"/>
    <dgm:cxn modelId="{0CDFBFB0-9281-B94E-8066-25654855C523}" type="presOf" srcId="{A45216E3-C1B7-B948-8FEE-5081B76E9909}" destId="{0118FEE3-C40F-AC44-B640-B52713B63C15}" srcOrd="0" destOrd="0" presId="urn:microsoft.com/office/officeart/2005/8/layout/hierarchy3"/>
    <dgm:cxn modelId="{ABD0C3BB-C501-DE43-9AC1-463B94D97265}" type="presOf" srcId="{5F1D7E9E-5729-7D47-B7F8-1814DBC92D43}" destId="{9BA80186-B99E-D94E-B76A-30F6EB394E34}" srcOrd="0" destOrd="0" presId="urn:microsoft.com/office/officeart/2005/8/layout/hierarchy3"/>
    <dgm:cxn modelId="{95737CCC-2663-A541-84D8-9CA414A7039F}" type="presOf" srcId="{00321F3A-4D7E-514D-91FC-7EB6853A2BD0}" destId="{516B9434-6C0D-594D-986B-DF5BAE896EAD}" srcOrd="0" destOrd="0" presId="urn:microsoft.com/office/officeart/2005/8/layout/hierarchy3"/>
    <dgm:cxn modelId="{46B759D7-21DA-0641-AFF4-61965E3C8199}" type="presOf" srcId="{4EE7253B-6C2E-6740-B2E3-A38A00FE7DF2}" destId="{BBD10269-804C-0D42-B389-03368A2A2A49}" srcOrd="0" destOrd="0" presId="urn:microsoft.com/office/officeart/2005/8/layout/hierarchy3"/>
    <dgm:cxn modelId="{DDC5B4E2-A2D9-3F49-999A-EF8AF8CCC5F0}" srcId="{4EE7253B-6C2E-6740-B2E3-A38A00FE7DF2}" destId="{5F1D7E9E-5729-7D47-B7F8-1814DBC92D43}" srcOrd="1" destOrd="0" parTransId="{3E5A2A6B-4718-EB4B-8348-43013647AAB7}" sibTransId="{A64B5CBC-7DF8-5C43-A8BC-9BD791D1D4A1}"/>
    <dgm:cxn modelId="{A1094DFB-B62C-8844-A3F0-1D3BDDFCE7CB}" type="presOf" srcId="{3E5A2A6B-4718-EB4B-8348-43013647AAB7}" destId="{ACAEF188-3E05-8241-B2BF-21BE8324E8D1}" srcOrd="0" destOrd="0" presId="urn:microsoft.com/office/officeart/2005/8/layout/hierarchy3"/>
    <dgm:cxn modelId="{7832890C-1FFD-C049-BB0F-EEF1C1E411AB}" type="presParOf" srcId="{516B9434-6C0D-594D-986B-DF5BAE896EAD}" destId="{126B1E87-9EE3-FA4C-89DA-EBD95F40B259}" srcOrd="0" destOrd="0" presId="urn:microsoft.com/office/officeart/2005/8/layout/hierarchy3"/>
    <dgm:cxn modelId="{963806A7-C23B-2C43-A598-4D81EF6DE24C}" type="presParOf" srcId="{126B1E87-9EE3-FA4C-89DA-EBD95F40B259}" destId="{5535A7E6-7998-1D46-BDB9-EA7836659099}" srcOrd="0" destOrd="0" presId="urn:microsoft.com/office/officeart/2005/8/layout/hierarchy3"/>
    <dgm:cxn modelId="{2872C53A-7704-4440-BBED-18C957066E3F}" type="presParOf" srcId="{5535A7E6-7998-1D46-BDB9-EA7836659099}" destId="{BBD10269-804C-0D42-B389-03368A2A2A49}" srcOrd="0" destOrd="0" presId="urn:microsoft.com/office/officeart/2005/8/layout/hierarchy3"/>
    <dgm:cxn modelId="{DBE89461-ADD5-6F45-91E2-1230D10961EA}" type="presParOf" srcId="{5535A7E6-7998-1D46-BDB9-EA7836659099}" destId="{45F2A2C1-BC9D-E140-A2CA-2912982DE50B}" srcOrd="1" destOrd="0" presId="urn:microsoft.com/office/officeart/2005/8/layout/hierarchy3"/>
    <dgm:cxn modelId="{70B96AF5-90B2-844F-9686-BA675F74F608}" type="presParOf" srcId="{126B1E87-9EE3-FA4C-89DA-EBD95F40B259}" destId="{155CD42E-8168-7642-8455-F49B29782B12}" srcOrd="1" destOrd="0" presId="urn:microsoft.com/office/officeart/2005/8/layout/hierarchy3"/>
    <dgm:cxn modelId="{9F4F0780-6F01-5D4D-BD23-BAF849F7522C}" type="presParOf" srcId="{155CD42E-8168-7642-8455-F49B29782B12}" destId="{0118FEE3-C40F-AC44-B640-B52713B63C15}" srcOrd="0" destOrd="0" presId="urn:microsoft.com/office/officeart/2005/8/layout/hierarchy3"/>
    <dgm:cxn modelId="{B2DB352C-F7BE-3243-9CF0-02188E10B5EE}" type="presParOf" srcId="{155CD42E-8168-7642-8455-F49B29782B12}" destId="{A64AD434-DECE-CE40-9DD3-71D6C6843109}" srcOrd="1" destOrd="0" presId="urn:microsoft.com/office/officeart/2005/8/layout/hierarchy3"/>
    <dgm:cxn modelId="{C881BEB1-84DB-DD44-8D5D-C1D5F83082A2}" type="presParOf" srcId="{155CD42E-8168-7642-8455-F49B29782B12}" destId="{ACAEF188-3E05-8241-B2BF-21BE8324E8D1}" srcOrd="2" destOrd="0" presId="urn:microsoft.com/office/officeart/2005/8/layout/hierarchy3"/>
    <dgm:cxn modelId="{44A4ABAC-261E-A947-BC83-2308C37FA23C}" type="presParOf" srcId="{155CD42E-8168-7642-8455-F49B29782B12}" destId="{9BA80186-B99E-D94E-B76A-30F6EB394E3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10269-804C-0D42-B389-03368A2A2A49}">
      <dsp:nvSpPr>
        <dsp:cNvPr id="0" name=""/>
        <dsp:cNvSpPr/>
      </dsp:nvSpPr>
      <dsp:spPr>
        <a:xfrm>
          <a:off x="639680" y="16318"/>
          <a:ext cx="2762544" cy="711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输入输出的应用场景</a:t>
          </a:r>
        </a:p>
      </dsp:txBody>
      <dsp:txXfrm>
        <a:off x="660528" y="37166"/>
        <a:ext cx="2720848" cy="670116"/>
      </dsp:txXfrm>
    </dsp:sp>
    <dsp:sp modelId="{0118FEE3-C40F-AC44-B640-B52713B63C15}">
      <dsp:nvSpPr>
        <dsp:cNvPr id="0" name=""/>
        <dsp:cNvSpPr/>
      </dsp:nvSpPr>
      <dsp:spPr>
        <a:xfrm>
          <a:off x="915934" y="728130"/>
          <a:ext cx="302762" cy="517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573"/>
              </a:lnTo>
              <a:lnTo>
                <a:pt x="302762" y="517573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AD434-DECE-CE40-9DD3-71D6C6843109}">
      <dsp:nvSpPr>
        <dsp:cNvPr id="0" name=""/>
        <dsp:cNvSpPr/>
      </dsp:nvSpPr>
      <dsp:spPr>
        <a:xfrm>
          <a:off x="1218697" y="889797"/>
          <a:ext cx="2105324" cy="711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硬盘文件读写</a:t>
          </a:r>
        </a:p>
      </dsp:txBody>
      <dsp:txXfrm>
        <a:off x="1239545" y="910645"/>
        <a:ext cx="2063628" cy="670116"/>
      </dsp:txXfrm>
    </dsp:sp>
    <dsp:sp modelId="{ACAEF188-3E05-8241-B2BF-21BE8324E8D1}">
      <dsp:nvSpPr>
        <dsp:cNvPr id="0" name=""/>
        <dsp:cNvSpPr/>
      </dsp:nvSpPr>
      <dsp:spPr>
        <a:xfrm>
          <a:off x="915934" y="728130"/>
          <a:ext cx="302762" cy="1407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7338"/>
              </a:lnTo>
              <a:lnTo>
                <a:pt x="302762" y="1407338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80186-B99E-D94E-B76A-30F6EB394E34}">
      <dsp:nvSpPr>
        <dsp:cNvPr id="0" name=""/>
        <dsp:cNvSpPr/>
      </dsp:nvSpPr>
      <dsp:spPr>
        <a:xfrm>
          <a:off x="1218697" y="1779563"/>
          <a:ext cx="2105324" cy="711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网络读写</a:t>
          </a:r>
        </a:p>
      </dsp:txBody>
      <dsp:txXfrm>
        <a:off x="1239545" y="1800411"/>
        <a:ext cx="2063628" cy="670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5C2147-86F7-4962-A0C5-35416D466756}" type="datetime2">
              <a:rPr lang="zh-CN" altLang="en-US" smtClean="0"/>
              <a:pPr/>
              <a:t>2025年2月27日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4AEF40-3710-4283-9A75-7A728D55000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47529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58A0-E0F0-4132-856E-5D1692EA0AD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838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58A0-E0F0-4132-856E-5D1692EA0AD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2822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933" y="228600"/>
            <a:ext cx="1138766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334000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50000" y="1600200"/>
            <a:ext cx="5334000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81C45-8ECA-40D1-9876-8714E565353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987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58A0-E0F0-4132-856E-5D1692EA0AD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462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E05B4-1AF9-40AD-B90B-CF43D7E0A50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76345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58A0-E0F0-4132-856E-5D1692EA0AD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205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58A0-E0F0-4132-856E-5D1692EA0AD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914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7946-0BFA-4AD5-AF4F-D34B6A58B92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044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FB4-A983-4E94-A4A8-C1E24026344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213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1258A0-E0F0-4132-856E-5D1692EA0ADE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040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6B7F3E-7CF6-4DE8-8DDC-148F0263AFC1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848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A1258A0-E0F0-4132-856E-5D1692EA0ADE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338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1231" y="1659577"/>
            <a:ext cx="9707227" cy="1616336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第一部分  分布式计算程序设计基础        （</a:t>
            </a:r>
            <a:r>
              <a:rPr lang="en-US" altLang="zh-CN" dirty="0"/>
              <a:t>java</a:t>
            </a:r>
            <a:r>
              <a:rPr lang="zh-CN" altLang="en-US" dirty="0"/>
              <a:t>语言）</a:t>
            </a:r>
          </a:p>
        </p:txBody>
      </p:sp>
    </p:spTree>
    <p:extLst>
      <p:ext uri="{BB962C8B-B14F-4D97-AF65-F5344CB8AC3E}">
        <p14:creationId xmlns:p14="http://schemas.microsoft.com/office/powerpoint/2010/main" val="289486414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46E6E3-3BCB-7C4B-BDE7-E4C2F3CC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集合容器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46BBA9-D25C-564B-BE04-AD0967FE7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61" y="1882987"/>
            <a:ext cx="10131425" cy="3649133"/>
          </a:xfrm>
        </p:spPr>
        <p:txBody>
          <a:bodyPr>
            <a:normAutofit/>
          </a:bodyPr>
          <a:lstStyle/>
          <a:p>
            <a:r>
              <a:rPr kumimoji="1" lang="en-US" altLang="zh-CN" sz="2400" dirty="0"/>
              <a:t>Set</a:t>
            </a:r>
          </a:p>
          <a:p>
            <a:r>
              <a:rPr kumimoji="1" lang="en-US" altLang="zh-CN" sz="2400" dirty="0"/>
              <a:t>List</a:t>
            </a:r>
          </a:p>
          <a:p>
            <a:r>
              <a:rPr kumimoji="1" lang="en-US" altLang="zh-CN" sz="2400" dirty="0"/>
              <a:t>Map</a:t>
            </a:r>
          </a:p>
          <a:p>
            <a:r>
              <a:rPr kumimoji="1" lang="en-US" altLang="zh-CN" sz="2400" dirty="0"/>
              <a:t>Iterator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&amp;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Enumeration</a:t>
            </a:r>
          </a:p>
        </p:txBody>
      </p:sp>
    </p:spTree>
    <p:extLst>
      <p:ext uri="{BB962C8B-B14F-4D97-AF65-F5344CB8AC3E}">
        <p14:creationId xmlns:p14="http://schemas.microsoft.com/office/powerpoint/2010/main" val="424494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DD4095-7AFF-914E-9577-F96B87AF1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范型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638D11-1AFA-2C43-A598-780A2D4AB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795" y="1904502"/>
            <a:ext cx="3983018" cy="3649133"/>
          </a:xfrm>
        </p:spPr>
        <p:txBody>
          <a:bodyPr/>
          <a:lstStyle/>
          <a:p>
            <a:r>
              <a:rPr kumimoji="1" lang="zh-CN" altLang="en-US" dirty="0"/>
              <a:t>自定义范型类</a:t>
            </a:r>
            <a:endParaRPr kumimoji="1" lang="en-US" altLang="zh-CN" dirty="0"/>
          </a:p>
          <a:p>
            <a:r>
              <a:rPr kumimoji="1" lang="zh-CN" altLang="en-US" dirty="0"/>
              <a:t>范型类的应用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集合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反射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8E5F7F24-0310-894A-872B-CBF3D39325CC}"/>
              </a:ext>
            </a:extLst>
          </p:cNvPr>
          <p:cNvSpPr txBox="1">
            <a:spLocks/>
          </p:cNvSpPr>
          <p:nvPr/>
        </p:nvSpPr>
        <p:spPr>
          <a:xfrm>
            <a:off x="6607599" y="2504501"/>
            <a:ext cx="45240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itchFamily="2" charset="2"/>
              <a:buChar char="ü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范型通配符？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&lt;? super E &gt;</a:t>
            </a:r>
            <a:r>
              <a:rPr kumimoji="1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固定下界限定</a:t>
            </a:r>
            <a:endParaRPr kumimoji="1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&lt;? extends E&gt;</a:t>
            </a:r>
            <a:r>
              <a:rPr kumimoji="1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固定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上界限定</a:t>
            </a:r>
            <a:endParaRPr kumimoji="1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&lt;?&gt;</a:t>
            </a:r>
            <a:r>
              <a:rPr kumimoji="1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 无限定</a:t>
            </a:r>
            <a:endParaRPr kumimoji="1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1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66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5215E8-A2DE-FD40-9DE2-F581BDBF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范型？通配符的</a:t>
            </a:r>
            <a:r>
              <a:rPr kumimoji="1" lang="en-US" altLang="zh-CN" dirty="0"/>
              <a:t>Pecs</a:t>
            </a:r>
            <a:r>
              <a:rPr kumimoji="1" lang="zh-CN" altLang="en-US" dirty="0"/>
              <a:t>原则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FF42EE-F17E-3F44-8532-FC439DC0F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" altLang="zh-CN" dirty="0"/>
              <a:t>Producer-Extends</a:t>
            </a:r>
            <a:r>
              <a:rPr kumimoji="1" lang="zh-CN" altLang="en-US" dirty="0"/>
              <a:t>   生产者，只读</a:t>
            </a:r>
            <a:r>
              <a:rPr kumimoji="1" lang="en" altLang="zh-CN" dirty="0"/>
              <a:t> </a:t>
            </a:r>
          </a:p>
          <a:p>
            <a:r>
              <a:rPr kumimoji="1" lang="en" altLang="zh-CN" dirty="0"/>
              <a:t> Consumer –Super</a:t>
            </a:r>
            <a:r>
              <a:rPr kumimoji="1" lang="zh-CN" altLang="en-US" dirty="0"/>
              <a:t> </a:t>
            </a:r>
            <a:r>
              <a:rPr kumimoji="1" lang="zh-CN" altLang="en" dirty="0"/>
              <a:t>消费者</a:t>
            </a:r>
            <a:r>
              <a:rPr kumimoji="1" lang="zh-CN" altLang="en-US" dirty="0"/>
              <a:t>，只写</a:t>
            </a:r>
          </a:p>
        </p:txBody>
      </p:sp>
    </p:spTree>
    <p:extLst>
      <p:ext uri="{BB962C8B-B14F-4D97-AF65-F5344CB8AC3E}">
        <p14:creationId xmlns:p14="http://schemas.microsoft.com/office/powerpoint/2010/main" val="291533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E27CAD-2ECB-E248-AA8A-C1D0EB65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内部类、匿名类和</a:t>
            </a:r>
            <a:r>
              <a:rPr kumimoji="1" lang="en-US" altLang="zh-CN" cap="none" dirty="0"/>
              <a:t>Lambda</a:t>
            </a:r>
            <a:endParaRPr kumimoji="1" lang="zh-CN" altLang="en-US" cap="none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4F2BD-8EE8-2F4F-BFA2-169D07A54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00201"/>
            <a:ext cx="10131425" cy="4156363"/>
          </a:xfrm>
        </p:spPr>
        <p:txBody>
          <a:bodyPr/>
          <a:lstStyle/>
          <a:p>
            <a:r>
              <a:rPr kumimoji="1" lang="zh-CN" altLang="en-US" dirty="0"/>
              <a:t>内部类</a:t>
            </a:r>
            <a:endParaRPr kumimoji="1" lang="en-US" altLang="zh-CN" dirty="0"/>
          </a:p>
          <a:p>
            <a:r>
              <a:rPr kumimoji="1" lang="zh-CN" altLang="en-US" dirty="0"/>
              <a:t>匿名类（内部类的简化）</a:t>
            </a:r>
            <a:endParaRPr kumimoji="1" lang="en-US" altLang="zh-CN" dirty="0"/>
          </a:p>
          <a:p>
            <a:r>
              <a:rPr kumimoji="1" lang="en-US" altLang="zh-CN" dirty="0"/>
              <a:t>Lambda</a:t>
            </a:r>
            <a:r>
              <a:rPr kumimoji="1" lang="zh-CN" altLang="en-US" dirty="0"/>
              <a:t>表达式（匿名类的简化）</a:t>
            </a:r>
            <a:r>
              <a:rPr kumimoji="1" lang="en-US" altLang="zh-CN" dirty="0"/>
              <a:t>-</a:t>
            </a:r>
            <a:r>
              <a:rPr kumimoji="1" lang="zh-CN" altLang="en-US" dirty="0"/>
              <a:t>一种函数式接口的实现对象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函数式接口</a:t>
            </a:r>
            <a:r>
              <a:rPr kumimoji="1" lang="en-US" altLang="zh-CN" dirty="0"/>
              <a:t>-</a:t>
            </a:r>
            <a:r>
              <a:rPr kumimoji="1" lang="zh-CN" altLang="en-US" dirty="0"/>
              <a:t>仅含一个方法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本质上是一个接口的匿名实现类的方法函数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::</a:t>
            </a:r>
            <a:r>
              <a:rPr kumimoji="1" lang="zh-CN" altLang="en-US" dirty="0"/>
              <a:t>方法引用</a:t>
            </a:r>
          </a:p>
        </p:txBody>
      </p:sp>
    </p:spTree>
    <p:extLst>
      <p:ext uri="{BB962C8B-B14F-4D97-AF65-F5344CB8AC3E}">
        <p14:creationId xmlns:p14="http://schemas.microsoft.com/office/powerpoint/2010/main" val="2886748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CA393A-F638-D245-9310-6F8013141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98763"/>
            <a:ext cx="10131425" cy="1456267"/>
          </a:xfrm>
        </p:spPr>
        <p:txBody>
          <a:bodyPr/>
          <a:lstStyle/>
          <a:p>
            <a:r>
              <a:rPr kumimoji="1"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en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ambda</a:t>
            </a:r>
            <a:r>
              <a:rPr kumimoji="1" lang="zh-CN" altLang="en-US" dirty="0"/>
              <a:t>表达式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2061A3-23A6-C343-9C08-264383F39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92" y="1736822"/>
            <a:ext cx="4935681" cy="4622415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基本语法：</a:t>
            </a:r>
            <a:endParaRPr kumimoji="1" lang="en-US" altLang="zh-CN" dirty="0"/>
          </a:p>
          <a:p>
            <a:pPr lvl="1"/>
            <a:r>
              <a:rPr lang="en" altLang="zh-CN" dirty="0"/>
              <a:t>(</a:t>
            </a:r>
            <a:r>
              <a:rPr lang="zh-CN" altLang="en" dirty="0"/>
              <a:t>参数</a:t>
            </a:r>
            <a:r>
              <a:rPr lang="zh-CN" altLang="en-US" dirty="0"/>
              <a:t>列表</a:t>
            </a:r>
            <a:r>
              <a:rPr lang="en" altLang="zh-CN" dirty="0"/>
              <a:t>) -&gt; expression</a:t>
            </a:r>
            <a:endParaRPr kumimoji="1" lang="en-US" altLang="zh-CN" dirty="0"/>
          </a:p>
          <a:p>
            <a:pPr lvl="1"/>
            <a:r>
              <a:rPr lang="en" altLang="zh-CN" dirty="0"/>
              <a:t>(</a:t>
            </a:r>
            <a:r>
              <a:rPr lang="zh-CN" altLang="en" dirty="0"/>
              <a:t>参数列表</a:t>
            </a:r>
            <a:r>
              <a:rPr lang="en" altLang="zh-CN" dirty="0"/>
              <a:t>) -&gt;{ statements; }</a:t>
            </a:r>
          </a:p>
          <a:p>
            <a:r>
              <a:rPr kumimoji="1" lang="zh-CN" altLang="en" dirty="0"/>
              <a:t>举例</a:t>
            </a:r>
            <a:endParaRPr kumimoji="1" lang="en-US" altLang="zh-CN" dirty="0"/>
          </a:p>
          <a:p>
            <a:pPr lvl="1"/>
            <a:r>
              <a:rPr lang="en-US" altLang="zh-CN" dirty="0"/>
              <a:t>(</a:t>
            </a:r>
            <a:r>
              <a:rPr lang="zh-CN" altLang="en-US" dirty="0"/>
              <a:t> 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5</a:t>
            </a:r>
            <a:r>
              <a:rPr lang="zh-CN" altLang="en-US" dirty="0"/>
              <a:t>     无参</a:t>
            </a:r>
            <a:endParaRPr lang="en-US" altLang="zh-CN" dirty="0"/>
          </a:p>
          <a:p>
            <a:pPr lvl="1"/>
            <a:r>
              <a:rPr lang="en" altLang="zh-CN" dirty="0"/>
              <a:t>x -&gt; 2 * x</a:t>
            </a:r>
            <a:r>
              <a:rPr lang="zh-CN" altLang="en-US" dirty="0"/>
              <a:t>  有一个参数</a:t>
            </a:r>
            <a:endParaRPr lang="en" altLang="zh-CN" dirty="0"/>
          </a:p>
          <a:p>
            <a:pPr lvl="1"/>
            <a:r>
              <a:rPr lang="en" altLang="zh-CN" dirty="0"/>
              <a:t>(x, y) -&gt; x – y</a:t>
            </a:r>
            <a:r>
              <a:rPr lang="zh-CN" altLang="en-US" dirty="0"/>
              <a:t>  有两个参数</a:t>
            </a:r>
            <a:endParaRPr lang="en" altLang="zh-CN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E1894A7F-249C-0B4D-9DB9-C959E058DADF}"/>
              </a:ext>
            </a:extLst>
          </p:cNvPr>
          <p:cNvSpPr txBox="1">
            <a:spLocks/>
          </p:cNvSpPr>
          <p:nvPr/>
        </p:nvSpPr>
        <p:spPr>
          <a:xfrm>
            <a:off x="6210300" y="301337"/>
            <a:ext cx="4935681" cy="4622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itchFamily="2" charset="2"/>
              <a:buChar char="ü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好处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简化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java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程序的“繁重”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性能提升</a:t>
            </a:r>
            <a:endParaRPr kumimoji="0" lang="en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329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CA393A-F638-D245-9310-6F8013141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98763"/>
            <a:ext cx="10131425" cy="1456267"/>
          </a:xfrm>
        </p:spPr>
        <p:txBody>
          <a:bodyPr/>
          <a:lstStyle/>
          <a:p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方法引用（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reference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2061A3-23A6-C343-9C08-264383F39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92" y="1736822"/>
            <a:ext cx="10695707" cy="4622415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静态方法引用（</a:t>
            </a:r>
            <a:r>
              <a:rPr kumimoji="1" lang="en-US" altLang="zh-CN" dirty="0"/>
              <a:t>static method</a:t>
            </a:r>
            <a:r>
              <a:rPr kumimoji="1" lang="zh-CN" altLang="en-US" dirty="0"/>
              <a:t>）语法：</a:t>
            </a:r>
            <a:r>
              <a:rPr kumimoji="1" lang="en-US" altLang="zh-CN" dirty="0" err="1"/>
              <a:t>classname</a:t>
            </a:r>
            <a:r>
              <a:rPr kumimoji="1" lang="en-US" altLang="zh-CN" dirty="0"/>
              <a:t>::</a:t>
            </a:r>
            <a:r>
              <a:rPr kumimoji="1" lang="en-US" altLang="zh-CN" dirty="0" err="1"/>
              <a:t>methodname</a:t>
            </a:r>
            <a:r>
              <a:rPr kumimoji="1" lang="en-US" altLang="zh-CN" dirty="0"/>
              <a:t> </a:t>
            </a:r>
            <a:r>
              <a:rPr kumimoji="1" lang="zh-CN" altLang="en-US" dirty="0"/>
              <a:t>例如：</a:t>
            </a:r>
            <a:r>
              <a:rPr kumimoji="1" lang="en-US" altLang="zh-CN" dirty="0"/>
              <a:t>Person::</a:t>
            </a:r>
            <a:r>
              <a:rPr kumimoji="1" lang="en-US" altLang="zh-CN" dirty="0" err="1"/>
              <a:t>getAge</a:t>
            </a:r>
            <a:endParaRPr kumimoji="1" lang="en-US" altLang="zh-CN" dirty="0"/>
          </a:p>
          <a:p>
            <a:r>
              <a:rPr kumimoji="1" lang="zh-CN" altLang="en-US" dirty="0"/>
              <a:t>对象的实例方法引用语法：</a:t>
            </a:r>
            <a:r>
              <a:rPr kumimoji="1" lang="en-US" altLang="zh-CN" dirty="0" err="1"/>
              <a:t>instancename</a:t>
            </a:r>
            <a:r>
              <a:rPr kumimoji="1" lang="en-US" altLang="zh-CN" dirty="0"/>
              <a:t>::</a:t>
            </a:r>
            <a:r>
              <a:rPr kumimoji="1" lang="en-US" altLang="zh-CN" dirty="0" err="1"/>
              <a:t>methodname</a:t>
            </a:r>
            <a:r>
              <a:rPr kumimoji="1" lang="en-US" altLang="zh-CN" dirty="0"/>
              <a:t> </a:t>
            </a:r>
            <a:r>
              <a:rPr kumimoji="1" lang="zh-CN" altLang="en-US" dirty="0"/>
              <a:t>例如：</a:t>
            </a:r>
            <a:r>
              <a:rPr kumimoji="1" lang="en-US" altLang="zh-CN" dirty="0" err="1"/>
              <a:t>System.out</a:t>
            </a:r>
            <a:r>
              <a:rPr kumimoji="1" lang="en-US" altLang="zh-CN" dirty="0"/>
              <a:t>::</a:t>
            </a:r>
            <a:r>
              <a:rPr kumimoji="1" lang="en-US" altLang="zh-CN" dirty="0" err="1"/>
              <a:t>println</a:t>
            </a:r>
            <a:endParaRPr kumimoji="1" lang="en-US" altLang="zh-CN" dirty="0"/>
          </a:p>
          <a:p>
            <a:r>
              <a:rPr kumimoji="1" lang="zh-CN" altLang="en-US" dirty="0"/>
              <a:t>对象的超类方法引用语法： </a:t>
            </a:r>
            <a:r>
              <a:rPr kumimoji="1" lang="en-US" altLang="zh-CN" dirty="0"/>
              <a:t>super::</a:t>
            </a:r>
            <a:r>
              <a:rPr kumimoji="1" lang="en-US" altLang="zh-CN" dirty="0" err="1"/>
              <a:t>methodname</a:t>
            </a:r>
            <a:endParaRPr kumimoji="1" lang="en-US" altLang="zh-CN" dirty="0"/>
          </a:p>
          <a:p>
            <a:r>
              <a:rPr kumimoji="1" lang="zh-CN" altLang="en-US" dirty="0"/>
              <a:t>类构造器引用语法： </a:t>
            </a:r>
            <a:r>
              <a:rPr kumimoji="1" lang="en-US" altLang="zh-CN" dirty="0" err="1"/>
              <a:t>classname</a:t>
            </a:r>
            <a:r>
              <a:rPr kumimoji="1" lang="en-US" altLang="zh-CN" dirty="0"/>
              <a:t>::new </a:t>
            </a:r>
            <a:r>
              <a:rPr kumimoji="1" lang="zh-CN" altLang="en-US" dirty="0"/>
              <a:t>例如：</a:t>
            </a:r>
            <a:r>
              <a:rPr kumimoji="1" lang="en-US" altLang="zh-CN" dirty="0" err="1"/>
              <a:t>ArrayList</a:t>
            </a:r>
            <a:r>
              <a:rPr kumimoji="1" lang="en-US" altLang="zh-CN" dirty="0"/>
              <a:t>::new</a:t>
            </a:r>
          </a:p>
          <a:p>
            <a:r>
              <a:rPr kumimoji="1" lang="zh-CN" altLang="en-US" dirty="0"/>
              <a:t>数组构造器引用语法： </a:t>
            </a:r>
            <a:r>
              <a:rPr kumimoji="1" lang="en-US" altLang="zh-CN" dirty="0" err="1"/>
              <a:t>typename</a:t>
            </a:r>
            <a:r>
              <a:rPr kumimoji="1" lang="en-US" altLang="zh-CN" dirty="0"/>
              <a:t>[]::new </a:t>
            </a:r>
            <a:r>
              <a:rPr kumimoji="1" lang="zh-CN" altLang="en-US" dirty="0"/>
              <a:t>例如： </a:t>
            </a:r>
            <a:r>
              <a:rPr kumimoji="1" lang="en-US" altLang="zh-CN" dirty="0"/>
              <a:t>String[]:new</a:t>
            </a:r>
            <a:endParaRPr lang="en" altLang="zh-CN" dirty="0"/>
          </a:p>
        </p:txBody>
      </p:sp>
    </p:spTree>
    <p:extLst>
      <p:ext uri="{BB962C8B-B14F-4D97-AF65-F5344CB8AC3E}">
        <p14:creationId xmlns:p14="http://schemas.microsoft.com/office/powerpoint/2010/main" val="495463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87EA70-0247-91D8-5776-E1675148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需要熟练掌握的常用的函数式接口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275D6E-D3EB-7789-D30D-60E950972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15" y="2228849"/>
            <a:ext cx="3347357" cy="2400301"/>
          </a:xfrm>
        </p:spPr>
        <p:txBody>
          <a:bodyPr>
            <a:normAutofit fontScale="92500" lnSpcReduction="10000"/>
          </a:bodyPr>
          <a:lstStyle/>
          <a:p>
            <a:r>
              <a:rPr kumimoji="1" lang="en" altLang="zh-CN" dirty="0"/>
              <a:t>Comparator</a:t>
            </a:r>
            <a:r>
              <a:rPr kumimoji="1" lang="zh-CN" altLang="en-US" dirty="0"/>
              <a:t>（比较</a:t>
            </a:r>
            <a:r>
              <a:rPr kumimoji="1" lang="en-US" altLang="zh-CN" dirty="0"/>
              <a:t>-</a:t>
            </a:r>
            <a:r>
              <a:rPr kumimoji="1" lang="zh-CN" altLang="en-US" dirty="0"/>
              <a:t>外部）</a:t>
            </a:r>
            <a:endParaRPr kumimoji="1" lang="en" altLang="zh-CN" dirty="0"/>
          </a:p>
          <a:p>
            <a:r>
              <a:rPr kumimoji="1" lang="en-US" altLang="zh-CN" dirty="0"/>
              <a:t>Comparable</a:t>
            </a:r>
            <a:r>
              <a:rPr kumimoji="1" lang="zh-CN" altLang="en-US" dirty="0"/>
              <a:t>（比较</a:t>
            </a:r>
            <a:r>
              <a:rPr kumimoji="1" lang="en-US" altLang="zh-CN" dirty="0"/>
              <a:t>-</a:t>
            </a:r>
            <a:r>
              <a:rPr kumimoji="1" lang="zh-CN" altLang="en-US" dirty="0"/>
              <a:t>内部）</a:t>
            </a:r>
            <a:endParaRPr kumimoji="1" lang="en" altLang="zh-CN" dirty="0"/>
          </a:p>
          <a:p>
            <a:r>
              <a:rPr kumimoji="1" lang="en" altLang="zh-CN" dirty="0"/>
              <a:t>Supplier</a:t>
            </a:r>
            <a:r>
              <a:rPr kumimoji="1" lang="zh-CN" altLang="en-US" dirty="0"/>
              <a:t>（生成）</a:t>
            </a:r>
            <a:endParaRPr kumimoji="1" lang="en" altLang="zh-CN" dirty="0"/>
          </a:p>
          <a:p>
            <a:r>
              <a:rPr kumimoji="1" lang="en" altLang="zh-CN" dirty="0"/>
              <a:t>Comsumer</a:t>
            </a:r>
            <a:r>
              <a:rPr kumimoji="1" lang="zh-CN" altLang="en-US" dirty="0"/>
              <a:t>（处理）</a:t>
            </a:r>
            <a:endParaRPr kumimoji="1" lang="en" altLang="zh-CN" dirty="0"/>
          </a:p>
          <a:p>
            <a:r>
              <a:rPr kumimoji="1" lang="en" altLang="zh-CN" dirty="0"/>
              <a:t>Predicate</a:t>
            </a:r>
            <a:r>
              <a:rPr kumimoji="1" lang="zh-CN" altLang="en-US" dirty="0"/>
              <a:t>（判断）</a:t>
            </a:r>
            <a:endParaRPr kumimoji="1" lang="en" altLang="zh-CN" dirty="0"/>
          </a:p>
          <a:p>
            <a:r>
              <a:rPr kumimoji="1" lang="en" altLang="zh-CN" dirty="0"/>
              <a:t>Function</a:t>
            </a:r>
            <a:r>
              <a:rPr kumimoji="1" lang="zh-CN" altLang="en-US" dirty="0"/>
              <a:t>（转换）</a:t>
            </a:r>
            <a:endParaRPr kumimoji="1" lang="en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6429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662371-5361-2E58-58B9-D0380C1CE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899" y="1836965"/>
            <a:ext cx="9601200" cy="1485900"/>
          </a:xfrm>
        </p:spPr>
        <p:txBody>
          <a:bodyPr/>
          <a:lstStyle/>
          <a:p>
            <a:r>
              <a:rPr kumimoji="1" lang="en-US" altLang="zh-CN" dirty="0"/>
              <a:t>Stream</a:t>
            </a:r>
            <a:r>
              <a:rPr kumimoji="1" lang="zh-CN" altLang="en-US" dirty="0"/>
              <a:t> </a:t>
            </a:r>
            <a:r>
              <a:rPr kumimoji="1" lang="en-US" altLang="zh-CN" dirty="0"/>
              <a:t>API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9A3223-3A98-6AA0-3287-E6F7D1E88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9" y="3028949"/>
            <a:ext cx="6776357" cy="1485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2800" dirty="0"/>
              <a:t>语法</a:t>
            </a:r>
            <a:r>
              <a:rPr kumimoji="1" lang="zh-CN" altLang="en-US" sz="2800" dirty="0">
                <a:solidFill>
                  <a:srgbClr val="FF0000"/>
                </a:solidFill>
              </a:rPr>
              <a:t>简洁高效</a:t>
            </a:r>
            <a:r>
              <a:rPr kumimoji="1" lang="zh-CN" altLang="en-US" sz="2800" dirty="0"/>
              <a:t>的</a:t>
            </a:r>
            <a:r>
              <a:rPr kumimoji="1" lang="zh-CN" altLang="en-US" sz="2800" dirty="0">
                <a:solidFill>
                  <a:srgbClr val="FF0000"/>
                </a:solidFill>
              </a:rPr>
              <a:t>批量</a:t>
            </a:r>
            <a:r>
              <a:rPr kumimoji="1" lang="zh-CN" altLang="en-US" sz="2800" dirty="0"/>
              <a:t>数据</a:t>
            </a:r>
            <a:r>
              <a:rPr kumimoji="1" lang="zh-CN" altLang="en-US" sz="2800" dirty="0">
                <a:solidFill>
                  <a:srgbClr val="FF0000"/>
                </a:solidFill>
              </a:rPr>
              <a:t>操作</a:t>
            </a:r>
            <a:endParaRPr kumimoji="1" lang="en-US" altLang="zh-CN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zh-CN" altLang="en-US" sz="2800" dirty="0"/>
              <a:t>          </a:t>
            </a:r>
            <a:r>
              <a:rPr kumimoji="1" lang="en-US" altLang="zh-CN" sz="2800" dirty="0"/>
              <a:t>-------------java</a:t>
            </a:r>
            <a:r>
              <a:rPr kumimoji="1" lang="zh-CN" altLang="en-US" sz="2800" dirty="0"/>
              <a:t>中的</a:t>
            </a:r>
            <a:r>
              <a:rPr kumimoji="1" lang="en-US" altLang="zh-CN" sz="2800" dirty="0" err="1"/>
              <a:t>sql</a:t>
            </a:r>
            <a:endParaRPr kumimoji="1"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202620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F21147-E543-FE66-38AA-39EED0108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114" y="1028700"/>
            <a:ext cx="9601200" cy="1485900"/>
          </a:xfrm>
        </p:spPr>
        <p:txBody>
          <a:bodyPr/>
          <a:lstStyle/>
          <a:p>
            <a:r>
              <a:rPr kumimoji="1" lang="en-US" altLang="zh-CN" dirty="0"/>
              <a:t>Stream</a:t>
            </a:r>
            <a:r>
              <a:rPr kumimoji="1" lang="zh-CN" altLang="en-US" dirty="0"/>
              <a:t>基本操作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A9B614-129D-CA3D-24DD-3F6C75E1E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114" y="2653393"/>
            <a:ext cx="7037614" cy="2237014"/>
          </a:xfrm>
        </p:spPr>
        <p:txBody>
          <a:bodyPr/>
          <a:lstStyle/>
          <a:p>
            <a:r>
              <a:rPr kumimoji="1" lang="zh-CN" altLang="en-US" dirty="0"/>
              <a:t>创建</a:t>
            </a:r>
            <a:endParaRPr kumimoji="1" lang="en-US" altLang="zh-CN" dirty="0"/>
          </a:p>
          <a:p>
            <a:r>
              <a:rPr kumimoji="1" lang="zh-CN" altLang="en-US" dirty="0"/>
              <a:t>处理</a:t>
            </a:r>
            <a:r>
              <a:rPr kumimoji="1" lang="en-US" altLang="zh-CN" dirty="0"/>
              <a:t>-</a:t>
            </a:r>
            <a:r>
              <a:rPr kumimoji="1" lang="zh-CN" altLang="en-US" dirty="0"/>
              <a:t>流水线作业处理，可以反复多次处理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查找，映射，排序</a:t>
            </a:r>
            <a:endParaRPr kumimoji="1" lang="en-US" altLang="zh-CN" dirty="0"/>
          </a:p>
          <a:p>
            <a:r>
              <a:rPr kumimoji="1" lang="zh-CN" altLang="en-US" dirty="0"/>
              <a:t>结果</a:t>
            </a:r>
            <a:r>
              <a:rPr kumimoji="1" lang="en-US" altLang="zh-CN" dirty="0"/>
              <a:t>-</a:t>
            </a:r>
            <a:r>
              <a:rPr kumimoji="1" lang="zh-CN" altLang="en-US" dirty="0"/>
              <a:t>结束生成结果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匹配，归约，收集</a:t>
            </a:r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579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A74DC3-D5A0-0E45-A923-7661242F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8666"/>
            <a:ext cx="10131425" cy="1456267"/>
          </a:xfrm>
        </p:spPr>
        <p:txBody>
          <a:bodyPr/>
          <a:lstStyle/>
          <a:p>
            <a:r>
              <a:rPr kumimoji="1" lang="en-US" altLang="zh-CN" dirty="0"/>
              <a:t>java</a:t>
            </a:r>
            <a:r>
              <a:rPr kumimoji="1" lang="zh-CN" altLang="en-US" dirty="0"/>
              <a:t>分布式计算编程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9FF70-F05A-3A43-A914-A3AC2C1B1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19" y="2113786"/>
            <a:ext cx="4852843" cy="3649133"/>
          </a:xfrm>
        </p:spPr>
        <p:txBody>
          <a:bodyPr>
            <a:normAutofit lnSpcReduction="10000"/>
          </a:bodyPr>
          <a:lstStyle/>
          <a:p>
            <a:r>
              <a:rPr kumimoji="1" lang="zh-CN" altLang="en-US" dirty="0"/>
              <a:t>基本技术</a:t>
            </a:r>
            <a:endParaRPr kumimoji="1" lang="en-US" altLang="zh-CN" dirty="0"/>
          </a:p>
          <a:p>
            <a:pPr lvl="1"/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SOCKETS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网络套接字</a:t>
            </a: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多线程</a:t>
            </a: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数据序列化</a:t>
            </a: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Java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I/O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流</a:t>
            </a: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集合容器</a:t>
            </a: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范型</a:t>
            </a: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内部类、匿名类、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Lambda</a:t>
            </a:r>
          </a:p>
          <a:p>
            <a:pPr lvl="1"/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Stream </a:t>
            </a:r>
            <a:r>
              <a:rPr lang="en-US" altLang="zh-CN" dirty="0" err="1">
                <a:solidFill>
                  <a:schemeClr val="tx2">
                    <a:lumMod val="75000"/>
                  </a:schemeClr>
                </a:solidFill>
              </a:rPr>
              <a:t>api</a:t>
            </a: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项目构建管理工具</a:t>
            </a: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altLang="zh-CN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7D81EA2D-DF62-054D-A035-DD96139E4746}"/>
              </a:ext>
            </a:extLst>
          </p:cNvPr>
          <p:cNvSpPr txBox="1">
            <a:spLocks/>
          </p:cNvSpPr>
          <p:nvPr/>
        </p:nvSpPr>
        <p:spPr>
          <a:xfrm>
            <a:off x="3870961" y="1893828"/>
            <a:ext cx="3475662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kumimoji="1" sz="2400" cap="none">
                <a:effectLst/>
              </a:defRPr>
            </a:lvl1pPr>
            <a:lvl2pPr marL="742950" lvl="1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2200" cap="none">
                <a:solidFill>
                  <a:schemeClr val="tx2">
                    <a:lumMod val="75000"/>
                  </a:schemeClr>
                </a:solidFill>
                <a:effectLst/>
              </a:defRPr>
            </a:lvl2pPr>
            <a:lvl3pPr marL="1200150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2000" cap="none">
                <a:effectLst/>
              </a:defRPr>
            </a:lvl3pPr>
            <a:lvl4pPr marL="1543050" indent="-1714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cap="none">
                <a:effectLst/>
              </a:defRPr>
            </a:lvl4pPr>
            <a:lvl5pPr marL="2000250" indent="-1714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5pPr>
            <a:lvl6pPr marL="25146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6pPr>
            <a:lvl7pPr marL="29718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7pPr>
            <a:lvl8pPr marL="34290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8pPr>
            <a:lvl9pPr marL="38862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高级技术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注解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反射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控制反转与依赖注入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动态代理设计模式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DA2C7B6-D728-484D-9E37-1D21B1DFD0E3}"/>
              </a:ext>
            </a:extLst>
          </p:cNvPr>
          <p:cNvSpPr txBox="1">
            <a:spLocks/>
          </p:cNvSpPr>
          <p:nvPr/>
        </p:nvSpPr>
        <p:spPr>
          <a:xfrm>
            <a:off x="7194223" y="2079833"/>
            <a:ext cx="4557858" cy="346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kumimoji="1" sz="2400" cap="none">
                <a:effectLst/>
              </a:defRPr>
            </a:lvl1pPr>
            <a:lvl2pPr marL="742950" lvl="1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2200" cap="none">
                <a:solidFill>
                  <a:schemeClr val="tx2">
                    <a:lumMod val="75000"/>
                  </a:schemeClr>
                </a:solidFill>
                <a:effectLst/>
              </a:defRPr>
            </a:lvl2pPr>
            <a:lvl3pPr marL="1200150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2000" cap="none">
                <a:effectLst/>
              </a:defRPr>
            </a:lvl3pPr>
            <a:lvl4pPr marL="1543050" indent="-1714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cap="none">
                <a:effectLst/>
              </a:defRPr>
            </a:lvl4pPr>
            <a:lvl5pPr marL="2000250" indent="-1714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5pPr>
            <a:lvl6pPr marL="25146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6pPr>
            <a:lvl7pPr marL="29718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7pPr>
            <a:lvl8pPr marL="34290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8pPr>
            <a:lvl9pPr marL="38862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应用案例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Spring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boot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RPC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调用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191B0E">
                  <a:lumMod val="75000"/>
                </a:srgbClr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RMI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分布式企业级开发常用框架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191B0E">
                  <a:lumMod val="75000"/>
                </a:srgbClr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通信模型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191B0E">
                  <a:lumMod val="75000"/>
                </a:srgbClr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1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A74DC3-D5A0-0E45-A923-7661242F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8666"/>
            <a:ext cx="10131425" cy="1456267"/>
          </a:xfrm>
        </p:spPr>
        <p:txBody>
          <a:bodyPr/>
          <a:lstStyle/>
          <a:p>
            <a:r>
              <a:rPr kumimoji="1" lang="en-US" altLang="zh-CN" dirty="0"/>
              <a:t>java</a:t>
            </a:r>
            <a:r>
              <a:rPr kumimoji="1" lang="zh-CN" altLang="en-US" dirty="0"/>
              <a:t>分布式计算编程基础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9FF70-F05A-3A43-A914-A3AC2C1B1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19" y="2113786"/>
            <a:ext cx="4852843" cy="3649133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</a:rPr>
              <a:t>基本技术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SOCKETS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网络套接字</a:t>
            </a: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多线程</a:t>
            </a: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数据序列化</a:t>
            </a: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Java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I/O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流</a:t>
            </a: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集合容器</a:t>
            </a: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范型</a:t>
            </a: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内部类、匿名类、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Lambda</a:t>
            </a:r>
          </a:p>
          <a:p>
            <a:pPr lvl="1"/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项目构建管理工具</a:t>
            </a: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altLang="zh-CN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7D81EA2D-DF62-054D-A035-DD96139E4746}"/>
              </a:ext>
            </a:extLst>
          </p:cNvPr>
          <p:cNvSpPr txBox="1">
            <a:spLocks/>
          </p:cNvSpPr>
          <p:nvPr/>
        </p:nvSpPr>
        <p:spPr>
          <a:xfrm>
            <a:off x="3870961" y="1893828"/>
            <a:ext cx="3475662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kumimoji="1" sz="2400" cap="none">
                <a:effectLst/>
              </a:defRPr>
            </a:lvl1pPr>
            <a:lvl2pPr marL="742950" lvl="1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2200" cap="none">
                <a:solidFill>
                  <a:schemeClr val="tx2">
                    <a:lumMod val="75000"/>
                  </a:schemeClr>
                </a:solidFill>
                <a:effectLst/>
              </a:defRPr>
            </a:lvl2pPr>
            <a:lvl3pPr marL="1200150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2000" cap="none">
                <a:effectLst/>
              </a:defRPr>
            </a:lvl3pPr>
            <a:lvl4pPr marL="1543050" indent="-1714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cap="none">
                <a:effectLst/>
              </a:defRPr>
            </a:lvl4pPr>
            <a:lvl5pPr marL="2000250" indent="-1714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5pPr>
            <a:lvl6pPr marL="25146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6pPr>
            <a:lvl7pPr marL="29718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7pPr>
            <a:lvl8pPr marL="34290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8pPr>
            <a:lvl9pPr marL="38862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高级技术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注解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191B0E">
                  <a:lumMod val="75000"/>
                </a:srgbClr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反射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191B0E">
                  <a:lumMod val="75000"/>
                </a:srgbClr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Stream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api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191B0E">
                  <a:lumMod val="75000"/>
                </a:srgbClr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动态代理设计模式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191B0E">
                  <a:lumMod val="75000"/>
                </a:srgbClr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控制反转与依赖注入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191B0E">
                  <a:lumMod val="75000"/>
                </a:srgbClr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DA2C7B6-D728-484D-9E37-1D21B1DFD0E3}"/>
              </a:ext>
            </a:extLst>
          </p:cNvPr>
          <p:cNvSpPr txBox="1">
            <a:spLocks/>
          </p:cNvSpPr>
          <p:nvPr/>
        </p:nvSpPr>
        <p:spPr>
          <a:xfrm>
            <a:off x="7194223" y="2079833"/>
            <a:ext cx="4557858" cy="346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kumimoji="1" sz="2400" cap="none">
                <a:effectLst/>
              </a:defRPr>
            </a:lvl1pPr>
            <a:lvl2pPr marL="742950" lvl="1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2200" cap="none">
                <a:solidFill>
                  <a:schemeClr val="tx2">
                    <a:lumMod val="75000"/>
                  </a:schemeClr>
                </a:solidFill>
                <a:effectLst/>
              </a:defRPr>
            </a:lvl2pPr>
            <a:lvl3pPr marL="1200150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2000" cap="none">
                <a:effectLst/>
              </a:defRPr>
            </a:lvl3pPr>
            <a:lvl4pPr marL="1543050" indent="-1714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cap="none">
                <a:effectLst/>
              </a:defRPr>
            </a:lvl4pPr>
            <a:lvl5pPr marL="2000250" indent="-1714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5pPr>
            <a:lvl6pPr marL="25146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6pPr>
            <a:lvl7pPr marL="29718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7pPr>
            <a:lvl8pPr marL="34290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8pPr>
            <a:lvl9pPr marL="38862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应用案例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RPC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调用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191B0E">
                  <a:lumMod val="75000"/>
                </a:srgbClr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RMI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分布式企业级开发常用框架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191B0E">
                  <a:lumMod val="75000"/>
                </a:srgbClr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Spring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 生态圈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191B0E">
                  <a:lumMod val="75000"/>
                </a:srgbClr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通信模型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191B0E">
                  <a:lumMod val="75000"/>
                </a:srgbClr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586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C23EEF-8BDC-6B49-896C-51360C7C2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cap="none" dirty="0"/>
              <a:t>Notation</a:t>
            </a:r>
            <a:r>
              <a:rPr kumimoji="1" lang="zh-CN" altLang="en-US" dirty="0"/>
              <a:t>注解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76E254-F13D-F34E-8241-2D32C2DB2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87" y="2011989"/>
            <a:ext cx="10131425" cy="3649133"/>
          </a:xfrm>
        </p:spPr>
        <p:txBody>
          <a:bodyPr/>
          <a:lstStyle/>
          <a:p>
            <a:r>
              <a:rPr kumimoji="1" lang="en-US" altLang="zh-CN" dirty="0"/>
              <a:t>Java</a:t>
            </a:r>
            <a:r>
              <a:rPr kumimoji="1" lang="zh-CN" altLang="en-US" dirty="0"/>
              <a:t>代码的一种辅助修饰元素</a:t>
            </a:r>
            <a:endParaRPr kumimoji="1" lang="en-US" altLang="zh-CN" dirty="0"/>
          </a:p>
          <a:p>
            <a:r>
              <a:rPr kumimoji="1" lang="zh-CN" altLang="en-US" dirty="0"/>
              <a:t>提高程序代码的动态配置能力</a:t>
            </a:r>
            <a:endParaRPr kumimoji="1" lang="en-US" altLang="zh-CN" dirty="0"/>
          </a:p>
          <a:p>
            <a:r>
              <a:rPr kumimoji="1" lang="zh-CN" altLang="en-US" dirty="0"/>
              <a:t>被大量第三方框架、工具、类库采用</a:t>
            </a:r>
          </a:p>
        </p:txBody>
      </p:sp>
    </p:spTree>
    <p:extLst>
      <p:ext uri="{BB962C8B-B14F-4D97-AF65-F5344CB8AC3E}">
        <p14:creationId xmlns:p14="http://schemas.microsoft.com/office/powerpoint/2010/main" val="874113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1D32A6-DBFB-F745-BAF4-4325000C5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注解的应用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6FE7B3-B2BB-3046-853A-BE38C3471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487" y="1950429"/>
            <a:ext cx="10131425" cy="3649133"/>
          </a:xfrm>
        </p:spPr>
        <p:txBody>
          <a:bodyPr/>
          <a:lstStyle/>
          <a:p>
            <a:r>
              <a:rPr kumimoji="1" lang="zh-CN" altLang="en-US" dirty="0"/>
              <a:t>自定义注解类</a:t>
            </a:r>
            <a:endParaRPr kumimoji="1" lang="en-US" altLang="zh-CN" dirty="0"/>
          </a:p>
          <a:p>
            <a:r>
              <a:rPr kumimoji="1" lang="zh-CN" altLang="en-US" dirty="0"/>
              <a:t>使用现有的注解类</a:t>
            </a:r>
          </a:p>
        </p:txBody>
      </p:sp>
    </p:spTree>
    <p:extLst>
      <p:ext uri="{BB962C8B-B14F-4D97-AF65-F5344CB8AC3E}">
        <p14:creationId xmlns:p14="http://schemas.microsoft.com/office/powerpoint/2010/main" val="2578822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067550" cy="1143000"/>
          </a:xfrm>
        </p:spPr>
        <p:txBody>
          <a:bodyPr/>
          <a:lstStyle/>
          <a:p>
            <a:r>
              <a:rPr lang="en-US" altLang="zh-CN" dirty="0"/>
              <a:t>Java</a:t>
            </a:r>
            <a:r>
              <a:rPr lang="zh-CN" altLang="en-US" dirty="0"/>
              <a:t>的反射</a:t>
            </a:r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685802" y="1604433"/>
            <a:ext cx="10131425" cy="3649133"/>
          </a:xfrm>
        </p:spPr>
        <p:txBody>
          <a:bodyPr/>
          <a:lstStyle/>
          <a:p>
            <a:r>
              <a:rPr lang="zh-CN" altLang="en-US" dirty="0"/>
              <a:t>“程序运行时，允许改变程序结构或变量类型，这种语言称为动态语言”。从这个观点看，</a:t>
            </a:r>
            <a:r>
              <a:rPr lang="en-US" altLang="zh-CN" dirty="0"/>
              <a:t>Perl</a:t>
            </a:r>
            <a:r>
              <a:rPr lang="zh-CN" altLang="en-US" dirty="0"/>
              <a:t>，</a:t>
            </a:r>
            <a:r>
              <a:rPr lang="en-US" altLang="zh-CN" dirty="0"/>
              <a:t>Python</a:t>
            </a:r>
            <a:r>
              <a:rPr lang="zh-CN" altLang="en-US" dirty="0"/>
              <a:t>，</a:t>
            </a:r>
            <a:r>
              <a:rPr lang="en-US" altLang="zh-CN" dirty="0"/>
              <a:t>Ruby</a:t>
            </a:r>
            <a:r>
              <a:rPr lang="zh-CN" altLang="en-US" dirty="0"/>
              <a:t>是动态语言，</a:t>
            </a:r>
            <a:r>
              <a:rPr lang="en-US" altLang="zh-CN" dirty="0"/>
              <a:t>C++</a:t>
            </a:r>
            <a:r>
              <a:rPr lang="zh-CN" altLang="en-US" dirty="0"/>
              <a:t>，</a:t>
            </a:r>
            <a:r>
              <a:rPr lang="en-US" altLang="zh-CN" dirty="0"/>
              <a:t>Java</a:t>
            </a:r>
            <a:r>
              <a:rPr lang="zh-CN" altLang="en-US" dirty="0"/>
              <a:t>，</a:t>
            </a:r>
            <a:r>
              <a:rPr lang="en-US" altLang="zh-CN" dirty="0"/>
              <a:t>C#</a:t>
            </a:r>
            <a:r>
              <a:rPr lang="zh-CN" altLang="en-US" dirty="0"/>
              <a:t>不是动态语言。</a:t>
            </a:r>
            <a:endParaRPr lang="en-US" altLang="zh-CN" dirty="0"/>
          </a:p>
          <a:p>
            <a:r>
              <a:rPr lang="zh-CN" altLang="en-US" dirty="0"/>
              <a:t>尽管在这样的定义与分类下</a:t>
            </a:r>
            <a:r>
              <a:rPr lang="en-US" altLang="zh-CN" dirty="0"/>
              <a:t>Java</a:t>
            </a:r>
            <a:r>
              <a:rPr lang="zh-CN" altLang="en-US" dirty="0"/>
              <a:t>不是动态语言，它却有着一个非常突出的动态相关机制：</a:t>
            </a:r>
            <a:r>
              <a:rPr lang="en-US" altLang="zh-CN" dirty="0"/>
              <a:t>Reflection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8344789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067550" cy="1143000"/>
          </a:xfrm>
        </p:spPr>
        <p:txBody>
          <a:bodyPr/>
          <a:lstStyle/>
          <a:p>
            <a:r>
              <a:rPr lang="zh-CN" altLang="en-US"/>
              <a:t>什么是反射</a:t>
            </a: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反射的概念是由</a:t>
            </a:r>
            <a:r>
              <a:rPr lang="en-US" altLang="zh-CN" dirty="0"/>
              <a:t>Smith</a:t>
            </a:r>
            <a:r>
              <a:rPr lang="zh-CN" altLang="zh-CN" dirty="0"/>
              <a:t>在</a:t>
            </a:r>
            <a:r>
              <a:rPr lang="en-US" altLang="zh-CN" dirty="0"/>
              <a:t>1982</a:t>
            </a:r>
            <a:r>
              <a:rPr lang="zh-CN" altLang="zh-CN" dirty="0"/>
              <a:t>年首次提出的，主要是指程序可以访问、检测和修改它本身状态或行为的一种能力。</a:t>
            </a:r>
            <a:endParaRPr lang="en-US" altLang="zh-CN" dirty="0"/>
          </a:p>
          <a:p>
            <a:r>
              <a:rPr lang="en-US" altLang="zh-CN" dirty="0"/>
              <a:t>JAVA</a:t>
            </a:r>
            <a:r>
              <a:rPr lang="zh-CN" altLang="en-US" dirty="0"/>
              <a:t>反射机制是在运行状态中，对于任意一个类，都能够知道这个类的所有属性和方法；对于任意一个对象，都能够调用它的任意一个方法；这种动态获取的信息以及动态调用对象的方法的功能称为</a:t>
            </a:r>
            <a:r>
              <a:rPr lang="en-US" altLang="zh-CN" dirty="0"/>
              <a:t>java</a:t>
            </a:r>
            <a:r>
              <a:rPr lang="zh-CN" altLang="en-US" dirty="0"/>
              <a:t>语言的反射机制。</a:t>
            </a:r>
          </a:p>
        </p:txBody>
      </p:sp>
    </p:spTree>
    <p:extLst>
      <p:ext uri="{BB962C8B-B14F-4D97-AF65-F5344CB8AC3E}">
        <p14:creationId xmlns:p14="http://schemas.microsoft.com/office/powerpoint/2010/main" val="160227573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B49E0F-1FE1-E91C-210A-75B983838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328" y="2090056"/>
            <a:ext cx="3412671" cy="1485900"/>
          </a:xfrm>
        </p:spPr>
        <p:txBody>
          <a:bodyPr/>
          <a:lstStyle/>
          <a:p>
            <a:r>
              <a:rPr kumimoji="1" lang="zh-CN" altLang="en-US" dirty="0"/>
              <a:t>核心竞争力</a:t>
            </a:r>
            <a:br>
              <a:rPr kumimoji="1" lang="en-US" altLang="zh-CN" dirty="0"/>
            </a:br>
            <a:r>
              <a:rPr kumimoji="1" lang="zh-CN" altLang="en-US" dirty="0"/>
              <a:t>   灵活扩展</a:t>
            </a:r>
          </a:p>
        </p:txBody>
      </p:sp>
    </p:spTree>
    <p:extLst>
      <p:ext uri="{BB962C8B-B14F-4D97-AF65-F5344CB8AC3E}">
        <p14:creationId xmlns:p14="http://schemas.microsoft.com/office/powerpoint/2010/main" val="3013972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3D7472-CEEA-5547-AC71-BA004CF9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反射的应用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D445C9-71CF-2044-B2B1-E531820BF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各种</a:t>
            </a:r>
            <a:r>
              <a:rPr kumimoji="1" lang="en-US" altLang="zh-CN" dirty="0"/>
              <a:t>java</a:t>
            </a:r>
            <a:r>
              <a:rPr kumimoji="1" lang="zh-CN" altLang="en-US" dirty="0"/>
              <a:t>平台的框架</a:t>
            </a:r>
            <a:endParaRPr kumimoji="1" lang="en-US" altLang="zh-CN" dirty="0"/>
          </a:p>
          <a:p>
            <a:r>
              <a:rPr kumimoji="1" lang="zh-CN" altLang="en-US" dirty="0"/>
              <a:t>编译器</a:t>
            </a:r>
            <a:r>
              <a:rPr kumimoji="1" lang="en-US" altLang="zh-CN" dirty="0" err="1"/>
              <a:t>Api</a:t>
            </a:r>
            <a:endParaRPr kumimoji="1" lang="en-US" altLang="zh-CN" dirty="0"/>
          </a:p>
          <a:p>
            <a:r>
              <a:rPr kumimoji="1" lang="zh-CN" altLang="en-US" dirty="0"/>
              <a:t>其他需要动态调用的场景。。。</a:t>
            </a:r>
          </a:p>
        </p:txBody>
      </p:sp>
    </p:spTree>
    <p:extLst>
      <p:ext uri="{BB962C8B-B14F-4D97-AF65-F5344CB8AC3E}">
        <p14:creationId xmlns:p14="http://schemas.microsoft.com/office/powerpoint/2010/main" val="3907336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067550" cy="1143000"/>
          </a:xfrm>
        </p:spPr>
        <p:txBody>
          <a:bodyPr/>
          <a:lstStyle/>
          <a:p>
            <a:r>
              <a:rPr lang="en-US" altLang="zh-CN" b="1"/>
              <a:t>Java </a:t>
            </a:r>
            <a:r>
              <a:rPr lang="zh-CN" altLang="en-US" b="1"/>
              <a:t>反射相关的</a:t>
            </a:r>
            <a:r>
              <a:rPr lang="en-US" altLang="zh-CN" b="1"/>
              <a:t>API</a:t>
            </a:r>
            <a:endParaRPr lang="zh-CN" altLang="en-US"/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java.lang</a:t>
            </a:r>
            <a:r>
              <a:rPr lang="zh-CN" altLang="en-US" dirty="0"/>
              <a:t>包下</a:t>
            </a:r>
            <a:endParaRPr lang="en-US" altLang="zh-CN" dirty="0"/>
          </a:p>
          <a:p>
            <a:pPr lvl="1"/>
            <a:r>
              <a:rPr lang="en-US" altLang="zh-CN" dirty="0"/>
              <a:t>Class&lt;T&gt;</a:t>
            </a:r>
            <a:r>
              <a:rPr lang="zh-CN" altLang="en-US" dirty="0"/>
              <a:t>：表示一个正在运行的 </a:t>
            </a:r>
            <a:r>
              <a:rPr lang="en-US" altLang="zh-CN" dirty="0"/>
              <a:t>Java </a:t>
            </a:r>
            <a:r>
              <a:rPr lang="zh-CN" altLang="en-US" dirty="0"/>
              <a:t>应用程序中的类和接口，是</a:t>
            </a:r>
            <a:r>
              <a:rPr lang="en-US" altLang="zh-CN" dirty="0"/>
              <a:t>Reflection</a:t>
            </a:r>
            <a:r>
              <a:rPr lang="zh-CN" altLang="en-US" dirty="0"/>
              <a:t>的起源</a:t>
            </a:r>
            <a:endParaRPr lang="en-US" altLang="zh-CN" dirty="0"/>
          </a:p>
          <a:p>
            <a:r>
              <a:rPr lang="en-US" altLang="zh-CN" dirty="0" err="1"/>
              <a:t>java.lang.reflect</a:t>
            </a:r>
            <a:r>
              <a:rPr lang="zh-CN" altLang="en-US" dirty="0"/>
              <a:t>包下</a:t>
            </a:r>
            <a:endParaRPr lang="en-US" altLang="zh-CN" dirty="0"/>
          </a:p>
          <a:p>
            <a:pPr lvl="1"/>
            <a:r>
              <a:rPr lang="en-US" altLang="zh-CN" dirty="0"/>
              <a:t>Field </a:t>
            </a:r>
            <a:r>
              <a:rPr lang="zh-CN" altLang="en-US" dirty="0"/>
              <a:t>类：代表类的成员变量（也称类的属性）</a:t>
            </a:r>
            <a:endParaRPr lang="en-US" altLang="zh-CN" dirty="0"/>
          </a:p>
          <a:p>
            <a:pPr lvl="1"/>
            <a:r>
              <a:rPr lang="en-US" altLang="zh-CN" dirty="0"/>
              <a:t>Method</a:t>
            </a:r>
            <a:r>
              <a:rPr lang="zh-CN" altLang="en-US" dirty="0"/>
              <a:t>类：代表类的方法</a:t>
            </a:r>
            <a:endParaRPr lang="en-US" altLang="zh-CN" dirty="0"/>
          </a:p>
          <a:p>
            <a:pPr lvl="1"/>
            <a:r>
              <a:rPr lang="en-US" altLang="zh-CN" dirty="0"/>
              <a:t>Constructor </a:t>
            </a:r>
            <a:r>
              <a:rPr lang="zh-CN" altLang="en-US" dirty="0"/>
              <a:t>类：代表类的构造方法</a:t>
            </a:r>
            <a:endParaRPr lang="en-US" altLang="zh-CN" dirty="0"/>
          </a:p>
          <a:p>
            <a:pPr lvl="1"/>
            <a:r>
              <a:rPr lang="en-US" altLang="zh-CN" dirty="0"/>
              <a:t>Array</a:t>
            </a:r>
            <a:r>
              <a:rPr lang="zh-CN" altLang="en-US" dirty="0"/>
              <a:t>类：提供了动态创建数组，以及访问数组的元素的静态方法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928972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067550" cy="1143000"/>
          </a:xfrm>
        </p:spPr>
        <p:txBody>
          <a:bodyPr/>
          <a:lstStyle/>
          <a:p>
            <a:r>
              <a:rPr lang="en-US" altLang="zh-CN" dirty="0"/>
              <a:t>Class&lt;T&gt;</a:t>
            </a:r>
            <a:endParaRPr lang="zh-CN" altLang="en-US" dirty="0"/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Java</a:t>
            </a:r>
            <a:r>
              <a:rPr lang="zh-CN" altLang="en-US" dirty="0"/>
              <a:t>中任何东西都是对象，类型也是一个对象</a:t>
            </a:r>
            <a:endParaRPr lang="en-US" altLang="zh-CN" dirty="0"/>
          </a:p>
          <a:p>
            <a:r>
              <a:rPr lang="zh-CN" altLang="en-US" dirty="0"/>
              <a:t>类是程序的一部分，每个类都有一个</a:t>
            </a:r>
            <a:r>
              <a:rPr lang="en-US" altLang="zh-CN" dirty="0"/>
              <a:t>Class</a:t>
            </a:r>
            <a:r>
              <a:rPr lang="zh-CN" altLang="en-US" dirty="0"/>
              <a:t>对象。换言之，每当编写并且编译了一个新类，就会产生一个</a:t>
            </a:r>
            <a:r>
              <a:rPr lang="en-US" altLang="zh-CN" dirty="0"/>
              <a:t>Class</a:t>
            </a:r>
            <a:r>
              <a:rPr lang="zh-CN" altLang="en-US" dirty="0"/>
              <a:t>对象</a:t>
            </a:r>
            <a:endParaRPr lang="en-US" altLang="zh-CN" dirty="0"/>
          </a:p>
          <a:p>
            <a:r>
              <a:rPr lang="en-US" altLang="zh-CN" dirty="0"/>
              <a:t>Class </a:t>
            </a:r>
            <a:r>
              <a:rPr lang="zh-CN" altLang="en-US" dirty="0"/>
              <a:t>没有公共构造方法。</a:t>
            </a:r>
            <a:r>
              <a:rPr lang="en-US" altLang="zh-CN" dirty="0"/>
              <a:t>Class </a:t>
            </a:r>
            <a:r>
              <a:rPr lang="zh-CN" altLang="en-US" dirty="0"/>
              <a:t>对象是在加载类时由 </a:t>
            </a:r>
            <a:r>
              <a:rPr lang="en-US" altLang="zh-CN" dirty="0"/>
              <a:t>Java </a:t>
            </a:r>
            <a:r>
              <a:rPr lang="zh-CN" altLang="en-US" dirty="0"/>
              <a:t>虚拟机自动构造的，因此不能显式地声明一个</a:t>
            </a:r>
            <a:r>
              <a:rPr lang="en-US" altLang="zh-CN" dirty="0"/>
              <a:t>Class</a:t>
            </a:r>
            <a:r>
              <a:rPr lang="zh-CN" altLang="en-US" dirty="0"/>
              <a:t>对象</a:t>
            </a:r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Class</a:t>
            </a:r>
            <a:r>
              <a:rPr lang="zh-CN" altLang="en-US" dirty="0">
                <a:solidFill>
                  <a:srgbClr val="FF0000"/>
                </a:solidFill>
              </a:rPr>
              <a:t>是</a:t>
            </a:r>
            <a:r>
              <a:rPr lang="en-US" altLang="zh-CN" dirty="0">
                <a:solidFill>
                  <a:srgbClr val="FF0000"/>
                </a:solidFill>
              </a:rPr>
              <a:t>Reflection</a:t>
            </a:r>
            <a:r>
              <a:rPr lang="zh-CN" altLang="en-US" dirty="0">
                <a:solidFill>
                  <a:srgbClr val="FF0000"/>
                </a:solidFill>
              </a:rPr>
              <a:t>起源。要想操纵类中的属性和方法，都必须从获取</a:t>
            </a:r>
            <a:r>
              <a:rPr lang="en-US" altLang="zh-CN" dirty="0">
                <a:solidFill>
                  <a:srgbClr val="FF0000"/>
                </a:solidFill>
              </a:rPr>
              <a:t>Class object</a:t>
            </a:r>
            <a:r>
              <a:rPr lang="zh-CN" altLang="en-US" dirty="0">
                <a:solidFill>
                  <a:srgbClr val="FF0000"/>
                </a:solidFill>
              </a:rPr>
              <a:t>开始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075682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067550" cy="1143000"/>
          </a:xfrm>
        </p:spPr>
        <p:txBody>
          <a:bodyPr/>
          <a:lstStyle/>
          <a:p>
            <a:r>
              <a:rPr lang="zh-CN" altLang="en-US"/>
              <a:t>获取</a:t>
            </a:r>
            <a:r>
              <a:rPr lang="en-US" altLang="zh-CN"/>
              <a:t>Class Object</a:t>
            </a:r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147050" cy="5496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64"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获取方式</a:t>
                      </a:r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说明</a:t>
                      </a:r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示例</a:t>
                      </a:r>
                    </a:p>
                  </a:txBody>
                  <a:tcPr marL="91438" marR="91438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59">
                <a:tc>
                  <a:txBody>
                    <a:bodyPr/>
                    <a:lstStyle/>
                    <a:p>
                      <a:r>
                        <a:rPr lang="en-US" altLang="zh-CN" sz="1800" dirty="0" err="1"/>
                        <a:t>object.getClass</a:t>
                      </a:r>
                      <a:r>
                        <a:rPr lang="en-US" altLang="zh-CN" sz="1800" dirty="0"/>
                        <a:t>()</a:t>
                      </a:r>
                    </a:p>
                    <a:p>
                      <a:r>
                        <a:rPr lang="zh-CN" altLang="en-US" sz="1800" dirty="0"/>
                        <a:t>每个对象都有此方法</a:t>
                      </a:r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获取指定实例对象的</a:t>
                      </a:r>
                      <a:r>
                        <a:rPr lang="en-US" altLang="zh-CN" sz="1800" dirty="0"/>
                        <a:t>Class</a:t>
                      </a:r>
                      <a:endParaRPr lang="zh-CN" altLang="en-US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List </a:t>
                      </a:r>
                      <a:r>
                        <a:rPr lang="en-US" altLang="zh-CN" sz="1800" dirty="0" err="1"/>
                        <a:t>list</a:t>
                      </a:r>
                      <a:r>
                        <a:rPr lang="en-US" altLang="zh-CN" sz="1800" dirty="0"/>
                        <a:t> = new </a:t>
                      </a:r>
                      <a:r>
                        <a:rPr lang="en-US" altLang="zh-CN" sz="1800" dirty="0" err="1"/>
                        <a:t>ArrayList</a:t>
                      </a:r>
                      <a:r>
                        <a:rPr lang="en-US" altLang="zh-CN" sz="1800" dirty="0"/>
                        <a:t>();</a:t>
                      </a:r>
                    </a:p>
                    <a:p>
                      <a:r>
                        <a:rPr lang="en-US" altLang="zh-CN" sz="1800" dirty="0"/>
                        <a:t>Class </a:t>
                      </a:r>
                      <a:r>
                        <a:rPr lang="en-US" altLang="zh-CN" sz="1800" dirty="0" err="1"/>
                        <a:t>listClass</a:t>
                      </a:r>
                      <a:r>
                        <a:rPr lang="en-US" altLang="zh-CN" sz="1800" dirty="0"/>
                        <a:t> = </a:t>
                      </a:r>
                      <a:r>
                        <a:rPr lang="en-US" altLang="zh-CN" sz="1800" dirty="0" err="1"/>
                        <a:t>list.getClass</a:t>
                      </a:r>
                      <a:r>
                        <a:rPr lang="en-US" altLang="zh-CN" sz="1800" dirty="0"/>
                        <a:t>();</a:t>
                      </a:r>
                      <a:endParaRPr lang="zh-CN" altLang="en-US" sz="1800" dirty="0"/>
                    </a:p>
                  </a:txBody>
                  <a:tcPr marL="91438" marR="91438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59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Class.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getSuperclass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endParaRPr lang="zh-CN" altLang="en-US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获取当前</a:t>
                      </a:r>
                      <a:r>
                        <a:rPr lang="en-US" altLang="zh-CN" sz="1800" dirty="0"/>
                        <a:t>Class</a:t>
                      </a:r>
                      <a:r>
                        <a:rPr lang="zh-CN" altLang="en-US" sz="1800" dirty="0"/>
                        <a:t>的继承类</a:t>
                      </a:r>
                      <a:r>
                        <a:rPr lang="en-US" altLang="zh-CN" sz="1800" dirty="0"/>
                        <a:t>Class</a:t>
                      </a:r>
                      <a:endParaRPr lang="zh-CN" altLang="en-US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List </a:t>
                      </a:r>
                      <a:r>
                        <a:rPr lang="en-US" altLang="zh-CN" sz="1800" dirty="0" err="1"/>
                        <a:t>list</a:t>
                      </a:r>
                      <a:r>
                        <a:rPr lang="en-US" altLang="zh-CN" sz="1800" dirty="0"/>
                        <a:t> = new </a:t>
                      </a:r>
                      <a:r>
                        <a:rPr lang="en-US" altLang="zh-CN" sz="1800" dirty="0" err="1"/>
                        <a:t>ArrayList</a:t>
                      </a:r>
                      <a:r>
                        <a:rPr lang="en-US" altLang="zh-CN" sz="1800" dirty="0"/>
                        <a:t>();</a:t>
                      </a:r>
                    </a:p>
                    <a:p>
                      <a:r>
                        <a:rPr lang="en-US" altLang="zh-CN" sz="1800" dirty="0"/>
                        <a:t>Class </a:t>
                      </a:r>
                      <a:r>
                        <a:rPr lang="en-US" altLang="zh-CN" sz="1800" dirty="0" err="1"/>
                        <a:t>listClass</a:t>
                      </a:r>
                      <a:r>
                        <a:rPr lang="en-US" altLang="zh-CN" sz="1800" dirty="0"/>
                        <a:t> = </a:t>
                      </a:r>
                      <a:r>
                        <a:rPr lang="en-US" altLang="zh-CN" sz="1800" dirty="0" err="1"/>
                        <a:t>list.getClass</a:t>
                      </a:r>
                      <a:r>
                        <a:rPr lang="en-US" altLang="zh-CN" sz="1800" dirty="0"/>
                        <a:t>();</a:t>
                      </a:r>
                      <a:endParaRPr lang="zh-CN" altLang="en-US" sz="1800" dirty="0"/>
                    </a:p>
                    <a:p>
                      <a:r>
                        <a:rPr lang="en-US" altLang="zh-CN" sz="1800" dirty="0"/>
                        <a:t>Class </a:t>
                      </a:r>
                      <a:r>
                        <a:rPr lang="en-US" altLang="zh-CN" sz="1800" dirty="0" err="1"/>
                        <a:t>superClass</a:t>
                      </a:r>
                      <a:r>
                        <a:rPr lang="en-US" altLang="zh-CN" sz="1800" dirty="0"/>
                        <a:t> = </a:t>
                      </a:r>
                      <a:r>
                        <a:rPr lang="en-US" altLang="zh-CN" sz="1800" dirty="0" err="1"/>
                        <a:t>listClass</a:t>
                      </a:r>
                      <a:r>
                        <a:rPr lang="en-US" altLang="zh-CN" sz="1800" dirty="0"/>
                        <a:t>.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getSuperclass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zh-CN" altLang="en-US" sz="1800" dirty="0"/>
                    </a:p>
                  </a:txBody>
                  <a:tcPr marL="91438" marR="91438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n-US" altLang="zh-CN" sz="1800" dirty="0" err="1"/>
                        <a:t>Object.class</a:t>
                      </a:r>
                      <a:endParaRPr lang="zh-CN" altLang="en-US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.class</a:t>
                      </a:r>
                      <a:r>
                        <a:rPr lang="zh-CN" altLang="en-US" sz="1800" dirty="0"/>
                        <a:t>直接获取</a:t>
                      </a:r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 </a:t>
                      </a:r>
                      <a:r>
                        <a:rPr lang="en-US" altLang="zh-CN" sz="1800" b="0" u="non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listClass</a:t>
                      </a:r>
                      <a:r>
                        <a:rPr lang="en-US" altLang="zh-CN" sz="18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altLang="zh-CN" sz="1800" b="0" u="non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ArrayList.class</a:t>
                      </a:r>
                      <a:r>
                        <a:rPr lang="en-US" altLang="zh-CN" sz="18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zh-CN" altLang="en-US" sz="1800" b="0" u="none" dirty="0"/>
                    </a:p>
                  </a:txBody>
                  <a:tcPr marL="91438" marR="91438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134">
                <a:tc>
                  <a:txBody>
                    <a:bodyPr/>
                    <a:lstStyle/>
                    <a:p>
                      <a:r>
                        <a:rPr lang="en-US" altLang="zh-CN" sz="1800" dirty="0" err="1"/>
                        <a:t>Class.forName</a:t>
                      </a:r>
                      <a:r>
                        <a:rPr lang="en-US" altLang="zh-CN" sz="1800" dirty="0"/>
                        <a:t>(</a:t>
                      </a:r>
                      <a:r>
                        <a:rPr lang="zh-CN" altLang="en-US" sz="1800" dirty="0"/>
                        <a:t>类名</a:t>
                      </a:r>
                      <a:r>
                        <a:rPr lang="en-US" altLang="zh-CN" sz="1800" dirty="0"/>
                        <a:t>)</a:t>
                      </a:r>
                      <a:endParaRPr lang="zh-CN" altLang="en-US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用</a:t>
                      </a:r>
                      <a:r>
                        <a:rPr lang="en-US" altLang="zh-CN" sz="1800" dirty="0"/>
                        <a:t>Class</a:t>
                      </a:r>
                      <a:r>
                        <a:rPr lang="zh-CN" altLang="en-US" sz="1800" dirty="0"/>
                        <a:t>的静态方法，传入类的全称即可</a:t>
                      </a:r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try {</a:t>
                      </a:r>
                    </a:p>
                    <a:p>
                      <a:r>
                        <a:rPr lang="en-US" altLang="zh-CN" sz="18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 c = </a:t>
                      </a:r>
                      <a:r>
                        <a:rPr lang="en-US" altLang="zh-CN" sz="1800" b="0" u="non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Class.</a:t>
                      </a:r>
                      <a:r>
                        <a:rPr lang="en-US" altLang="zh-CN" sz="1800" b="0" i="1" u="non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forName</a:t>
                      </a:r>
                      <a:r>
                        <a:rPr lang="en-US" altLang="zh-CN" sz="1800" b="0" i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("</a:t>
                      </a:r>
                      <a:r>
                        <a:rPr lang="en-US" altLang="zh-CN" sz="1800" b="0" i="1" u="non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java.util.ArrayList</a:t>
                      </a:r>
                      <a:r>
                        <a:rPr lang="en-US" altLang="zh-CN" sz="1800" b="0" i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");</a:t>
                      </a:r>
                    </a:p>
                    <a:p>
                      <a:r>
                        <a:rPr lang="en-US" altLang="zh-CN" sz="18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} catch (</a:t>
                      </a:r>
                      <a:r>
                        <a:rPr lang="en-US" altLang="zh-CN" sz="1800" b="0" u="non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ClassNotFoundException</a:t>
                      </a:r>
                      <a:r>
                        <a:rPr lang="en-US" altLang="zh-CN" sz="18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e) {</a:t>
                      </a:r>
                    </a:p>
                    <a:p>
                      <a:r>
                        <a:rPr lang="en-US" altLang="zh-CN" sz="1800" b="0" u="non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e.printStackTrace</a:t>
                      </a:r>
                      <a:r>
                        <a:rPr lang="en-US" altLang="zh-CN" sz="18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</a:p>
                    <a:p>
                      <a:r>
                        <a:rPr lang="en-US" altLang="zh-CN" sz="18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zh-CN" altLang="en-US" sz="1800" b="0" u="none" dirty="0"/>
                    </a:p>
                  </a:txBody>
                  <a:tcPr marL="91438" marR="91438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59">
                <a:tc>
                  <a:txBody>
                    <a:bodyPr/>
                    <a:lstStyle/>
                    <a:p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Primitive</a:t>
                      </a:r>
                      <a:r>
                        <a:rPr lang="en-US" altLang="zh-CN" sz="1800" dirty="0" err="1"/>
                        <a:t>.TYPE</a:t>
                      </a:r>
                      <a:endParaRPr lang="zh-CN" altLang="en-US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基本数据类型的封装类获取</a:t>
                      </a:r>
                      <a:r>
                        <a:rPr lang="en-US" altLang="zh-CN" sz="1800" dirty="0"/>
                        <a:t>Class</a:t>
                      </a:r>
                      <a:r>
                        <a:rPr lang="zh-CN" altLang="en-US" sz="1800" dirty="0"/>
                        <a:t>的方式</a:t>
                      </a:r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Class </a:t>
                      </a:r>
                      <a:r>
                        <a:rPr lang="en-US" altLang="zh-CN" sz="1800" dirty="0" err="1"/>
                        <a:t>longClass</a:t>
                      </a:r>
                      <a:r>
                        <a:rPr lang="en-US" altLang="zh-CN" sz="1800" dirty="0"/>
                        <a:t> = </a:t>
                      </a:r>
                      <a:r>
                        <a:rPr lang="en-US" altLang="zh-CN" sz="1800" dirty="0" err="1"/>
                        <a:t>Long.TYPE</a:t>
                      </a:r>
                      <a:r>
                        <a:rPr lang="en-US" altLang="zh-CN" sz="1800" dirty="0"/>
                        <a:t>;</a:t>
                      </a:r>
                    </a:p>
                    <a:p>
                      <a:r>
                        <a:rPr lang="en-US" altLang="zh-CN" sz="1800" dirty="0"/>
                        <a:t>Class </a:t>
                      </a:r>
                      <a:r>
                        <a:rPr lang="en-US" altLang="zh-CN" sz="1800" dirty="0" err="1"/>
                        <a:t>integerClass</a:t>
                      </a:r>
                      <a:r>
                        <a:rPr lang="en-US" altLang="zh-CN" sz="1800" dirty="0"/>
                        <a:t> = </a:t>
                      </a:r>
                      <a:r>
                        <a:rPr lang="en-US" altLang="zh-CN" sz="1800" dirty="0" err="1"/>
                        <a:t>Integer.TYPE</a:t>
                      </a:r>
                      <a:r>
                        <a:rPr lang="en-US" altLang="zh-CN" sz="1800" dirty="0"/>
                        <a:t>;</a:t>
                      </a:r>
                    </a:p>
                    <a:p>
                      <a:r>
                        <a:rPr lang="en-US" altLang="zh-CN" sz="1800" dirty="0"/>
                        <a:t>Class</a:t>
                      </a:r>
                      <a:r>
                        <a:rPr lang="en-US" altLang="zh-CN" sz="1800" baseline="0" dirty="0"/>
                        <a:t> </a:t>
                      </a:r>
                      <a:r>
                        <a:rPr lang="en-US" altLang="zh-CN" sz="1800" baseline="0" dirty="0" err="1"/>
                        <a:t>voidClass</a:t>
                      </a:r>
                      <a:r>
                        <a:rPr lang="en-US" altLang="zh-CN" sz="1800" baseline="0" dirty="0"/>
                        <a:t> = </a:t>
                      </a:r>
                      <a:r>
                        <a:rPr lang="en-US" altLang="zh-CN" sz="1800" baseline="0" dirty="0" err="1"/>
                        <a:t>Void.TYPE</a:t>
                      </a:r>
                      <a:r>
                        <a:rPr lang="en-US" altLang="zh-CN" sz="1800" baseline="0" dirty="0"/>
                        <a:t>;</a:t>
                      </a:r>
                      <a:endParaRPr lang="zh-CN" altLang="en-US" sz="1800" dirty="0"/>
                    </a:p>
                  </a:txBody>
                  <a:tcPr marL="91438" marR="91438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2063751" y="1196976"/>
            <a:ext cx="7345363" cy="360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根据具体情形和个人爱好，可以选择下面任何一种方式获得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Class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对象</a:t>
            </a:r>
          </a:p>
        </p:txBody>
      </p:sp>
    </p:spTree>
    <p:extLst>
      <p:ext uri="{BB962C8B-B14F-4D97-AF65-F5344CB8AC3E}">
        <p14:creationId xmlns:p14="http://schemas.microsoft.com/office/powerpoint/2010/main" val="150160246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067550" cy="1143000"/>
          </a:xfrm>
        </p:spPr>
        <p:txBody>
          <a:bodyPr/>
          <a:lstStyle/>
          <a:p>
            <a:r>
              <a:rPr lang="zh-CN" altLang="en-US"/>
              <a:t>通过反射实例化对象</a:t>
            </a:r>
          </a:p>
        </p:txBody>
      </p:sp>
      <p:sp>
        <p:nvSpPr>
          <p:cNvPr id="2560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平常情况我们通过</a:t>
            </a:r>
            <a:r>
              <a:rPr lang="en-US" altLang="zh-CN" dirty="0"/>
              <a:t>new Object</a:t>
            </a:r>
            <a:r>
              <a:rPr lang="zh-CN" altLang="en-US" dirty="0"/>
              <a:t>来生成一个类的实例，但有时候我们没法直接</a:t>
            </a:r>
            <a:r>
              <a:rPr lang="en-US" altLang="zh-CN" dirty="0"/>
              <a:t>new</a:t>
            </a:r>
            <a:r>
              <a:rPr lang="zh-CN" altLang="en-US" dirty="0"/>
              <a:t>，只能通过反射动态生成。</a:t>
            </a:r>
            <a:endParaRPr lang="en-US" altLang="zh-CN" dirty="0"/>
          </a:p>
          <a:p>
            <a:r>
              <a:rPr lang="zh-CN" altLang="en-US" dirty="0"/>
              <a:t>实例化无参构造函数的对象，两种方式：</a:t>
            </a:r>
            <a:endParaRPr lang="en-US" altLang="zh-CN" dirty="0"/>
          </a:p>
          <a:p>
            <a:pPr lvl="1"/>
            <a:r>
              <a:rPr lang="zh-CN" altLang="en-US" sz="2000" dirty="0"/>
              <a:t>①</a:t>
            </a:r>
            <a:r>
              <a:rPr lang="en-US" altLang="zh-CN" sz="2000" dirty="0"/>
              <a:t>Class. </a:t>
            </a:r>
            <a:r>
              <a:rPr lang="en-US" altLang="zh-CN" sz="2000" dirty="0" err="1"/>
              <a:t>newInstance</a:t>
            </a:r>
            <a:r>
              <a:rPr lang="en-US" altLang="zh-CN" sz="2000" dirty="0"/>
              <a:t>();//</a:t>
            </a:r>
            <a:r>
              <a:rPr lang="zh-CN" altLang="en-US" sz="2000" dirty="0"/>
              <a:t>不建议</a:t>
            </a:r>
            <a:endParaRPr lang="en-US" altLang="zh-CN" sz="2000" dirty="0"/>
          </a:p>
          <a:p>
            <a:pPr lvl="1"/>
            <a:r>
              <a:rPr lang="zh-CN" altLang="en-US" sz="2000" dirty="0"/>
              <a:t>②</a:t>
            </a:r>
            <a:r>
              <a:rPr lang="en-US" altLang="zh-CN" sz="2000" dirty="0"/>
              <a:t>Class. </a:t>
            </a:r>
            <a:r>
              <a:rPr lang="en-US" altLang="zh-CN" sz="2000" dirty="0" err="1"/>
              <a:t>getConstructor</a:t>
            </a:r>
            <a:r>
              <a:rPr lang="en-US" altLang="zh-CN" sz="2000" dirty="0"/>
              <a:t> (new Class[]{}).newInstance(new Object[]{})</a:t>
            </a:r>
          </a:p>
          <a:p>
            <a:r>
              <a:rPr lang="zh-CN" altLang="en-US" dirty="0"/>
              <a:t>实例化带参构造函数的对象：</a:t>
            </a:r>
            <a:endParaRPr lang="en-US" altLang="zh-CN" dirty="0"/>
          </a:p>
          <a:p>
            <a:pPr lvl="1"/>
            <a:r>
              <a:rPr lang="en-US" altLang="zh-CN" sz="2000" dirty="0"/>
              <a:t>Class. </a:t>
            </a:r>
            <a:r>
              <a:rPr lang="en-US" altLang="zh-CN" sz="2000" dirty="0" err="1"/>
              <a:t>getConstructor</a:t>
            </a:r>
            <a:r>
              <a:rPr lang="en-US" altLang="zh-CN" sz="2000" dirty="0"/>
              <a:t>(Class&lt;?&gt;... </a:t>
            </a:r>
            <a:r>
              <a:rPr lang="en-US" altLang="zh-CN" sz="2000" dirty="0" err="1"/>
              <a:t>parameterTypes</a:t>
            </a:r>
            <a:r>
              <a:rPr lang="en-US" altLang="zh-CN" sz="2000" dirty="0"/>
              <a:t>) . newInstance(Object... </a:t>
            </a:r>
            <a:r>
              <a:rPr lang="en-US" altLang="zh-CN" sz="2000" dirty="0" err="1"/>
              <a:t>initargs</a:t>
            </a:r>
            <a:r>
              <a:rPr lang="en-US" altLang="zh-CN" sz="2000" dirty="0"/>
              <a:t>) </a:t>
            </a:r>
            <a:endParaRPr lang="zh-CN" altLang="en-US" sz="200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03265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CE116093-8F33-254D-9FA7-C7CBF564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Java</a:t>
            </a:r>
            <a:r>
              <a:rPr kumimoji="1" lang="zh-CN" altLang="en-US" dirty="0"/>
              <a:t>编程基本技术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FE0B07-3BF5-014F-B57E-05771D5BA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kumimoji="1" lang="zh-CN" altLang="en-US" dirty="0"/>
              <a:t>回顾。。。。。。</a:t>
            </a:r>
          </a:p>
        </p:txBody>
      </p:sp>
    </p:spTree>
    <p:extLst>
      <p:ext uri="{BB962C8B-B14F-4D97-AF65-F5344CB8AC3E}">
        <p14:creationId xmlns:p14="http://schemas.microsoft.com/office/powerpoint/2010/main" val="341837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067550" cy="1143000"/>
          </a:xfrm>
        </p:spPr>
        <p:txBody>
          <a:bodyPr>
            <a:normAutofit/>
          </a:bodyPr>
          <a:lstStyle/>
          <a:p>
            <a:r>
              <a:rPr lang="zh-CN" altLang="en-US"/>
              <a:t>通过反射调用</a:t>
            </a:r>
            <a:r>
              <a:rPr lang="en-US" altLang="zh-CN"/>
              <a:t>Method(</a:t>
            </a:r>
            <a:r>
              <a:rPr lang="zh-CN" altLang="en-US"/>
              <a:t>方法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>
          <a:xfrm>
            <a:off x="1774825" y="1341439"/>
            <a:ext cx="8497888" cy="5400675"/>
          </a:xfrm>
        </p:spPr>
        <p:txBody>
          <a:bodyPr>
            <a:normAutofit lnSpcReduction="10000"/>
          </a:bodyPr>
          <a:lstStyle/>
          <a:p>
            <a:r>
              <a:rPr lang="zh-CN" altLang="en-US" sz="2800" dirty="0"/>
              <a:t>获得当前类以及超类的</a:t>
            </a:r>
            <a:r>
              <a:rPr lang="en-US" altLang="zh-CN" sz="2800" dirty="0"/>
              <a:t>public Method</a:t>
            </a:r>
            <a:r>
              <a:rPr lang="zh-CN" altLang="en-US" sz="2800" dirty="0"/>
              <a:t>：</a:t>
            </a:r>
            <a:endParaRPr lang="en-US" altLang="zh-CN" sz="2800" dirty="0"/>
          </a:p>
          <a:p>
            <a:pPr lvl="1"/>
            <a:r>
              <a:rPr lang="en-US" altLang="zh-CN" sz="2400" dirty="0"/>
              <a:t>Method[] </a:t>
            </a:r>
            <a:r>
              <a:rPr lang="en-US" altLang="zh-CN" sz="2400" dirty="0" err="1"/>
              <a:t>arrMethods</a:t>
            </a:r>
            <a:r>
              <a:rPr lang="en-US" altLang="zh-CN" sz="2400" dirty="0"/>
              <a:t> = </a:t>
            </a:r>
            <a:r>
              <a:rPr lang="en-US" altLang="zh-CN" sz="2400" dirty="0" err="1"/>
              <a:t>classType</a:t>
            </a:r>
            <a:r>
              <a:rPr lang="en-US" altLang="zh-CN" sz="2400" dirty="0"/>
              <a:t>. </a:t>
            </a:r>
            <a:r>
              <a:rPr lang="en-US" altLang="zh-CN" sz="2400" dirty="0" err="1"/>
              <a:t>getMethods</a:t>
            </a:r>
            <a:r>
              <a:rPr lang="en-US" altLang="zh-CN" sz="2400" dirty="0"/>
              <a:t>();</a:t>
            </a:r>
          </a:p>
          <a:p>
            <a:r>
              <a:rPr lang="zh-CN" altLang="en-US" sz="2800" dirty="0"/>
              <a:t>获得当前类申明的所有</a:t>
            </a:r>
            <a:r>
              <a:rPr lang="en-US" altLang="zh-CN" sz="2800" dirty="0"/>
              <a:t>Method</a:t>
            </a:r>
            <a:r>
              <a:rPr lang="zh-CN" altLang="en-US" sz="2800" dirty="0"/>
              <a:t>：</a:t>
            </a:r>
            <a:endParaRPr lang="en-US" altLang="zh-CN" sz="2800" dirty="0"/>
          </a:p>
          <a:p>
            <a:pPr lvl="1"/>
            <a:r>
              <a:rPr lang="en-US" altLang="zh-CN" sz="2300" dirty="0"/>
              <a:t>Method[] </a:t>
            </a:r>
            <a:r>
              <a:rPr lang="en-US" altLang="zh-CN" sz="2300" dirty="0" err="1"/>
              <a:t>arrMethods</a:t>
            </a:r>
            <a:r>
              <a:rPr lang="en-US" altLang="zh-CN" sz="2300" dirty="0"/>
              <a:t> = </a:t>
            </a:r>
            <a:r>
              <a:rPr lang="en-US" altLang="zh-CN" sz="2300" dirty="0" err="1"/>
              <a:t>classType</a:t>
            </a:r>
            <a:r>
              <a:rPr lang="en-US" altLang="zh-CN" sz="2300" dirty="0"/>
              <a:t>. </a:t>
            </a:r>
            <a:r>
              <a:rPr lang="en-US" altLang="zh-CN" sz="2300" dirty="0" err="1"/>
              <a:t>getDeclaredMethods</a:t>
            </a:r>
            <a:r>
              <a:rPr lang="en-US" altLang="zh-CN" sz="2300" dirty="0"/>
              <a:t>();</a:t>
            </a:r>
          </a:p>
          <a:p>
            <a:r>
              <a:rPr lang="zh-CN" altLang="en-US" sz="2800" dirty="0"/>
              <a:t>获得当前类以及超类指定的</a:t>
            </a:r>
            <a:r>
              <a:rPr lang="en-US" altLang="zh-CN" sz="2800" dirty="0"/>
              <a:t>public Method</a:t>
            </a:r>
            <a:r>
              <a:rPr lang="zh-CN" altLang="en-US" sz="2800" dirty="0"/>
              <a:t>：</a:t>
            </a:r>
            <a:endParaRPr lang="en-US" altLang="zh-CN" sz="2800" dirty="0"/>
          </a:p>
          <a:p>
            <a:pPr lvl="1"/>
            <a:r>
              <a:rPr lang="en-US" altLang="zh-CN" sz="2400" dirty="0"/>
              <a:t>Method method = </a:t>
            </a:r>
            <a:r>
              <a:rPr lang="en-US" altLang="zh-CN" sz="2400" dirty="0" err="1"/>
              <a:t>classType</a:t>
            </a:r>
            <a:r>
              <a:rPr lang="en-US" altLang="zh-CN" sz="2400" dirty="0"/>
              <a:t>. </a:t>
            </a:r>
            <a:r>
              <a:rPr lang="en-US" altLang="zh-CN" sz="2400" dirty="0" err="1"/>
              <a:t>getMethod</a:t>
            </a:r>
            <a:r>
              <a:rPr lang="en-US" altLang="zh-CN" sz="2400" dirty="0"/>
              <a:t>(String name, Class&lt;?&gt;... </a:t>
            </a:r>
            <a:r>
              <a:rPr lang="en-US" altLang="zh-CN" sz="2400" dirty="0" err="1"/>
              <a:t>parameterTypes</a:t>
            </a:r>
            <a:r>
              <a:rPr lang="en-US" altLang="zh-CN" sz="2400" dirty="0"/>
              <a:t>);</a:t>
            </a:r>
          </a:p>
          <a:p>
            <a:r>
              <a:rPr lang="zh-CN" altLang="en-US" sz="2800" dirty="0"/>
              <a:t>获得当前类申明的指定的</a:t>
            </a:r>
            <a:r>
              <a:rPr lang="en-US" altLang="zh-CN" sz="2800" dirty="0"/>
              <a:t>Method</a:t>
            </a:r>
            <a:r>
              <a:rPr lang="zh-CN" altLang="en-US" sz="2800" dirty="0"/>
              <a:t>：</a:t>
            </a:r>
            <a:endParaRPr lang="en-US" altLang="zh-CN" sz="2800" dirty="0"/>
          </a:p>
          <a:p>
            <a:pPr lvl="1"/>
            <a:r>
              <a:rPr lang="en-US" altLang="zh-CN" sz="2300" dirty="0"/>
              <a:t>Method method = </a:t>
            </a:r>
            <a:r>
              <a:rPr lang="en-US" altLang="zh-CN" sz="2300" dirty="0" err="1"/>
              <a:t>classType</a:t>
            </a:r>
            <a:r>
              <a:rPr lang="en-US" altLang="zh-CN" sz="2300" dirty="0"/>
              <a:t>. </a:t>
            </a:r>
            <a:r>
              <a:rPr lang="en-US" altLang="zh-CN" sz="2300" dirty="0" err="1"/>
              <a:t>getDeclaredMethod</a:t>
            </a:r>
            <a:r>
              <a:rPr lang="en-US" altLang="zh-CN" sz="2300" dirty="0"/>
              <a:t>(String name, Class&lt;?&gt;... </a:t>
            </a:r>
            <a:r>
              <a:rPr lang="en-US" altLang="zh-CN" sz="2300" dirty="0" err="1"/>
              <a:t>parameterTypes</a:t>
            </a:r>
            <a:r>
              <a:rPr lang="en-US" altLang="zh-CN" sz="2300" dirty="0"/>
              <a:t>) </a:t>
            </a:r>
          </a:p>
          <a:p>
            <a:r>
              <a:rPr lang="zh-CN" altLang="en-US" sz="2800" dirty="0"/>
              <a:t>通过反射动态运行指定</a:t>
            </a:r>
            <a:r>
              <a:rPr lang="en-US" altLang="zh-CN" sz="2800" dirty="0"/>
              <a:t>Method</a:t>
            </a:r>
            <a:r>
              <a:rPr lang="zh-CN" altLang="en-US" sz="2800" dirty="0"/>
              <a:t>：</a:t>
            </a:r>
            <a:endParaRPr lang="en-US" altLang="zh-CN" sz="2800" dirty="0"/>
          </a:p>
          <a:p>
            <a:pPr lvl="1"/>
            <a:r>
              <a:rPr lang="en-US" altLang="zh-CN" sz="2400" dirty="0"/>
              <a:t>Object obj = method. invoke(Object obj, Object... </a:t>
            </a:r>
            <a:r>
              <a:rPr lang="en-US" altLang="zh-CN" sz="2400" dirty="0" err="1"/>
              <a:t>args</a:t>
            </a:r>
            <a:r>
              <a:rPr lang="en-US" altLang="zh-CN" sz="2400" dirty="0"/>
              <a:t>) </a:t>
            </a:r>
          </a:p>
          <a:p>
            <a:endParaRPr lang="en-US" altLang="zh-CN" sz="280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</a:t>
            </a:r>
            <a:fld id="{45ACD9A2-5FC8-44E5-AB4A-E6B7A4EB01F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286077462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067550" cy="1143000"/>
          </a:xfrm>
        </p:spPr>
        <p:txBody>
          <a:bodyPr/>
          <a:lstStyle/>
          <a:p>
            <a:r>
              <a:rPr lang="zh-CN" altLang="en-US" dirty="0"/>
              <a:t>案例：动态操纵</a:t>
            </a:r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2969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</a:t>
            </a:r>
            <a:fld id="{ADA072FA-EF7F-4476-99FA-6684C10E4D4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页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90" y="1066800"/>
            <a:ext cx="770572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8BBBCF9-690C-3946-945E-570939086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59" y="1349905"/>
            <a:ext cx="32289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99449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067550" cy="1143000"/>
          </a:xfrm>
        </p:spPr>
        <p:txBody>
          <a:bodyPr>
            <a:normAutofit/>
          </a:bodyPr>
          <a:lstStyle/>
          <a:p>
            <a:r>
              <a:rPr lang="zh-CN" altLang="en-US" dirty="0"/>
              <a:t>通过反射调用</a:t>
            </a:r>
            <a:r>
              <a:rPr lang="en-US" altLang="zh-CN" dirty="0"/>
              <a:t>Field(</a:t>
            </a:r>
            <a:r>
              <a:rPr lang="zh-CN" altLang="en-US" dirty="0"/>
              <a:t>变量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0723" name="内容占位符 2"/>
          <p:cNvSpPr>
            <a:spLocks noGrp="1"/>
          </p:cNvSpPr>
          <p:nvPr>
            <p:ph idx="1"/>
          </p:nvPr>
        </p:nvSpPr>
        <p:spPr>
          <a:xfrm>
            <a:off x="1774825" y="1341439"/>
            <a:ext cx="8497888" cy="5400675"/>
          </a:xfrm>
        </p:spPr>
        <p:txBody>
          <a:bodyPr>
            <a:normAutofit lnSpcReduction="10000"/>
          </a:bodyPr>
          <a:lstStyle/>
          <a:p>
            <a:r>
              <a:rPr lang="zh-CN" altLang="en-US" sz="2400" dirty="0"/>
              <a:t>获得当前类以及超类的</a:t>
            </a:r>
            <a:r>
              <a:rPr lang="en-US" altLang="zh-CN" sz="2400" dirty="0"/>
              <a:t>public Field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pPr lvl="1"/>
            <a:r>
              <a:rPr lang="en-US" altLang="zh-CN" sz="2400" dirty="0"/>
              <a:t>Field[] </a:t>
            </a:r>
            <a:r>
              <a:rPr lang="en-US" altLang="zh-CN" sz="2400" dirty="0" err="1"/>
              <a:t>arrFields</a:t>
            </a:r>
            <a:r>
              <a:rPr lang="en-US" altLang="zh-CN" sz="2400" dirty="0"/>
              <a:t> = </a:t>
            </a:r>
            <a:r>
              <a:rPr lang="en-US" altLang="zh-CN" sz="2400" dirty="0" err="1"/>
              <a:t>classType</a:t>
            </a:r>
            <a:r>
              <a:rPr lang="en-US" altLang="zh-CN" sz="2400" dirty="0"/>
              <a:t>. </a:t>
            </a:r>
            <a:r>
              <a:rPr lang="en-US" altLang="zh-CN" sz="2400" dirty="0" err="1"/>
              <a:t>getFields</a:t>
            </a:r>
            <a:r>
              <a:rPr lang="en-US" altLang="zh-CN" sz="2400" dirty="0"/>
              <a:t>();</a:t>
            </a:r>
          </a:p>
          <a:p>
            <a:r>
              <a:rPr lang="zh-CN" altLang="en-US" sz="2400" dirty="0"/>
              <a:t>获得当前类申明的所有</a:t>
            </a:r>
            <a:r>
              <a:rPr lang="en-US" altLang="zh-CN" sz="2400" dirty="0"/>
              <a:t>Field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pPr lvl="1"/>
            <a:r>
              <a:rPr lang="en-US" altLang="zh-CN" sz="2400" dirty="0"/>
              <a:t>Field[] </a:t>
            </a:r>
            <a:r>
              <a:rPr lang="en-US" altLang="zh-CN" sz="2400" dirty="0" err="1"/>
              <a:t>arrFields</a:t>
            </a:r>
            <a:r>
              <a:rPr lang="en-US" altLang="zh-CN" sz="2400" dirty="0"/>
              <a:t> = </a:t>
            </a:r>
            <a:r>
              <a:rPr lang="en-US" altLang="zh-CN" sz="2400" dirty="0" err="1"/>
              <a:t>classType</a:t>
            </a:r>
            <a:r>
              <a:rPr lang="en-US" altLang="zh-CN" sz="2400" dirty="0"/>
              <a:t>. </a:t>
            </a:r>
            <a:r>
              <a:rPr lang="en-US" altLang="zh-CN" sz="2400" dirty="0" err="1"/>
              <a:t>getDeclaredFields</a:t>
            </a:r>
            <a:r>
              <a:rPr lang="en-US" altLang="zh-CN" sz="2400" dirty="0"/>
              <a:t>();</a:t>
            </a:r>
          </a:p>
          <a:p>
            <a:r>
              <a:rPr lang="zh-CN" altLang="en-US" sz="2400" dirty="0"/>
              <a:t>获得当前类以及超类指定的</a:t>
            </a:r>
            <a:r>
              <a:rPr lang="en-US" altLang="zh-CN" sz="2400" dirty="0"/>
              <a:t>public Field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pPr lvl="1"/>
            <a:r>
              <a:rPr lang="en-US" altLang="zh-CN" sz="2400" dirty="0"/>
              <a:t>Field </a:t>
            </a:r>
            <a:r>
              <a:rPr lang="en-US" altLang="zh-CN" sz="2400" dirty="0" err="1"/>
              <a:t>field</a:t>
            </a:r>
            <a:r>
              <a:rPr lang="en-US" altLang="zh-CN" sz="2400" dirty="0"/>
              <a:t> = </a:t>
            </a:r>
            <a:r>
              <a:rPr lang="en-US" altLang="zh-CN" sz="2400" dirty="0" err="1"/>
              <a:t>classType</a:t>
            </a:r>
            <a:r>
              <a:rPr lang="en-US" altLang="zh-CN" sz="2400" dirty="0"/>
              <a:t>. </a:t>
            </a:r>
            <a:r>
              <a:rPr lang="en-US" altLang="zh-CN" sz="2400" dirty="0" err="1"/>
              <a:t>getField</a:t>
            </a:r>
            <a:r>
              <a:rPr lang="en-US" altLang="zh-CN" sz="2400" dirty="0"/>
              <a:t>(String name);</a:t>
            </a:r>
          </a:p>
          <a:p>
            <a:r>
              <a:rPr lang="zh-CN" altLang="en-US" sz="2400" dirty="0"/>
              <a:t>获得当前类申明的指定的</a:t>
            </a:r>
            <a:r>
              <a:rPr lang="en-US" altLang="zh-CN" sz="2400" dirty="0"/>
              <a:t>Field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pPr lvl="1"/>
            <a:r>
              <a:rPr lang="en-US" altLang="zh-CN" sz="2400" dirty="0"/>
              <a:t>Field </a:t>
            </a:r>
            <a:r>
              <a:rPr lang="en-US" altLang="zh-CN" sz="2400" dirty="0" err="1"/>
              <a:t>field</a:t>
            </a:r>
            <a:r>
              <a:rPr lang="en-US" altLang="zh-CN" sz="2400" dirty="0"/>
              <a:t> = </a:t>
            </a:r>
            <a:r>
              <a:rPr lang="en-US" altLang="zh-CN" sz="2400" dirty="0" err="1"/>
              <a:t>classType</a:t>
            </a:r>
            <a:r>
              <a:rPr lang="en-US" altLang="zh-CN" sz="2400" dirty="0"/>
              <a:t>. </a:t>
            </a:r>
            <a:r>
              <a:rPr lang="en-US" altLang="zh-CN" sz="2400" dirty="0" err="1"/>
              <a:t>getDeclaredField</a:t>
            </a:r>
            <a:r>
              <a:rPr lang="en-US" altLang="zh-CN" sz="2400" dirty="0"/>
              <a:t>(String name); </a:t>
            </a:r>
          </a:p>
          <a:p>
            <a:r>
              <a:rPr lang="zh-CN" altLang="en-US" sz="2400" dirty="0"/>
              <a:t>通过反射动态设定</a:t>
            </a:r>
            <a:r>
              <a:rPr lang="en-US" altLang="zh-CN" sz="2400" dirty="0"/>
              <a:t>Field</a:t>
            </a:r>
            <a:r>
              <a:rPr lang="zh-CN" altLang="en-US" sz="2400" dirty="0"/>
              <a:t>的值：</a:t>
            </a:r>
            <a:endParaRPr lang="en-US" altLang="zh-CN" sz="2400" dirty="0"/>
          </a:p>
          <a:p>
            <a:pPr lvl="1"/>
            <a:r>
              <a:rPr lang="en-US" altLang="zh-CN" sz="2400" dirty="0" err="1"/>
              <a:t>fieldType.set</a:t>
            </a:r>
            <a:r>
              <a:rPr lang="en-US" altLang="zh-CN" sz="2400" dirty="0"/>
              <a:t>(Object </a:t>
            </a:r>
            <a:r>
              <a:rPr lang="en-US" altLang="zh-CN" sz="2400" dirty="0" err="1"/>
              <a:t>obj</a:t>
            </a:r>
            <a:r>
              <a:rPr lang="en-US" altLang="zh-CN" sz="2400" dirty="0"/>
              <a:t>, Object value);</a:t>
            </a:r>
          </a:p>
          <a:p>
            <a:r>
              <a:rPr lang="zh-CN" altLang="en-US" sz="2400" dirty="0"/>
              <a:t>通过反射动态获取</a:t>
            </a:r>
            <a:r>
              <a:rPr lang="en-US" altLang="zh-CN" sz="2400" dirty="0"/>
              <a:t>Field</a:t>
            </a:r>
            <a:r>
              <a:rPr lang="zh-CN" altLang="en-US" sz="2400" dirty="0"/>
              <a:t>的值：</a:t>
            </a:r>
            <a:r>
              <a:rPr lang="en-US" altLang="zh-CN" sz="2400" dirty="0"/>
              <a:t> </a:t>
            </a:r>
          </a:p>
          <a:p>
            <a:pPr lvl="1"/>
            <a:r>
              <a:rPr lang="en-US" altLang="zh-CN" sz="2400" dirty="0"/>
              <a:t>Object </a:t>
            </a:r>
            <a:r>
              <a:rPr lang="en-US" altLang="zh-CN" sz="2400" dirty="0" err="1"/>
              <a:t>obj</a:t>
            </a:r>
            <a:r>
              <a:rPr lang="en-US" altLang="zh-CN" sz="2400" dirty="0"/>
              <a:t> = </a:t>
            </a:r>
            <a:r>
              <a:rPr lang="en-US" altLang="zh-CN" sz="2400" dirty="0" err="1"/>
              <a:t>fieldType</a:t>
            </a:r>
            <a:r>
              <a:rPr lang="en-US" altLang="zh-CN" sz="2400" dirty="0"/>
              <a:t>. get(Object </a:t>
            </a:r>
            <a:r>
              <a:rPr lang="en-US" altLang="zh-CN" sz="2400" dirty="0" err="1"/>
              <a:t>obj</a:t>
            </a:r>
            <a:r>
              <a:rPr lang="en-US" altLang="zh-CN" sz="2400" dirty="0"/>
              <a:t>) ;</a:t>
            </a:r>
          </a:p>
          <a:p>
            <a:endParaRPr lang="en-US" altLang="zh-CN" sz="280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</a:t>
            </a:r>
            <a:fld id="{D1373E10-848C-4923-B129-AA82C030B8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265858624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067550" cy="1143000"/>
          </a:xfrm>
        </p:spPr>
        <p:txBody>
          <a:bodyPr/>
          <a:lstStyle/>
          <a:p>
            <a:r>
              <a:rPr lang="zh-CN" altLang="en-US" dirty="0"/>
              <a:t>案例：动态操纵</a:t>
            </a:r>
            <a:r>
              <a:rPr lang="en-US" altLang="zh-CN" dirty="0"/>
              <a:t>Field</a:t>
            </a:r>
            <a:endParaRPr lang="zh-CN" altLang="en-US" dirty="0"/>
          </a:p>
        </p:txBody>
      </p:sp>
      <p:sp>
        <p:nvSpPr>
          <p:cNvPr id="3174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70214"/>
            <a:ext cx="7677150" cy="552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16332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067550" cy="1143000"/>
          </a:xfrm>
        </p:spPr>
        <p:txBody>
          <a:bodyPr/>
          <a:lstStyle/>
          <a:p>
            <a:r>
              <a:rPr lang="en-US" altLang="zh-CN"/>
              <a:t>Java</a:t>
            </a:r>
            <a:r>
              <a:rPr lang="zh-CN" altLang="en-US"/>
              <a:t>反射总结</a:t>
            </a:r>
          </a:p>
        </p:txBody>
      </p:sp>
      <p:sp>
        <p:nvSpPr>
          <p:cNvPr id="36867" name="内容占位符 2"/>
          <p:cNvSpPr>
            <a:spLocks noGrp="1"/>
          </p:cNvSpPr>
          <p:nvPr>
            <p:ph idx="1"/>
          </p:nvPr>
        </p:nvSpPr>
        <p:spPr>
          <a:xfrm>
            <a:off x="1744893" y="1729340"/>
            <a:ext cx="9072333" cy="4525963"/>
          </a:xfrm>
        </p:spPr>
        <p:txBody>
          <a:bodyPr/>
          <a:lstStyle/>
          <a:p>
            <a:r>
              <a:rPr lang="zh-CN" altLang="en-US" dirty="0"/>
              <a:t>只要用到反射，先获得</a:t>
            </a:r>
            <a:r>
              <a:rPr lang="en-US" altLang="zh-CN" dirty="0"/>
              <a:t>Class Object</a:t>
            </a:r>
          </a:p>
          <a:p>
            <a:r>
              <a:rPr lang="zh-CN" altLang="en-US" dirty="0"/>
              <a:t>没有方法能获得当前类的超类的</a:t>
            </a:r>
            <a:r>
              <a:rPr lang="en-US" altLang="zh-CN" dirty="0"/>
              <a:t>private</a:t>
            </a:r>
            <a:r>
              <a:rPr lang="zh-CN" altLang="en-US" dirty="0"/>
              <a:t>方法和属性，必须通过</a:t>
            </a:r>
            <a:r>
              <a:rPr lang="en-US" altLang="zh-CN" dirty="0" err="1"/>
              <a:t>getSuperclass</a:t>
            </a:r>
            <a:r>
              <a:rPr lang="en-US" altLang="zh-CN" dirty="0"/>
              <a:t>()</a:t>
            </a:r>
            <a:r>
              <a:rPr lang="zh-CN" altLang="en-US" dirty="0"/>
              <a:t>找到超类以后再去尝试获得</a:t>
            </a:r>
            <a:endParaRPr lang="en-US" altLang="zh-CN" dirty="0"/>
          </a:p>
          <a:p>
            <a:r>
              <a:rPr lang="zh-CN" altLang="en-US" dirty="0"/>
              <a:t>通常情况即使是当前类，</a:t>
            </a:r>
            <a:r>
              <a:rPr lang="en-US" altLang="zh-CN" dirty="0"/>
              <a:t>private</a:t>
            </a:r>
            <a:r>
              <a:rPr lang="zh-CN" altLang="en-US" dirty="0"/>
              <a:t>属性或方法也是不需要访问的。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</a:t>
            </a:r>
            <a:fld id="{EBBE479B-72CF-4B42-A729-4A65088A965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206685507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7780E7-8993-2044-8D0C-C92FBF7CF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引申学习</a:t>
            </a:r>
            <a:r>
              <a:rPr kumimoji="1" lang="en-US" altLang="zh-CN" dirty="0"/>
              <a:t>-</a:t>
            </a:r>
            <a:r>
              <a:rPr kumimoji="1" lang="en-US" altLang="zh-CN" dirty="0" err="1"/>
              <a:t>ClassLoader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FEC6A1-0EA7-2749-848B-32B697F4B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87" y="1910003"/>
            <a:ext cx="10131425" cy="3649133"/>
          </a:xfrm>
        </p:spPr>
        <p:txBody>
          <a:bodyPr/>
          <a:lstStyle/>
          <a:p>
            <a:r>
              <a:rPr kumimoji="1" lang="zh-CN" altLang="en-US" dirty="0"/>
              <a:t>类加载器</a:t>
            </a:r>
            <a:endParaRPr kumimoji="1" lang="en-US" altLang="zh-CN" dirty="0"/>
          </a:p>
          <a:p>
            <a:r>
              <a:rPr kumimoji="1" lang="zh-CN" altLang="en-US" dirty="0"/>
              <a:t>实现动态加载和修改类</a:t>
            </a:r>
            <a:endParaRPr kumimoji="1" lang="en-US" altLang="zh-CN" dirty="0"/>
          </a:p>
          <a:p>
            <a:r>
              <a:rPr kumimoji="1" lang="zh-CN" altLang="en-US" dirty="0"/>
              <a:t>广泛应用于各类开源框架实现资源隔离、热部署、代码加密保护等场景</a:t>
            </a:r>
          </a:p>
        </p:txBody>
      </p:sp>
    </p:spTree>
    <p:extLst>
      <p:ext uri="{BB962C8B-B14F-4D97-AF65-F5344CB8AC3E}">
        <p14:creationId xmlns:p14="http://schemas.microsoft.com/office/powerpoint/2010/main" val="4670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BC99B0-35AB-B04C-8738-679EBF4B8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java</a:t>
            </a:r>
            <a:r>
              <a:rPr kumimoji="1" lang="zh-CN" altLang="en-US" dirty="0"/>
              <a:t>多线程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9C1E0B-CDA4-3147-8831-872960FA7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314345"/>
            <a:ext cx="4995334" cy="3649134"/>
          </a:xfrm>
        </p:spPr>
        <p:txBody>
          <a:bodyPr/>
          <a:lstStyle/>
          <a:p>
            <a:r>
              <a:rPr kumimoji="1" lang="zh-CN" altLang="en-US" dirty="0"/>
              <a:t>多线程的基本概念和实现方法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继承</a:t>
            </a:r>
            <a:r>
              <a:rPr kumimoji="1" lang="en" altLang="zh-CN" dirty="0"/>
              <a:t>Thread</a:t>
            </a:r>
            <a:r>
              <a:rPr kumimoji="1" lang="zh-CN" altLang="en-US" dirty="0"/>
              <a:t>类</a:t>
            </a:r>
          </a:p>
          <a:p>
            <a:pPr lvl="1"/>
            <a:r>
              <a:rPr kumimoji="1" lang="zh-CN" altLang="en-US" dirty="0"/>
              <a:t>实现</a:t>
            </a:r>
            <a:r>
              <a:rPr kumimoji="1" lang="en" altLang="zh-CN" dirty="0"/>
              <a:t>Runnable</a:t>
            </a:r>
            <a:r>
              <a:rPr kumimoji="1" lang="zh-CN" altLang="en-US" dirty="0"/>
              <a:t>接口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多线程的同步和通讯</a:t>
            </a:r>
          </a:p>
          <a:p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CDBBB1-B392-3A45-A14E-EC0703CC88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zh-CN" altLang="en-US" dirty="0"/>
              <a:t>多线程的扩展内容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Callable</a:t>
            </a:r>
            <a:r>
              <a:rPr kumimoji="1" lang="zh-CN" altLang="en-US" dirty="0"/>
              <a:t>和</a:t>
            </a:r>
            <a:r>
              <a:rPr kumimoji="1" lang="en-US" altLang="zh-CN" dirty="0"/>
              <a:t>Future</a:t>
            </a:r>
          </a:p>
          <a:p>
            <a:pPr lvl="1"/>
            <a:r>
              <a:rPr kumimoji="1" lang="zh-CN" altLang="en-US" dirty="0"/>
              <a:t>高并发之线程池</a:t>
            </a:r>
          </a:p>
        </p:txBody>
      </p:sp>
    </p:spTree>
    <p:extLst>
      <p:ext uri="{BB962C8B-B14F-4D97-AF65-F5344CB8AC3E}">
        <p14:creationId xmlns:p14="http://schemas.microsoft.com/office/powerpoint/2010/main" val="260037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95622CD-C73C-D242-9FAF-6B52799A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4597"/>
            <a:ext cx="10131425" cy="1456267"/>
          </a:xfrm>
        </p:spPr>
        <p:txBody>
          <a:bodyPr/>
          <a:lstStyle/>
          <a:p>
            <a:r>
              <a:rPr kumimoji="1" lang="en" altLang="zh-CN" dirty="0"/>
              <a:t>SOCKETS</a:t>
            </a:r>
            <a:r>
              <a:rPr kumimoji="1" lang="zh-CN" altLang="en-US" dirty="0"/>
              <a:t>网络套接字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462F3C45-9782-9F4C-AD10-1AD32727BC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9718" y="1961720"/>
            <a:ext cx="5215121" cy="3671704"/>
          </a:xfrm>
          <a:prstGeom prst="rect">
            <a:avLst/>
          </a:prstGeom>
        </p:spPr>
      </p:pic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8A754B33-4AD0-6847-824A-8D98D8CA94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68757" y="1970864"/>
            <a:ext cx="5223243" cy="367170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76F059C-DF14-114F-9D93-1F2B903B74B0}"/>
              </a:ext>
            </a:extLst>
          </p:cNvPr>
          <p:cNvSpPr txBox="1"/>
          <p:nvPr/>
        </p:nvSpPr>
        <p:spPr>
          <a:xfrm>
            <a:off x="9803695" y="613954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Udp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无连接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BF07A53-27D5-424A-9621-2CD23D824BB3}"/>
              </a:ext>
            </a:extLst>
          </p:cNvPr>
          <p:cNvSpPr txBox="1"/>
          <p:nvPr/>
        </p:nvSpPr>
        <p:spPr>
          <a:xfrm>
            <a:off x="3117340" y="5986226"/>
            <a:ext cx="141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Tcp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华文楷体" panose="02010600040101010101" pitchFamily="2" charset="-122"/>
                <a:cs typeface="+mn-cs"/>
              </a:rPr>
              <a:t>面向连接</a:t>
            </a:r>
          </a:p>
        </p:txBody>
      </p:sp>
    </p:spTree>
    <p:extLst>
      <p:ext uri="{BB962C8B-B14F-4D97-AF65-F5344CB8AC3E}">
        <p14:creationId xmlns:p14="http://schemas.microsoft.com/office/powerpoint/2010/main" val="596870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2D8966-5B11-834F-BEC4-274677270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Java</a:t>
            </a:r>
            <a:r>
              <a:rPr kumimoji="1" lang="zh-CN" altLang="en-US" dirty="0"/>
              <a:t> </a:t>
            </a:r>
            <a:r>
              <a:rPr kumimoji="1" lang="en-US" altLang="zh-CN" dirty="0"/>
              <a:t>I/O</a:t>
            </a:r>
            <a:r>
              <a:rPr kumimoji="1" lang="zh-CN" altLang="en-US" dirty="0"/>
              <a:t> 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39F183-93E6-C441-8FA4-2E0CF2E091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zh-CN" altLang="en-US" dirty="0"/>
              <a:t>流是</a:t>
            </a:r>
            <a:r>
              <a:rPr kumimoji="1" lang="en-US" altLang="zh-CN" dirty="0"/>
              <a:t>java</a:t>
            </a:r>
            <a:r>
              <a:rPr kumimoji="1" lang="zh-CN" altLang="en-US" dirty="0"/>
              <a:t>进行数据</a:t>
            </a:r>
            <a:r>
              <a:rPr kumimoji="1" lang="en-US" altLang="zh-CN" dirty="0"/>
              <a:t>I/O</a:t>
            </a:r>
            <a:r>
              <a:rPr kumimoji="1" lang="zh-CN" altLang="en-US" dirty="0"/>
              <a:t>的基本形式</a:t>
            </a:r>
            <a:endParaRPr kumimoji="1" lang="en-US" altLang="zh-CN" dirty="0"/>
          </a:p>
          <a:p>
            <a:r>
              <a:rPr kumimoji="1" lang="zh-CN" altLang="en-US" dirty="0"/>
              <a:t>熟练掌握基本的字符和二进制流</a:t>
            </a:r>
            <a:endParaRPr kumimoji="1" lang="en-US" altLang="zh-CN" dirty="0"/>
          </a:p>
          <a:p>
            <a:r>
              <a:rPr kumimoji="1" lang="zh-CN" altLang="en-US" dirty="0"/>
              <a:t>可以在不同的应用场景下选择不同的流实现</a:t>
            </a: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59D1A2E5-495F-1144-846B-412DE263AD2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510866" y="896363"/>
          <a:ext cx="4094921" cy="249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499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序列化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序列化是一种用来处理对象流的机制，所谓对象流也就是将对象的内容进行流化。</a:t>
            </a:r>
            <a:endParaRPr lang="en-US" altLang="zh-CN" dirty="0"/>
          </a:p>
          <a:p>
            <a:r>
              <a:rPr lang="zh-CN" altLang="en-US" dirty="0"/>
              <a:t>我们可以对流化后的对象进行读写操作和网络传输，也可将流化后的对象在网络之间进行传输</a:t>
            </a:r>
            <a:r>
              <a:rPr lang="en-US" altLang="zh-CN" dirty="0"/>
              <a:t>(</a:t>
            </a:r>
            <a:r>
              <a:rPr lang="zh-CN" altLang="en-US" dirty="0"/>
              <a:t>注：要想将对象传输于网络必须进行流化</a:t>
            </a:r>
            <a:r>
              <a:rPr lang="en-US" altLang="zh-CN" dirty="0"/>
              <a:t>)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6795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序列化机制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52507"/>
            <a:ext cx="10131425" cy="3649133"/>
          </a:xfrm>
        </p:spPr>
        <p:txBody>
          <a:bodyPr/>
          <a:lstStyle/>
          <a:p>
            <a:r>
              <a:rPr lang="zh-CN" altLang="en-US" dirty="0"/>
              <a:t>序列化分为两大部分：序列化和反序列化。</a:t>
            </a:r>
            <a:endParaRPr lang="en-US" altLang="zh-CN" dirty="0"/>
          </a:p>
          <a:p>
            <a:endParaRPr lang="zh-CN" altLang="en-US" dirty="0"/>
          </a:p>
          <a:p>
            <a:r>
              <a:rPr lang="zh-CN" altLang="en-US" dirty="0"/>
              <a:t>对象的序列化主要有两种用途：</a:t>
            </a:r>
          </a:p>
          <a:p>
            <a:pPr lvl="1"/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）把对象的字节序列永久地保存到硬盘上，通常存放在一个文件中</a:t>
            </a:r>
          </a:p>
          <a:p>
            <a:pPr lvl="1"/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）在网络上传送对象的字节序列 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最终通过</a:t>
            </a:r>
            <a:r>
              <a:rPr lang="en-US" altLang="zh-CN" dirty="0"/>
              <a:t>java I/O </a:t>
            </a:r>
            <a:r>
              <a:rPr lang="zh-CN" altLang="en-US" dirty="0"/>
              <a:t>流实现文件读写保存和网络传输</a:t>
            </a:r>
          </a:p>
        </p:txBody>
      </p:sp>
    </p:spTree>
    <p:extLst>
      <p:ext uri="{BB962C8B-B14F-4D97-AF65-F5344CB8AC3E}">
        <p14:creationId xmlns:p14="http://schemas.microsoft.com/office/powerpoint/2010/main" val="60590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定制序列化过程注意事项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尽量添加 </a:t>
            </a:r>
            <a:r>
              <a:rPr lang="en" altLang="zh-CN" dirty="0" err="1"/>
              <a:t>serialVersionUID</a:t>
            </a:r>
            <a:r>
              <a:rPr lang="zh-CN" altLang="en-US" dirty="0"/>
              <a:t> 成员变量</a:t>
            </a:r>
          </a:p>
          <a:p>
            <a:r>
              <a:rPr lang="zh-CN" altLang="en-US" dirty="0"/>
              <a:t>序列化通常可以自动完成，但有过程进行控制。如果希望某个域不被序列化，可以在它前面加上</a:t>
            </a:r>
            <a:r>
              <a:rPr lang="en-US" altLang="zh-CN" dirty="0"/>
              <a:t>transient</a:t>
            </a:r>
            <a:r>
              <a:rPr lang="zh-CN" altLang="en-US" dirty="0"/>
              <a:t>关键字</a:t>
            </a:r>
            <a:r>
              <a:rPr lang="en-US" altLang="zh-CN" dirty="0"/>
              <a:t>,</a:t>
            </a:r>
            <a:r>
              <a:rPr lang="zh-CN" altLang="en-US" dirty="0"/>
              <a:t>节省空间，提高时可能要对这个性能</a:t>
            </a:r>
            <a:endParaRPr lang="en-US" altLang="zh-CN" dirty="0"/>
          </a:p>
          <a:p>
            <a:r>
              <a:rPr lang="zh-CN" altLang="en-US" dirty="0"/>
              <a:t>如果类中的某个域是静态的，它也不会被序列化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10565720"/>
      </p:ext>
    </p:extLst>
  </p:cSld>
  <p:clrMapOvr>
    <a:masterClrMapping/>
  </p:clrMapOvr>
</p:sld>
</file>

<file path=ppt/theme/theme1.xml><?xml version="1.0" encoding="utf-8"?>
<a:theme xmlns:a="http://schemas.openxmlformats.org/drawingml/2006/main" name="剪切">
  <a:themeElements>
    <a:clrScheme name="剪切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剪切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1794</Words>
  <Application>Microsoft Office PowerPoint</Application>
  <PresentationFormat>宽屏</PresentationFormat>
  <Paragraphs>243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0" baseType="lpstr">
      <vt:lpstr>Arial</vt:lpstr>
      <vt:lpstr>Franklin Gothic Book</vt:lpstr>
      <vt:lpstr>Times New Roman</vt:lpstr>
      <vt:lpstr>Wingdings</vt:lpstr>
      <vt:lpstr>剪切</vt:lpstr>
      <vt:lpstr>第一部分  分布式计算程序设计基础        （java语言）</vt:lpstr>
      <vt:lpstr>java分布式计算编程基础</vt:lpstr>
      <vt:lpstr>Java编程基本技术</vt:lpstr>
      <vt:lpstr>java多线程</vt:lpstr>
      <vt:lpstr>SOCKETS网络套接字</vt:lpstr>
      <vt:lpstr>Java I/O 流</vt:lpstr>
      <vt:lpstr>序列化</vt:lpstr>
      <vt:lpstr>序列化机制</vt:lpstr>
      <vt:lpstr>定制序列化过程注意事项</vt:lpstr>
      <vt:lpstr>集合容器</vt:lpstr>
      <vt:lpstr>范型</vt:lpstr>
      <vt:lpstr>范型？通配符的Pecs原则</vt:lpstr>
      <vt:lpstr>内部类、匿名类和Lambda</vt:lpstr>
      <vt:lpstr>Lambda表达式</vt:lpstr>
      <vt:lpstr>方法引用（method reference）</vt:lpstr>
      <vt:lpstr>需要熟练掌握的常用的函数式接口</vt:lpstr>
      <vt:lpstr>Stream API</vt:lpstr>
      <vt:lpstr>Stream基本操作</vt:lpstr>
      <vt:lpstr>java分布式计算编程</vt:lpstr>
      <vt:lpstr>Notation注解</vt:lpstr>
      <vt:lpstr>注解的应用</vt:lpstr>
      <vt:lpstr>Java的反射</vt:lpstr>
      <vt:lpstr>什么是反射</vt:lpstr>
      <vt:lpstr>核心竞争力    灵活扩展</vt:lpstr>
      <vt:lpstr>反射的应用</vt:lpstr>
      <vt:lpstr>Java 反射相关的API</vt:lpstr>
      <vt:lpstr>Class&lt;T&gt;</vt:lpstr>
      <vt:lpstr>获取Class Object</vt:lpstr>
      <vt:lpstr>通过反射实例化对象</vt:lpstr>
      <vt:lpstr>通过反射调用Method(方法)</vt:lpstr>
      <vt:lpstr>案例：动态操纵Method</vt:lpstr>
      <vt:lpstr>通过反射调用Field(变量)</vt:lpstr>
      <vt:lpstr>案例：动态操纵Field</vt:lpstr>
      <vt:lpstr>Java反射总结</vt:lpstr>
      <vt:lpstr>引申学习-ClassLoader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第一部分  分布式计算程序设计基础        （java语言）</dc:title>
  <dc:creator>Left Lee</dc:creator>
  <cp:lastModifiedBy>Left Lee</cp:lastModifiedBy>
  <cp:revision>1</cp:revision>
  <dcterms:created xsi:type="dcterms:W3CDTF">2025-02-27T09:04:45Z</dcterms:created>
  <dcterms:modified xsi:type="dcterms:W3CDTF">2025-02-27T09:08:34Z</dcterms:modified>
</cp:coreProperties>
</file>