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9" r:id="rId3"/>
    <p:sldId id="316" r:id="rId4"/>
    <p:sldId id="317" r:id="rId5"/>
    <p:sldId id="318" r:id="rId6"/>
    <p:sldId id="319" r:id="rId7"/>
    <p:sldId id="321" r:id="rId8"/>
    <p:sldId id="322" r:id="rId9"/>
    <p:sldId id="323" r:id="rId10"/>
    <p:sldId id="324" r:id="rId11"/>
    <p:sldId id="330" r:id="rId12"/>
    <p:sldId id="325" r:id="rId13"/>
    <p:sldId id="328" r:id="rId14"/>
    <p:sldId id="329" r:id="rId15"/>
    <p:sldId id="326" r:id="rId16"/>
    <p:sldId id="353" r:id="rId17"/>
    <p:sldId id="327" r:id="rId18"/>
    <p:sldId id="331" r:id="rId19"/>
    <p:sldId id="334" r:id="rId20"/>
    <p:sldId id="332" r:id="rId21"/>
    <p:sldId id="333" r:id="rId22"/>
    <p:sldId id="336" r:id="rId23"/>
    <p:sldId id="335" r:id="rId2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4DCA43-D918-44B1-971D-1EA81B0A43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B97CB08-78DA-492B-A005-89ADC8ED7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DB6B220-6470-4662-BA55-B9B7A0759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B833-AEE4-4D14-8289-FCAE817C1A7F}" type="datetimeFigureOut">
              <a:rPr lang="zh-CN" altLang="en-US" smtClean="0"/>
              <a:t>2025/3/20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A66F2D5-DA4A-4791-AF7D-8963F9445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D36CB70-B90F-4DE4-B4A8-38E2EB2C8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42B2E-BAF8-4C82-9C4F-AE119E1CA2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6866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7DE5FD-773B-425A-8A50-C09B62FD9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7576A5B-EF78-4156-AFFB-432CB5FBA5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D238FEF-1554-409F-BEBF-3297D5503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B833-AEE4-4D14-8289-FCAE817C1A7F}" type="datetimeFigureOut">
              <a:rPr lang="zh-CN" altLang="en-US" smtClean="0"/>
              <a:t>2025/3/20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6BB07EE-17C6-4007-958F-CCD3C1FCB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7E48107-B304-4285-A90F-DD3687319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42B2E-BAF8-4C82-9C4F-AE119E1CA2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1299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0600F00-8C0E-455B-90BF-183A623CA7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9337451-52C7-4656-8423-A8BA6CB95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DD47721-117C-4598-A759-65B5F817B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B833-AEE4-4D14-8289-FCAE817C1A7F}" type="datetimeFigureOut">
              <a:rPr lang="zh-CN" altLang="en-US" smtClean="0"/>
              <a:t>2025/3/20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2872E86-5C5C-4215-AAD5-4BA23406A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B0294CB-308D-4A6F-B192-488C81B49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42B2E-BAF8-4C82-9C4F-AE119E1CA2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343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D5C2147-86F7-4962-A0C5-35416D466756}" type="datetime2">
              <a:rPr lang="zh-CN" altLang="en-US" smtClean="0"/>
              <a:pPr/>
              <a:t>2025年3月20日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4AEF40-3710-4283-9A75-7A728D550007}" type="slidenum">
              <a:rPr lang="en-US" altLang="zh-CN" smtClean="0"/>
              <a:pPr/>
              <a:t>‹#›</a:t>
            </a:fld>
            <a:endParaRPr lang="en-US" altLang="zh-CN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634879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258A0-E0F0-4132-856E-5D1692EA0AD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4553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CE05B4-1AF9-40AD-B90B-CF43D7E0A502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851870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258A0-E0F0-4132-856E-5D1692EA0AD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0943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258A0-E0F0-4132-856E-5D1692EA0AD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9059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A7946-0BFA-4AD5-AF4F-D34B6A58B92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52454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90FB4-A983-4E94-A4A8-C1E24026344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53577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A1258A0-E0F0-4132-856E-5D1692EA0ADE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29864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3460F40-F927-4FA3-8466-ADDDB3972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2EEF693-A4BF-4B0A-89A7-1EF9E6B4E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E0DE47E-6DCE-45EF-A50F-BE75DA8C6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B833-AEE4-4D14-8289-FCAE817C1A7F}" type="datetimeFigureOut">
              <a:rPr lang="zh-CN" altLang="en-US" smtClean="0"/>
              <a:t>2025/3/20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6208C7F-0797-473B-BE42-BBAE6490E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EB3B19E-ED5D-4B7B-8825-1A026E374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42B2E-BAF8-4C82-9C4F-AE119E1CA2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6219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6B7F3E-7CF6-4DE8-8DDC-148F0263AFC1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6572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258A0-E0F0-4132-856E-5D1692EA0AD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81843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258A0-E0F0-4132-856E-5D1692EA0AD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55000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7933" y="228600"/>
            <a:ext cx="11387667" cy="1143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812800" y="1600200"/>
            <a:ext cx="5334000" cy="44989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50000" y="1600200"/>
            <a:ext cx="5334000" cy="44989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25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25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25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781C45-8ECA-40D1-9876-8714E565353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9607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0046CA-D516-4BBF-8DC2-44B2B1A23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B843E8D-DFE2-4190-B118-D7A8353E4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3F76075-D3ED-4F23-92CA-600C680F8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B833-AEE4-4D14-8289-FCAE817C1A7F}" type="datetimeFigureOut">
              <a:rPr lang="zh-CN" altLang="en-US" smtClean="0"/>
              <a:t>2025/3/20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A55DEC5-8455-4CDB-B0CD-165094792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5722EBF-B8E2-4389-B585-4382FD1CD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42B2E-BAF8-4C82-9C4F-AE119E1CA2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787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4614B4-44F7-43D5-84FA-EF4F33C4B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3171797-A504-4ED2-9439-F7BAC6360E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C29B1A1-F93A-431A-9B7C-6635952B5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F1E0B26-B924-458D-8BD0-FCF1AB258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B833-AEE4-4D14-8289-FCAE817C1A7F}" type="datetimeFigureOut">
              <a:rPr lang="zh-CN" altLang="en-US" smtClean="0"/>
              <a:t>2025/3/20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7FD0C71-4884-45A4-AE84-B2ED15FE3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ECF8D72-9448-47C5-980A-211A49D14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42B2E-BAF8-4C82-9C4F-AE119E1CA2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560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D004DB-1504-4BC0-96D4-6AC8DE69C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3C2D34E-2E19-4A2D-BDD4-CD0E18012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DEE7253-B20C-40AE-BAAA-370698FCD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8FA65F6-D602-4916-A4D5-B72774D4A0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04A2D0B-C56D-4A14-8D25-7BBAC60D14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7822DDB-620A-4795-BFE5-D0092A3A5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B833-AEE4-4D14-8289-FCAE817C1A7F}" type="datetimeFigureOut">
              <a:rPr lang="zh-CN" altLang="en-US" smtClean="0"/>
              <a:t>2025/3/20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6C457C0-0697-4F91-9B43-39B805AAA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CB1D8F9-CD5C-4693-B4BA-9743E2F52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42B2E-BAF8-4C82-9C4F-AE119E1CA2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942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D6B689-38ED-4F7A-A302-87A140897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FA87BE5-6F86-4EBF-8026-C1BF57D74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B833-AEE4-4D14-8289-FCAE817C1A7F}" type="datetimeFigureOut">
              <a:rPr lang="zh-CN" altLang="en-US" smtClean="0"/>
              <a:t>2025/3/20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DB288F6-421C-4DC1-A12E-559347C96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E083B48-A5FC-4ED4-8959-87E70490A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42B2E-BAF8-4C82-9C4F-AE119E1CA2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797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CF0BEA6-3D59-4D81-B971-A514EC7F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B833-AEE4-4D14-8289-FCAE817C1A7F}" type="datetimeFigureOut">
              <a:rPr lang="zh-CN" altLang="en-US" smtClean="0"/>
              <a:t>2025/3/20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2628E40-5582-4BC2-A2AD-2CF9707A7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B6A9F2D-1D9C-4292-8237-2F8E771CC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42B2E-BAF8-4C82-9C4F-AE119E1CA2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9113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2377D7-4C4D-43D3-A071-0689A3F5A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3A023B0-FA2C-4639-9E44-08E46C171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997C502-8043-4C3C-AE50-6B9A97C8B9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38DB39B-6301-46CD-A1E0-0E441B040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B833-AEE4-4D14-8289-FCAE817C1A7F}" type="datetimeFigureOut">
              <a:rPr lang="zh-CN" altLang="en-US" smtClean="0"/>
              <a:t>2025/3/20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1718D60-1160-4FC2-84E1-ECCFDB04A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36C5EA2-5C88-4F14-89C5-4B29FD1FE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42B2E-BAF8-4C82-9C4F-AE119E1CA2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212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11771E-89F1-4762-B1B6-79B72B725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1EE261D8-5C7F-41A8-962E-2DC9EC0E37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EBB1042-74BE-45D6-A32A-4406F2189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B13521F-262E-4BA1-AE7F-EA44E2A97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B833-AEE4-4D14-8289-FCAE817C1A7F}" type="datetimeFigureOut">
              <a:rPr lang="zh-CN" altLang="en-US" smtClean="0"/>
              <a:t>2025/3/20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0922E6A-C993-44D8-96AD-A14788842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25600D7-3F10-4F41-A715-924EE4E4B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42B2E-BAF8-4C82-9C4F-AE119E1CA2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1825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FF43B4C-27A5-4A3F-A8A0-72F705CFA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E41E69D-0F4E-489E-9D29-91DAD9BD9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A34F4A2-8BD7-4FEF-B287-1416051391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DB833-AEE4-4D14-8289-FCAE817C1A7F}" type="datetimeFigureOut">
              <a:rPr lang="zh-CN" altLang="en-US" smtClean="0"/>
              <a:t>2025/3/20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6A76C79-9B33-4054-A8D3-A68AE1F4C9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19FAADC-425E-4BC5-A830-C3914B6C42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42B2E-BAF8-4C82-9C4F-AE119E1CA2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325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A1258A0-E0F0-4132-856E-5D1692EA0ADE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75622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6045E5-965F-7744-9020-04F181C3E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IOC</a:t>
            </a:r>
            <a:r>
              <a:rPr kumimoji="1" lang="zh-CN" altLang="en-US" dirty="0"/>
              <a:t>与</a:t>
            </a:r>
            <a:r>
              <a:rPr kumimoji="1" lang="en-US" altLang="zh-CN" dirty="0"/>
              <a:t>DI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0332645-76D5-4C4D-9113-806568DDA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一种设计模式</a:t>
            </a:r>
            <a:endParaRPr kumimoji="1" lang="en-US" altLang="zh-CN" dirty="0"/>
          </a:p>
          <a:p>
            <a:r>
              <a:rPr kumimoji="1" lang="zh-CN" altLang="en-US" dirty="0"/>
              <a:t>相关术语：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依赖（</a:t>
            </a:r>
            <a:r>
              <a:rPr kumimoji="1" lang="en-US" altLang="zh-CN" dirty="0" err="1"/>
              <a:t>Depandency</a:t>
            </a:r>
            <a:r>
              <a:rPr kumimoji="1" lang="zh-CN" altLang="en-US" dirty="0"/>
              <a:t>）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依赖倒置原则</a:t>
            </a:r>
            <a:r>
              <a:rPr kumimoji="1" lang="en-US" altLang="zh-CN" dirty="0"/>
              <a:t>(Dependency inversion principle)</a:t>
            </a:r>
          </a:p>
          <a:p>
            <a:pPr lvl="1"/>
            <a:r>
              <a:rPr kumimoji="1" lang="zh-CN" altLang="en-US" dirty="0"/>
              <a:t>控制反转</a:t>
            </a:r>
            <a:r>
              <a:rPr kumimoji="1" lang="en" altLang="zh-CN" dirty="0"/>
              <a:t> </a:t>
            </a:r>
            <a:r>
              <a:rPr kumimoji="1" lang="zh-CN" altLang="en-US" dirty="0"/>
              <a:t>（</a:t>
            </a:r>
            <a:r>
              <a:rPr kumimoji="1" lang="en" altLang="zh-CN" dirty="0"/>
              <a:t>Inversion of Control</a:t>
            </a:r>
            <a:r>
              <a:rPr kumimoji="1" lang="zh-CN" altLang="en-US" dirty="0"/>
              <a:t>）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依赖注入</a:t>
            </a:r>
            <a:r>
              <a:rPr kumimoji="1" lang="zh-CN" altLang="en" dirty="0"/>
              <a:t>（</a:t>
            </a:r>
            <a:r>
              <a:rPr kumimoji="1" lang="en" altLang="zh-CN" dirty="0"/>
              <a:t>Dependency Injection</a:t>
            </a:r>
            <a:r>
              <a:rPr kumimoji="1" lang="zh-CN" altLang="en" dirty="0"/>
              <a:t>）</a:t>
            </a:r>
            <a:endParaRPr kumimoji="1" lang="en-US" altLang="zh-CN" dirty="0"/>
          </a:p>
          <a:p>
            <a:r>
              <a:rPr kumimoji="1" lang="zh-CN" altLang="en-US" dirty="0"/>
              <a:t>在软件开发框架中普遍存在</a:t>
            </a:r>
            <a:endParaRPr kumimoji="1" lang="zh-CN" altLang="en" dirty="0"/>
          </a:p>
          <a:p>
            <a:pPr lvl="1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03623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DDA0EE-CE35-5D4F-8010-4C1BBE651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代理模式的目的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F01C6C8-60F3-D842-8B5B-540C8CF4A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sz="2400" dirty="0">
                <a:solidFill>
                  <a:schemeClr val="accent2">
                    <a:lumMod val="75000"/>
                  </a:schemeClr>
                </a:solidFill>
              </a:rPr>
              <a:t>灵活扩展原有功能模块</a:t>
            </a:r>
            <a:endParaRPr kumimoji="1" lang="en-US" altLang="zh-CN" sz="2400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kumimoji="1" lang="zh-CN" altLang="en-US" sz="2400" dirty="0">
                <a:solidFill>
                  <a:schemeClr val="accent2">
                    <a:lumMod val="75000"/>
                  </a:schemeClr>
                </a:solidFill>
              </a:rPr>
              <a:t>对功能进行增强或修改</a:t>
            </a:r>
            <a:endParaRPr kumimoji="1" lang="en-US" altLang="zh-CN" sz="2400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kumimoji="1" lang="zh-CN" altLang="en-US" sz="2400" dirty="0">
                <a:solidFill>
                  <a:schemeClr val="accent2">
                    <a:lumMod val="75000"/>
                  </a:schemeClr>
                </a:solidFill>
              </a:rPr>
              <a:t>在原有方法的前后进行</a:t>
            </a:r>
            <a:r>
              <a:rPr kumimoji="1" lang="zh-CN" altLang="en-US" sz="2400" dirty="0">
                <a:solidFill>
                  <a:srgbClr val="FF0000"/>
                </a:solidFill>
              </a:rPr>
              <a:t>前置处理</a:t>
            </a:r>
            <a:r>
              <a:rPr kumimoji="1" lang="zh-CN" altLang="en-US" sz="2400" dirty="0">
                <a:solidFill>
                  <a:schemeClr val="accent2">
                    <a:lumMod val="75000"/>
                  </a:schemeClr>
                </a:solidFill>
              </a:rPr>
              <a:t>和</a:t>
            </a:r>
            <a:r>
              <a:rPr kumimoji="1" lang="zh-CN" altLang="en-US" sz="2400" dirty="0">
                <a:solidFill>
                  <a:srgbClr val="FF0000"/>
                </a:solidFill>
              </a:rPr>
              <a:t>后置处理 </a:t>
            </a:r>
            <a:endParaRPr kumimoji="1" lang="en-US" altLang="zh-CN" sz="2400" dirty="0">
              <a:solidFill>
                <a:srgbClr val="FF0000"/>
              </a:solidFill>
            </a:endParaRPr>
          </a:p>
          <a:p>
            <a:pPr lvl="1"/>
            <a:endParaRPr kumimoji="1" lang="zh-CN" altLang="en-US" sz="2400" dirty="0">
              <a:solidFill>
                <a:srgbClr val="FF0000"/>
              </a:solidFill>
            </a:endParaRPr>
          </a:p>
          <a:p>
            <a:r>
              <a:rPr kumimoji="1" lang="zh-CN" altLang="en-US" sz="2400" dirty="0">
                <a:solidFill>
                  <a:schemeClr val="accent2">
                    <a:lumMod val="75000"/>
                  </a:schemeClr>
                </a:solidFill>
              </a:rPr>
              <a:t>降低代码模块之间的耦合度</a:t>
            </a:r>
            <a:endParaRPr kumimoji="1" lang="en-US" altLang="zh-CN" sz="2400" dirty="0">
              <a:solidFill>
                <a:schemeClr val="accent2">
                  <a:lumMod val="75000"/>
                </a:schemeClr>
              </a:solidFill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04416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8400E1-55B9-484C-B9D3-69A38C924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静态代理</a:t>
            </a:r>
            <a:r>
              <a:rPr kumimoji="1" lang="en-US" altLang="zh-CN" dirty="0"/>
              <a:t>java</a:t>
            </a:r>
            <a:r>
              <a:rPr kumimoji="1" lang="zh-CN" altLang="en-US" dirty="0"/>
              <a:t>实现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D06C2D2-DFDB-964D-84CA-0C7ACFDA8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967567"/>
            <a:ext cx="8196941" cy="3649133"/>
          </a:xfrm>
        </p:spPr>
        <p:txBody>
          <a:bodyPr/>
          <a:lstStyle/>
          <a:p>
            <a:r>
              <a:rPr lang="zh-CN" altLang="en-US" dirty="0"/>
              <a:t>所有调用目标对象的方法，都调用代理对象的方法 </a:t>
            </a:r>
            <a:endParaRPr lang="en-US" altLang="zh-CN" dirty="0"/>
          </a:p>
          <a:p>
            <a:r>
              <a:rPr lang="zh-CN" altLang="en-US" dirty="0"/>
              <a:t>对每个方法，需要静态编码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理解简单，但代码繁琐</a:t>
            </a:r>
            <a:endParaRPr kumimoji="1"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CBDF341-4C49-B94B-AAD0-31667B9898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9814" y="3555093"/>
            <a:ext cx="6172200" cy="288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151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490760-682B-F440-A22E-32C12D310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901" y="1104899"/>
            <a:ext cx="4533900" cy="1456267"/>
          </a:xfrm>
          <a:ln>
            <a:solidFill>
              <a:srgbClr val="FFC000"/>
            </a:solidFill>
          </a:ln>
        </p:spPr>
        <p:txBody>
          <a:bodyPr/>
          <a:lstStyle/>
          <a:p>
            <a:pPr algn="ctr"/>
            <a:r>
              <a:rPr kumimoji="1" lang="zh-CN" altLang="en-US" dirty="0"/>
              <a:t>静态代理</a:t>
            </a:r>
          </a:p>
        </p:txBody>
      </p:sp>
      <p:sp>
        <p:nvSpPr>
          <p:cNvPr id="4" name="下箭头 3">
            <a:extLst>
              <a:ext uri="{FF2B5EF4-FFF2-40B4-BE49-F238E27FC236}">
                <a16:creationId xmlns:a16="http://schemas.microsoft.com/office/drawing/2014/main" id="{0D333895-5CAB-334A-8351-A4166B5CAF1B}"/>
              </a:ext>
            </a:extLst>
          </p:cNvPr>
          <p:cNvSpPr/>
          <p:nvPr/>
        </p:nvSpPr>
        <p:spPr>
          <a:xfrm>
            <a:off x="5461000" y="2802467"/>
            <a:ext cx="1219200" cy="191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1435ABFB-A5DB-8445-BF0B-709855CBD662}"/>
              </a:ext>
            </a:extLst>
          </p:cNvPr>
          <p:cNvSpPr txBox="1">
            <a:spLocks/>
          </p:cNvSpPr>
          <p:nvPr/>
        </p:nvSpPr>
        <p:spPr>
          <a:xfrm>
            <a:off x="1409701" y="4864100"/>
            <a:ext cx="10131425" cy="1456267"/>
          </a:xfrm>
          <a:prstGeom prst="rect">
            <a:avLst/>
          </a:prstGeom>
          <a:ln>
            <a:solidFill>
              <a:srgbClr val="FFC000"/>
            </a:solidFill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none" baseline="0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36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j-cs"/>
              </a:rPr>
              <a:t>动态代理</a:t>
            </a:r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E6077753-6F1E-F348-A063-460B1E333AA8}"/>
              </a:ext>
            </a:extLst>
          </p:cNvPr>
          <p:cNvSpPr txBox="1">
            <a:spLocks/>
          </p:cNvSpPr>
          <p:nvPr/>
        </p:nvSpPr>
        <p:spPr>
          <a:xfrm>
            <a:off x="6680200" y="1130299"/>
            <a:ext cx="5065714" cy="1456267"/>
          </a:xfrm>
          <a:prstGeom prst="rect">
            <a:avLst/>
          </a:prstGeom>
          <a:ln>
            <a:solidFill>
              <a:srgbClr val="FFC000"/>
            </a:solidFill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none" baseline="0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36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j-cs"/>
              </a:rPr>
              <a:t>如何实现代理</a:t>
            </a:r>
            <a:r>
              <a:rPr kumimoji="1" lang="zh-CN" altLang="en-US" sz="36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j-cs"/>
              </a:rPr>
              <a:t>任意一个类</a:t>
            </a:r>
            <a:r>
              <a:rPr kumimoji="1" lang="zh-CN" altLang="en-US" sz="36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j-cs"/>
              </a:rPr>
              <a:t>，</a:t>
            </a:r>
            <a:r>
              <a:rPr kumimoji="1" lang="zh-CN" altLang="en-US" sz="36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j-cs"/>
              </a:rPr>
              <a:t>任意一个方法</a:t>
            </a:r>
            <a:r>
              <a:rPr kumimoji="1" lang="zh-CN" altLang="en-US" sz="36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j-cs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3111037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B93A99-8C43-8C44-8876-09E7B6CE3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Java</a:t>
            </a:r>
            <a:r>
              <a:rPr kumimoji="1" lang="zh-CN" altLang="en-US" dirty="0"/>
              <a:t>动态代理实现关键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67E7E2E-03E9-6340-91D0-6DA1018D9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972734"/>
            <a:ext cx="11074399" cy="4842933"/>
          </a:xfrm>
        </p:spPr>
        <p:txBody>
          <a:bodyPr/>
          <a:lstStyle/>
          <a:p>
            <a:r>
              <a:rPr kumimoji="1" lang="zh-CN" altLang="en-US" dirty="0"/>
              <a:t>两个关键问题：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代理对象的生成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代理对象的相关方法的执行</a:t>
            </a:r>
            <a:endParaRPr kumimoji="1" lang="en-US" altLang="zh-CN" dirty="0"/>
          </a:p>
          <a:p>
            <a:pPr lvl="1"/>
            <a:endParaRPr kumimoji="1" lang="en-US" altLang="zh-CN" dirty="0"/>
          </a:p>
          <a:p>
            <a:r>
              <a:rPr kumimoji="1" lang="en-US" altLang="zh-CN" dirty="0"/>
              <a:t>JDK</a:t>
            </a:r>
            <a:r>
              <a:rPr kumimoji="1" lang="zh-CN" altLang="en-US" dirty="0"/>
              <a:t>中的 </a:t>
            </a:r>
            <a:r>
              <a:rPr lang="en-US" altLang="zh-CN" dirty="0"/>
              <a:t>Proxy</a:t>
            </a:r>
            <a:r>
              <a:rPr lang="zh-CN" altLang="en-US" dirty="0"/>
              <a:t>类的静态方法</a:t>
            </a:r>
            <a:r>
              <a:rPr lang="en" altLang="zh-CN" dirty="0" err="1"/>
              <a:t>newProxyInstance</a:t>
            </a:r>
            <a:r>
              <a:rPr lang="zh-CN" altLang="en" dirty="0"/>
              <a:t>生成</a:t>
            </a:r>
            <a:r>
              <a:rPr lang="zh-CN" altLang="en-US" dirty="0"/>
              <a:t>代理对象</a:t>
            </a:r>
            <a:endParaRPr lang="en-US" altLang="zh-CN" dirty="0"/>
          </a:p>
          <a:p>
            <a:r>
              <a:rPr kumimoji="1" lang="en-US" altLang="zh-CN" dirty="0"/>
              <a:t>Handler</a:t>
            </a:r>
            <a:r>
              <a:rPr kumimoji="1" lang="zh-CN" altLang="en-US" dirty="0"/>
              <a:t> 接口 </a:t>
            </a:r>
            <a:r>
              <a:rPr lang="zh-CN" altLang="en-US" dirty="0"/>
              <a:t>代理对象方法的调用，会自动转发到</a:t>
            </a:r>
            <a:r>
              <a:rPr kumimoji="1" lang="en-US" altLang="zh-CN" dirty="0"/>
              <a:t>InvocationHandler</a:t>
            </a:r>
            <a:r>
              <a:rPr kumimoji="1" lang="zh-CN" altLang="en-US" dirty="0"/>
              <a:t>接口的</a:t>
            </a:r>
            <a:r>
              <a:rPr lang="en" altLang="zh-CN" dirty="0"/>
              <a:t>invoke</a:t>
            </a:r>
            <a:r>
              <a:rPr lang="zh-CN" altLang="en-US" dirty="0"/>
              <a:t>方法</a:t>
            </a:r>
            <a:endParaRPr kumimoji="1" lang="en-US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4721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38882C-BAE9-9745-AE5D-D816F228C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动态代理</a:t>
            </a:r>
            <a:r>
              <a:rPr kumimoji="1" lang="en-US" altLang="zh-CN" dirty="0"/>
              <a:t>java</a:t>
            </a:r>
            <a:r>
              <a:rPr kumimoji="1" lang="zh-CN" altLang="en-US" dirty="0"/>
              <a:t>实现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98621C5-AD6B-6146-B250-6181F53B7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8257" y="4381500"/>
            <a:ext cx="9666512" cy="2696633"/>
          </a:xfrm>
        </p:spPr>
        <p:txBody>
          <a:bodyPr/>
          <a:lstStyle/>
          <a:p>
            <a:endParaRPr kumimoji="1" lang="en-US" altLang="zh-CN" dirty="0"/>
          </a:p>
          <a:p>
            <a:r>
              <a:rPr kumimoji="1" lang="zh-CN" altLang="en-US" dirty="0"/>
              <a:t>逻辑结构理解相对比较复杂，但代码简洁灵活，易于扩充</a:t>
            </a:r>
            <a:endParaRPr kumimoji="1" lang="en-US" altLang="zh-CN" dirty="0"/>
          </a:p>
          <a:p>
            <a:endParaRPr kumimoji="1" lang="zh-CN" altLang="en-US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6E9750EE-F660-784C-A987-4899464C3B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886" y="1684868"/>
            <a:ext cx="6474801" cy="2696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181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DD44CD-AAFD-C543-AA08-6602CA656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/>
              <a:t>Jdk</a:t>
            </a:r>
            <a:r>
              <a:rPr kumimoji="1" lang="en-US" altLang="zh-CN" dirty="0"/>
              <a:t> </a:t>
            </a:r>
            <a:r>
              <a:rPr kumimoji="1" lang="zh-CN" altLang="en-US" dirty="0"/>
              <a:t>动态代理实现步骤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8D32FA8-E3B4-3349-B6BB-5B16E33C4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编写</a:t>
            </a:r>
            <a:r>
              <a:rPr kumimoji="1" lang="en-US" altLang="zh-CN" dirty="0"/>
              <a:t>Handler</a:t>
            </a:r>
            <a:r>
              <a:rPr kumimoji="1" lang="zh-CN" altLang="en-US" dirty="0"/>
              <a:t>类实现</a:t>
            </a:r>
            <a:r>
              <a:rPr kumimoji="1" lang="en-US" altLang="zh-CN" dirty="0" err="1"/>
              <a:t>InvocationHandler</a:t>
            </a:r>
            <a:r>
              <a:rPr kumimoji="1" lang="zh-CN" altLang="en-US" dirty="0"/>
              <a:t>接口</a:t>
            </a:r>
            <a:endParaRPr kumimoji="1" lang="en-US" altLang="zh-CN" dirty="0"/>
          </a:p>
          <a:p>
            <a:r>
              <a:rPr kumimoji="1" lang="zh-CN" altLang="en-US" dirty="0"/>
              <a:t>创建</a:t>
            </a:r>
            <a:r>
              <a:rPr kumimoji="1" lang="en" altLang="zh-CN" dirty="0" err="1"/>
              <a:t>InvocationHandler</a:t>
            </a:r>
            <a:r>
              <a:rPr kumimoji="1" lang="zh-CN" altLang="en" dirty="0"/>
              <a:t>对象</a:t>
            </a:r>
            <a:endParaRPr kumimoji="1" lang="en-US" altLang="zh-CN" dirty="0"/>
          </a:p>
          <a:p>
            <a:r>
              <a:rPr kumimoji="1" lang="zh-CN" altLang="en-US" dirty="0"/>
              <a:t>使用</a:t>
            </a:r>
            <a:r>
              <a:rPr lang="en" altLang="zh-CN" dirty="0" err="1"/>
              <a:t>Proxy.newProxyInstance</a:t>
            </a:r>
            <a:r>
              <a:rPr lang="zh-CN" altLang="en" dirty="0"/>
              <a:t>创建</a:t>
            </a:r>
            <a:r>
              <a:rPr lang="zh-CN" altLang="en-US" dirty="0"/>
              <a:t>代理对象</a:t>
            </a:r>
            <a:endParaRPr lang="en-US" altLang="zh-CN" dirty="0"/>
          </a:p>
          <a:p>
            <a:r>
              <a:rPr kumimoji="1" lang="zh-CN" altLang="en-US" dirty="0"/>
              <a:t>执行代理对象的相关方法，</a:t>
            </a:r>
          </a:p>
        </p:txBody>
      </p:sp>
    </p:spTree>
    <p:extLst>
      <p:ext uri="{BB962C8B-B14F-4D97-AF65-F5344CB8AC3E}">
        <p14:creationId xmlns:p14="http://schemas.microsoft.com/office/powerpoint/2010/main" val="1680044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056A76-D3D0-4C4E-BF5F-EB4292F72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动态代理模式的应用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88C1224-4D2A-4549-B25C-A522981F4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常用与</a:t>
            </a:r>
            <a:r>
              <a:rPr lang="zh-CN" altLang="en-US" dirty="0"/>
              <a:t>添加监控、审查处理等功能扩展</a:t>
            </a:r>
            <a:endParaRPr lang="en-US" altLang="zh-CN" dirty="0"/>
          </a:p>
          <a:p>
            <a:r>
              <a:rPr lang="zh-CN" altLang="en-US" dirty="0"/>
              <a:t>分离代码的耦合</a:t>
            </a:r>
            <a:r>
              <a:rPr lang="en-US" altLang="zh-CN" dirty="0"/>
              <a:t>(</a:t>
            </a:r>
            <a:r>
              <a:rPr lang="zh-CN" altLang="en-US" dirty="0"/>
              <a:t>高内聚，低耦合</a:t>
            </a:r>
            <a:r>
              <a:rPr lang="en-US" altLang="zh-CN" dirty="0"/>
              <a:t>)</a:t>
            </a:r>
          </a:p>
          <a:p>
            <a:pPr marL="0" indent="0">
              <a:buNone/>
            </a:pPr>
            <a:endParaRPr lang="en-US" altLang="zh-CN" dirty="0"/>
          </a:p>
          <a:p>
            <a:r>
              <a:rPr kumimoji="1" lang="zh-CN" altLang="en-US" dirty="0"/>
              <a:t>应用集大成者：</a:t>
            </a:r>
            <a:endParaRPr kumimoji="1" lang="en-US" altLang="zh-CN" dirty="0"/>
          </a:p>
          <a:p>
            <a:pPr lvl="1"/>
            <a:r>
              <a:rPr kumimoji="1" lang="en-US" altLang="zh-CN" dirty="0"/>
              <a:t>AOP</a:t>
            </a:r>
            <a:r>
              <a:rPr kumimoji="1" lang="zh-CN" altLang="en-US" dirty="0"/>
              <a:t>（</a:t>
            </a:r>
            <a:r>
              <a:rPr lang="en" altLang="zh-CN" dirty="0"/>
              <a:t> Aspect Oriented Programming </a:t>
            </a:r>
            <a:r>
              <a:rPr kumimoji="1" lang="zh-CN" altLang="en-US" dirty="0"/>
              <a:t>）面向切面编程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从此：编程就像搭积木</a:t>
            </a:r>
            <a:endParaRPr kumimoji="1" lang="en-US" altLang="zh-CN" dirty="0"/>
          </a:p>
          <a:p>
            <a:pPr lvl="1"/>
            <a:r>
              <a:rPr kumimoji="1" lang="en-US" altLang="zh-CN" dirty="0"/>
              <a:t>Spring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46319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B7C928-DC14-7B49-A79E-939D76EA9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编程思想的发展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572EBD1-57D9-FF4B-97EA-19D0EE741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1001" y="1888067"/>
            <a:ext cx="4140199" cy="3445933"/>
          </a:xfrm>
        </p:spPr>
        <p:txBody>
          <a:bodyPr/>
          <a:lstStyle/>
          <a:p>
            <a:r>
              <a:rPr kumimoji="1" lang="zh-CN" altLang="en-US" dirty="0"/>
              <a:t>面向过程 </a:t>
            </a:r>
            <a:endParaRPr kumimoji="1" lang="en-US" altLang="zh-CN" dirty="0"/>
          </a:p>
          <a:p>
            <a:r>
              <a:rPr kumimoji="1" lang="zh-CN" altLang="en-US" dirty="0"/>
              <a:t>面向对象</a:t>
            </a:r>
            <a:endParaRPr kumimoji="1" lang="en-US" altLang="zh-CN" dirty="0"/>
          </a:p>
          <a:p>
            <a:r>
              <a:rPr kumimoji="1" lang="zh-CN" altLang="en-US" dirty="0"/>
              <a:t>面向接口</a:t>
            </a:r>
            <a:endParaRPr kumimoji="1" lang="en-US" altLang="zh-CN" dirty="0"/>
          </a:p>
          <a:p>
            <a:r>
              <a:rPr kumimoji="1" lang="zh-CN" altLang="en-US" dirty="0"/>
              <a:t>面向切面</a:t>
            </a:r>
          </a:p>
        </p:txBody>
      </p:sp>
      <p:sp>
        <p:nvSpPr>
          <p:cNvPr id="5" name="下箭头 4">
            <a:extLst>
              <a:ext uri="{FF2B5EF4-FFF2-40B4-BE49-F238E27FC236}">
                <a16:creationId xmlns:a16="http://schemas.microsoft.com/office/drawing/2014/main" id="{CB595161-580F-314F-9576-D31F126F90F9}"/>
              </a:ext>
            </a:extLst>
          </p:cNvPr>
          <p:cNvSpPr/>
          <p:nvPr/>
        </p:nvSpPr>
        <p:spPr>
          <a:xfrm>
            <a:off x="4381500" y="1524000"/>
            <a:ext cx="2222498" cy="45751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进餐厅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就坐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点菜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吃饭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结账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离开餐厅</a:t>
            </a:r>
          </a:p>
        </p:txBody>
      </p:sp>
      <p:sp>
        <p:nvSpPr>
          <p:cNvPr id="6" name="圆角矩形 5">
            <a:extLst>
              <a:ext uri="{FF2B5EF4-FFF2-40B4-BE49-F238E27FC236}">
                <a16:creationId xmlns:a16="http://schemas.microsoft.com/office/drawing/2014/main" id="{59FE5932-ED3A-9742-92F1-C2D9763E45C6}"/>
              </a:ext>
            </a:extLst>
          </p:cNvPr>
          <p:cNvSpPr/>
          <p:nvPr/>
        </p:nvSpPr>
        <p:spPr>
          <a:xfrm>
            <a:off x="6634163" y="1168928"/>
            <a:ext cx="4589462" cy="48503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餐厅对象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7AE88BD1-D0B9-D943-B4C3-E5C48C753E22}"/>
              </a:ext>
            </a:extLst>
          </p:cNvPr>
          <p:cNvSpPr/>
          <p:nvPr/>
        </p:nvSpPr>
        <p:spPr>
          <a:xfrm>
            <a:off x="7723190" y="1811205"/>
            <a:ext cx="2286001" cy="16806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厨房对象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3C811BF-F96A-5342-BFA0-4462BC28F111}"/>
              </a:ext>
            </a:extLst>
          </p:cNvPr>
          <p:cNvSpPr/>
          <p:nvPr/>
        </p:nvSpPr>
        <p:spPr>
          <a:xfrm>
            <a:off x="7912099" y="2502959"/>
            <a:ext cx="711201" cy="5450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食物对象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6D4E9A2-44CF-384C-AEB9-CC49D65E838D}"/>
              </a:ext>
            </a:extLst>
          </p:cNvPr>
          <p:cNvSpPr/>
          <p:nvPr/>
        </p:nvSpPr>
        <p:spPr>
          <a:xfrm>
            <a:off x="8856665" y="2491318"/>
            <a:ext cx="711201" cy="556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食物对象</a:t>
            </a:r>
          </a:p>
        </p:txBody>
      </p:sp>
      <p:sp>
        <p:nvSpPr>
          <p:cNvPr id="10" name="单圆角矩形 9">
            <a:extLst>
              <a:ext uri="{FF2B5EF4-FFF2-40B4-BE49-F238E27FC236}">
                <a16:creationId xmlns:a16="http://schemas.microsoft.com/office/drawing/2014/main" id="{4EFBAFCE-6D1C-8142-A089-9BE8B1065345}"/>
              </a:ext>
            </a:extLst>
          </p:cNvPr>
          <p:cNvSpPr/>
          <p:nvPr/>
        </p:nvSpPr>
        <p:spPr>
          <a:xfrm>
            <a:off x="7785893" y="4102628"/>
            <a:ext cx="2286001" cy="1841500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进餐厅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就坐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点菜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Eat</a:t>
            </a: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 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Pay</a:t>
            </a: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 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。。。。</a:t>
            </a:r>
          </a:p>
        </p:txBody>
      </p:sp>
      <p:sp>
        <p:nvSpPr>
          <p:cNvPr id="11" name="单圆角矩形 10">
            <a:extLst>
              <a:ext uri="{FF2B5EF4-FFF2-40B4-BE49-F238E27FC236}">
                <a16:creationId xmlns:a16="http://schemas.microsoft.com/office/drawing/2014/main" id="{4C5CCB67-3352-904A-9F5D-723FE8CA2C00}"/>
              </a:ext>
            </a:extLst>
          </p:cNvPr>
          <p:cNvSpPr/>
          <p:nvPr/>
        </p:nvSpPr>
        <p:spPr>
          <a:xfrm>
            <a:off x="7785893" y="3521868"/>
            <a:ext cx="2095500" cy="520700"/>
          </a:xfrm>
          <a:prstGeom prst="round1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methods</a:t>
            </a:r>
            <a:endParaRPr kumimoji="1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9640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82D520-68F0-F64F-A026-4255DB6F9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AOP</a:t>
            </a:r>
            <a:endParaRPr kumimoji="1" lang="zh-CN" altLang="en-US" dirty="0"/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D59FF54-EC0D-9442-8C32-B7D24D8D8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C22B1D15-2C72-4249-AC78-5FADB8333550}"/>
              </a:ext>
            </a:extLst>
          </p:cNvPr>
          <p:cNvSpPr txBox="1">
            <a:spLocks/>
          </p:cNvSpPr>
          <p:nvPr/>
        </p:nvSpPr>
        <p:spPr>
          <a:xfrm>
            <a:off x="8585201" y="83611"/>
            <a:ext cx="3606799" cy="1456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Wingdings" pitchFamily="2" charset="2"/>
              <a:buChar char="Ø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2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Wingdings" pitchFamily="2" charset="2"/>
              <a:buChar char="ü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记得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Filter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过滤器？</a:t>
            </a:r>
          </a:p>
        </p:txBody>
      </p:sp>
      <p:sp>
        <p:nvSpPr>
          <p:cNvPr id="7" name="下箭头 6">
            <a:extLst>
              <a:ext uri="{FF2B5EF4-FFF2-40B4-BE49-F238E27FC236}">
                <a16:creationId xmlns:a16="http://schemas.microsoft.com/office/drawing/2014/main" id="{CEAD0DB5-815D-3848-BE9D-04A2FABED9CF}"/>
              </a:ext>
            </a:extLst>
          </p:cNvPr>
          <p:cNvSpPr/>
          <p:nvPr/>
        </p:nvSpPr>
        <p:spPr>
          <a:xfrm>
            <a:off x="3746500" y="908049"/>
            <a:ext cx="2057400" cy="59499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进餐厅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就坐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点菜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吃饭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结账</a:t>
            </a:r>
            <a:endParaRPr kumimoji="1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离开餐厅</a:t>
            </a: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9A4285E8-528A-A445-98CD-93D38B898248}"/>
              </a:ext>
            </a:extLst>
          </p:cNvPr>
          <p:cNvSpPr/>
          <p:nvPr/>
        </p:nvSpPr>
        <p:spPr>
          <a:xfrm>
            <a:off x="2747963" y="2482851"/>
            <a:ext cx="6007100" cy="457200"/>
          </a:xfrm>
          <a:prstGeom prst="ellipse">
            <a:avLst/>
          </a:prstGeom>
          <a:solidFill>
            <a:srgbClr val="EBC483">
              <a:alpha val="16863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测量体温    </a:t>
            </a:r>
            <a:r>
              <a:rPr kumimoji="1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  </a:t>
            </a:r>
            <a:r>
              <a:rPr kumimoji="1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切面</a:t>
            </a:r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6D0115E3-B2A4-044E-B751-6AF6D2D8ED30}"/>
              </a:ext>
            </a:extLst>
          </p:cNvPr>
          <p:cNvSpPr/>
          <p:nvPr/>
        </p:nvSpPr>
        <p:spPr>
          <a:xfrm>
            <a:off x="2747963" y="3883024"/>
            <a:ext cx="6007100" cy="457200"/>
          </a:xfrm>
          <a:prstGeom prst="ellipse">
            <a:avLst/>
          </a:prstGeom>
          <a:solidFill>
            <a:srgbClr val="EBC483">
              <a:alpha val="16863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送水果  </a:t>
            </a:r>
            <a:r>
              <a:rPr kumimoji="1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     </a:t>
            </a:r>
            <a:r>
              <a:rPr kumimoji="1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切面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79E6691-54B8-7B4D-AC6E-A5E00CE9AE02}"/>
              </a:ext>
            </a:extLst>
          </p:cNvPr>
          <p:cNvSpPr txBox="1"/>
          <p:nvPr/>
        </p:nvSpPr>
        <p:spPr>
          <a:xfrm>
            <a:off x="6489702" y="5947318"/>
            <a:ext cx="3356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AOP</a:t>
            </a: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并非简单的动态代理的实现</a:t>
            </a:r>
          </a:p>
        </p:txBody>
      </p:sp>
    </p:spTree>
    <p:extLst>
      <p:ext uri="{BB962C8B-B14F-4D97-AF65-F5344CB8AC3E}">
        <p14:creationId xmlns:p14="http://schemas.microsoft.com/office/powerpoint/2010/main" val="28812795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9D74F4-C17A-924F-A25D-C2D42445E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AOP</a:t>
            </a:r>
            <a:r>
              <a:rPr kumimoji="1" lang="zh-CN" altLang="en-US" dirty="0"/>
              <a:t>的应用场景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08C8B2D-1A90-C34E-99AA-22AE66422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5905499" cy="3649133"/>
          </a:xfrm>
        </p:spPr>
        <p:txBody>
          <a:bodyPr>
            <a:normAutofit/>
          </a:bodyPr>
          <a:lstStyle/>
          <a:p>
            <a:r>
              <a:rPr kumimoji="1" lang="zh-CN" altLang="en-US" dirty="0"/>
              <a:t>需要在方法前后进行功能增强和扩展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日志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安全权限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事务管理</a:t>
            </a:r>
            <a:endParaRPr kumimoji="1" lang="en-US" altLang="zh-CN" dirty="0"/>
          </a:p>
          <a:p>
            <a:r>
              <a:rPr kumimoji="1" lang="zh-CN" altLang="en-US" dirty="0"/>
              <a:t>需要对方法的执行顺序进行动态调整</a:t>
            </a:r>
            <a:endParaRPr kumimoji="1" lang="en-US" altLang="zh-CN" dirty="0"/>
          </a:p>
          <a:p>
            <a:pPr lvl="1"/>
            <a:r>
              <a:rPr kumimoji="1" lang="en-US" altLang="zh-CN" dirty="0"/>
              <a:t>Before</a:t>
            </a:r>
          </a:p>
          <a:p>
            <a:pPr lvl="1"/>
            <a:r>
              <a:rPr kumimoji="1" lang="en-US" altLang="zh-CN" dirty="0"/>
              <a:t>After</a:t>
            </a:r>
          </a:p>
          <a:p>
            <a:pPr lvl="1"/>
            <a:r>
              <a:rPr kumimoji="1" lang="en-US" altLang="zh-CN" dirty="0"/>
              <a:t>Around</a:t>
            </a:r>
          </a:p>
          <a:p>
            <a:pPr lvl="1"/>
            <a:r>
              <a:rPr kumimoji="1" lang="en-US" altLang="zh-CN" dirty="0"/>
              <a:t>…….</a:t>
            </a:r>
            <a:endParaRPr kumimoji="1" lang="zh-CN" altLang="en-US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496F2651-11E9-0842-B3B7-B1161E8B49B0}"/>
              </a:ext>
            </a:extLst>
          </p:cNvPr>
          <p:cNvSpPr txBox="1">
            <a:spLocks/>
          </p:cNvSpPr>
          <p:nvPr/>
        </p:nvSpPr>
        <p:spPr>
          <a:xfrm>
            <a:off x="6680201" y="1337733"/>
            <a:ext cx="4724400" cy="3869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Wingdings" pitchFamily="2" charset="2"/>
              <a:buChar char="Ø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2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Wingdings" pitchFamily="2" charset="2"/>
              <a:buChar char="ü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优势</a:t>
            </a:r>
            <a:endParaRPr kumimoji="1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1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将横切业务和主业务逻辑剥离</a:t>
            </a:r>
            <a:endParaRPr kumimoji="1" lang="en-US" altLang="zh-CN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1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扩展功能不破坏原有业务逻辑</a:t>
            </a:r>
            <a:endParaRPr kumimoji="1" lang="en-US" altLang="zh-CN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1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专注主要业务逻辑</a:t>
            </a:r>
            <a:endParaRPr kumimoji="1" lang="en-US" altLang="zh-CN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1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代码复用</a:t>
            </a:r>
            <a:endParaRPr kumimoji="1" lang="en-US" altLang="zh-CN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1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模块之间解藕</a:t>
            </a:r>
            <a:endParaRPr kumimoji="1" lang="en-US" altLang="zh-CN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693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D82BAD-5676-E547-BA82-FB720697A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依赖（</a:t>
            </a:r>
            <a:r>
              <a:rPr lang="en" altLang="zh-CN" b="1" dirty="0"/>
              <a:t>Dependency</a:t>
            </a:r>
            <a:r>
              <a:rPr lang="zh-CN" altLang="en" b="1" dirty="0"/>
              <a:t>）</a:t>
            </a:r>
            <a:endParaRPr kumimoji="1" lang="zh-CN" altLang="en-US" dirty="0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057A8F0E-55B1-E247-8E72-BFB78E4343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578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b="7926"/>
          <a:stretch/>
        </p:blipFill>
        <p:spPr>
          <a:xfrm>
            <a:off x="3230765" y="2714281"/>
            <a:ext cx="5332441" cy="23999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00524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D5522F-6525-2745-95B7-6CD7322DB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AOP</a:t>
            </a:r>
            <a:r>
              <a:rPr kumimoji="1" lang="zh-CN" altLang="en-US" dirty="0"/>
              <a:t>的相关框架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351A261-F9E5-DC44-8668-A599E05C3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1" y="2074334"/>
            <a:ext cx="4140199" cy="3649133"/>
          </a:xfrm>
        </p:spPr>
        <p:txBody>
          <a:bodyPr/>
          <a:lstStyle/>
          <a:p>
            <a:r>
              <a:rPr kumimoji="1" lang="en-US" altLang="zh-CN" dirty="0"/>
              <a:t>Spring</a:t>
            </a:r>
            <a:r>
              <a:rPr kumimoji="1" lang="zh-CN" altLang="en-US" dirty="0"/>
              <a:t>的核心</a:t>
            </a:r>
            <a:endParaRPr kumimoji="1" lang="en-US" altLang="zh-CN" dirty="0"/>
          </a:p>
          <a:p>
            <a:pPr lvl="1"/>
            <a:r>
              <a:rPr kumimoji="1" lang="en-US" altLang="zh-CN" dirty="0" err="1"/>
              <a:t>IoC</a:t>
            </a:r>
            <a:endParaRPr kumimoji="1" lang="en-US" altLang="zh-CN" dirty="0"/>
          </a:p>
          <a:p>
            <a:pPr lvl="1"/>
            <a:r>
              <a:rPr kumimoji="1" lang="en-US" altLang="zh-CN" dirty="0"/>
              <a:t>AOP—</a:t>
            </a:r>
            <a:r>
              <a:rPr kumimoji="1" lang="en-US" altLang="zh-CN" dirty="0" err="1"/>
              <a:t>jdk</a:t>
            </a:r>
            <a:r>
              <a:rPr kumimoji="1" lang="zh-CN" altLang="en-US" dirty="0"/>
              <a:t>动态代理</a:t>
            </a:r>
            <a:r>
              <a:rPr kumimoji="1" lang="en-US" altLang="zh-CN" dirty="0"/>
              <a:t>&amp;</a:t>
            </a:r>
            <a:r>
              <a:rPr kumimoji="1" lang="en-US" altLang="zh-CN" dirty="0" err="1"/>
              <a:t>CGlib</a:t>
            </a:r>
            <a:endParaRPr kumimoji="1" lang="en-US" altLang="zh-CN" dirty="0"/>
          </a:p>
          <a:p>
            <a:r>
              <a:rPr kumimoji="1" lang="en-US" altLang="zh-CN" dirty="0"/>
              <a:t>AspectJ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748297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03169B-43B2-1E42-A047-5E05C764A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Spring</a:t>
            </a:r>
            <a:r>
              <a:rPr kumimoji="1" lang="zh-CN" altLang="en-US" dirty="0"/>
              <a:t>中的</a:t>
            </a:r>
            <a:r>
              <a:rPr kumimoji="1" lang="en-US" altLang="zh-CN" dirty="0"/>
              <a:t>AOP</a:t>
            </a:r>
            <a:r>
              <a:rPr kumimoji="1" lang="zh-CN" altLang="en-US" dirty="0"/>
              <a:t>基本概念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0C3D347-C626-A74A-9596-4D007F869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434917" cy="4588933"/>
          </a:xfrm>
        </p:spPr>
        <p:txBody>
          <a:bodyPr>
            <a:normAutofit/>
          </a:bodyPr>
          <a:lstStyle/>
          <a:p>
            <a:r>
              <a:rPr lang="zh-CN" altLang="en-US" b="1" dirty="0"/>
              <a:t>通知（</a:t>
            </a:r>
            <a:r>
              <a:rPr lang="en" altLang="zh-CN" b="1" dirty="0"/>
              <a:t>Advice</a:t>
            </a:r>
            <a:r>
              <a:rPr lang="zh-CN" altLang="en" b="1" dirty="0"/>
              <a:t>）</a:t>
            </a:r>
          </a:p>
          <a:p>
            <a:r>
              <a:rPr lang="zh-CN" altLang="en-US" b="1" dirty="0"/>
              <a:t>连接点（</a:t>
            </a:r>
            <a:r>
              <a:rPr lang="en" altLang="zh-CN" b="1" dirty="0" err="1"/>
              <a:t>JoinPoint</a:t>
            </a:r>
            <a:r>
              <a:rPr lang="zh-CN" altLang="en" b="1" dirty="0"/>
              <a:t>）</a:t>
            </a:r>
          </a:p>
          <a:p>
            <a:r>
              <a:rPr lang="zh-CN" altLang="en-US" b="1" dirty="0"/>
              <a:t>切入点（</a:t>
            </a:r>
            <a:r>
              <a:rPr lang="en" altLang="zh-CN" b="1" dirty="0"/>
              <a:t>Pointcut</a:t>
            </a:r>
            <a:r>
              <a:rPr lang="zh-CN" altLang="en" b="1" dirty="0"/>
              <a:t>）</a:t>
            </a:r>
          </a:p>
          <a:p>
            <a:r>
              <a:rPr lang="zh-CN" altLang="en-US" b="1" dirty="0"/>
              <a:t>切面（</a:t>
            </a:r>
            <a:r>
              <a:rPr lang="en" altLang="zh-CN" b="1" dirty="0"/>
              <a:t>Aspect</a:t>
            </a:r>
            <a:r>
              <a:rPr lang="zh-CN" altLang="en" b="1" dirty="0"/>
              <a:t>）</a:t>
            </a:r>
          </a:p>
          <a:p>
            <a:endParaRPr lang="zh-CN" altLang="en" b="1" dirty="0"/>
          </a:p>
          <a:p>
            <a:endParaRPr kumimoji="1" lang="zh-CN" altLang="en-US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AF2A384A-C018-0B43-9F05-40962E551D49}"/>
              </a:ext>
            </a:extLst>
          </p:cNvPr>
          <p:cNvSpPr txBox="1">
            <a:spLocks/>
          </p:cNvSpPr>
          <p:nvPr/>
        </p:nvSpPr>
        <p:spPr>
          <a:xfrm>
            <a:off x="5129213" y="2150534"/>
            <a:ext cx="5816599" cy="45889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Wingdings" pitchFamily="2" charset="2"/>
              <a:buChar char="Ø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2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Wingdings" pitchFamily="2" charset="2"/>
              <a:buChar char="ü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引入（</a:t>
            </a:r>
            <a:r>
              <a:rPr kumimoji="0" lang="en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introduction</a:t>
            </a:r>
            <a:r>
              <a:rPr kumimoji="0" lang="zh-CN" altLang="e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）</a:t>
            </a:r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目标（</a:t>
            </a:r>
            <a:r>
              <a:rPr kumimoji="0" lang="en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target</a:t>
            </a:r>
            <a:r>
              <a:rPr kumimoji="0" lang="zh-CN" altLang="e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）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代理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(</a:t>
            </a:r>
            <a:r>
              <a:rPr kumimoji="0" lang="en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proxy)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织入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(</a:t>
            </a:r>
            <a:r>
              <a:rPr kumimoji="0" lang="en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weaving)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Wingdings" pitchFamily="2" charset="2"/>
              <a:buChar char="Ø"/>
              <a:tabLst/>
              <a:defRPr/>
            </a:pPr>
            <a:endParaRPr kumimoji="0" lang="zh-CN" altLang="e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Wingdings" pitchFamily="2" charset="2"/>
              <a:buChar char="Ø"/>
              <a:tabLst/>
              <a:defRPr/>
            </a:pP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5194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E4BD57-058F-2645-9C8F-F36B2AF23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77957"/>
          </a:xfrm>
        </p:spPr>
        <p:txBody>
          <a:bodyPr/>
          <a:lstStyle/>
          <a:p>
            <a:r>
              <a:rPr kumimoji="1" lang="zh-CN" altLang="en-US" dirty="0"/>
              <a:t>近期小结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EEA3A96-E73D-4542-89F7-4BAA87B6A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66900"/>
            <a:ext cx="10131425" cy="4381499"/>
          </a:xfrm>
        </p:spPr>
        <p:txBody>
          <a:bodyPr/>
          <a:lstStyle/>
          <a:p>
            <a:r>
              <a:rPr kumimoji="1" lang="zh-CN" altLang="en-US" dirty="0"/>
              <a:t>反射</a:t>
            </a:r>
            <a:r>
              <a:rPr kumimoji="1" lang="en-US" altLang="zh-CN" dirty="0"/>
              <a:t>-</a:t>
            </a:r>
            <a:r>
              <a:rPr kumimoji="1" lang="zh-CN" altLang="en-US" dirty="0"/>
              <a:t>一切动态编程方法的基础</a:t>
            </a:r>
            <a:endParaRPr kumimoji="1" lang="en-US" altLang="zh-CN" dirty="0"/>
          </a:p>
          <a:p>
            <a:r>
              <a:rPr kumimoji="1" lang="zh-CN" altLang="en-US" dirty="0"/>
              <a:t>面向接口（抽象类）的编程</a:t>
            </a:r>
            <a:r>
              <a:rPr kumimoji="1" lang="en-US" altLang="zh-CN" dirty="0"/>
              <a:t>-</a:t>
            </a:r>
            <a:r>
              <a:rPr kumimoji="1" lang="zh-CN" altLang="en-US" dirty="0"/>
              <a:t>面向对象编程的精髓和生命力</a:t>
            </a:r>
            <a:endParaRPr kumimoji="1" lang="en-US" altLang="zh-CN" dirty="0"/>
          </a:p>
          <a:p>
            <a:r>
              <a:rPr kumimoji="1" lang="en-US" altLang="zh-CN" dirty="0" err="1"/>
              <a:t>IoC</a:t>
            </a:r>
            <a:r>
              <a:rPr kumimoji="1" lang="zh-CN" altLang="en-US" dirty="0"/>
              <a:t>和</a:t>
            </a:r>
            <a:r>
              <a:rPr kumimoji="1" lang="en-US" altLang="zh-CN" dirty="0"/>
              <a:t>DI</a:t>
            </a:r>
            <a:r>
              <a:rPr kumimoji="1" lang="zh-CN" altLang="en-US" dirty="0"/>
              <a:t>设计模式</a:t>
            </a:r>
            <a:r>
              <a:rPr kumimoji="1" lang="en-US" altLang="zh-CN" dirty="0"/>
              <a:t>-</a:t>
            </a:r>
            <a:r>
              <a:rPr kumimoji="1" lang="zh-CN" altLang="en-US" dirty="0"/>
              <a:t>颠覆系统各层次之间对象依赖关系</a:t>
            </a:r>
            <a:endParaRPr kumimoji="1" lang="en-US" altLang="zh-CN" dirty="0"/>
          </a:p>
          <a:p>
            <a:r>
              <a:rPr kumimoji="1" lang="zh-CN" altLang="en-US" dirty="0"/>
              <a:t>动态代理模式</a:t>
            </a:r>
            <a:r>
              <a:rPr kumimoji="1" lang="en-US" altLang="zh-CN" dirty="0"/>
              <a:t>-</a:t>
            </a:r>
            <a:r>
              <a:rPr kumimoji="1" lang="zh-CN" altLang="en-US" dirty="0"/>
              <a:t>系统功能扩展解藕的神器</a:t>
            </a:r>
            <a:endParaRPr kumimoji="1" lang="en-US" altLang="zh-CN" dirty="0"/>
          </a:p>
          <a:p>
            <a:r>
              <a:rPr kumimoji="1" lang="en-US" altLang="zh-CN" dirty="0"/>
              <a:t>AOP-</a:t>
            </a:r>
            <a:r>
              <a:rPr kumimoji="1" lang="zh-CN" altLang="en-US" dirty="0"/>
              <a:t>新的编程思想</a:t>
            </a:r>
            <a:endParaRPr kumimoji="1" lang="en-US" altLang="zh-CN" dirty="0"/>
          </a:p>
          <a:p>
            <a:endParaRPr kumimoji="1" lang="en-US" altLang="zh-CN" dirty="0"/>
          </a:p>
          <a:p>
            <a:r>
              <a:rPr kumimoji="1" lang="zh-CN" altLang="en-US" dirty="0"/>
              <a:t>都是目前各类框架采用的主流技术</a:t>
            </a:r>
          </a:p>
        </p:txBody>
      </p:sp>
    </p:spTree>
    <p:extLst>
      <p:ext uri="{BB962C8B-B14F-4D97-AF65-F5344CB8AC3E}">
        <p14:creationId xmlns:p14="http://schemas.microsoft.com/office/powerpoint/2010/main" val="1304409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2790E6-CC58-9248-A195-17B24611B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/>
              <a:t>依赖倒置原则</a:t>
            </a:r>
            <a:r>
              <a:rPr kumimoji="1" lang="en-US" altLang="zh-CN" dirty="0"/>
              <a:t>DIP(Dependency inversion principle)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C9CBAA-812C-6E4C-BC0F-B9F7EAD69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3764" y="2065867"/>
            <a:ext cx="5881544" cy="364913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zh-CN" altLang="en-US" b="1" dirty="0"/>
              <a:t>设计模式的六大原则（</a:t>
            </a:r>
            <a:r>
              <a:rPr lang="en-US" altLang="zh-CN" b="1" dirty="0"/>
              <a:t>SOLID</a:t>
            </a:r>
            <a:r>
              <a:rPr lang="zh-CN" altLang="en-US" b="1" dirty="0"/>
              <a:t>）</a:t>
            </a:r>
            <a:endParaRPr lang="zh-CN" altLang="en-US" dirty="0"/>
          </a:p>
          <a:p>
            <a:pPr lvl="1"/>
            <a:r>
              <a:rPr lang="en" altLang="zh-CN" dirty="0"/>
              <a:t>Single Responsibility Principle</a:t>
            </a:r>
            <a:r>
              <a:rPr lang="zh-CN" altLang="en" dirty="0"/>
              <a:t>：</a:t>
            </a:r>
            <a:r>
              <a:rPr lang="zh-CN" altLang="en-US" dirty="0"/>
              <a:t>单一职责原则</a:t>
            </a:r>
          </a:p>
          <a:p>
            <a:pPr lvl="1"/>
            <a:r>
              <a:rPr lang="en" altLang="zh-CN" dirty="0"/>
              <a:t>Open Closed Principle</a:t>
            </a:r>
            <a:r>
              <a:rPr lang="zh-CN" altLang="en" dirty="0"/>
              <a:t>：</a:t>
            </a:r>
            <a:r>
              <a:rPr lang="zh-CN" altLang="en-US" dirty="0"/>
              <a:t>开闭原则</a:t>
            </a:r>
          </a:p>
          <a:p>
            <a:pPr lvl="1"/>
            <a:r>
              <a:rPr lang="en" altLang="zh-CN" dirty="0" err="1"/>
              <a:t>Liskov</a:t>
            </a:r>
            <a:r>
              <a:rPr lang="en" altLang="zh-CN" dirty="0"/>
              <a:t> Substitution Principle</a:t>
            </a:r>
            <a:r>
              <a:rPr lang="zh-CN" altLang="en" dirty="0"/>
              <a:t>：</a:t>
            </a:r>
            <a:r>
              <a:rPr lang="zh-CN" altLang="en-US" dirty="0"/>
              <a:t>里氏替换原则</a:t>
            </a:r>
          </a:p>
          <a:p>
            <a:pPr lvl="1"/>
            <a:r>
              <a:rPr lang="en" altLang="zh-CN" dirty="0"/>
              <a:t>Law of Demeter</a:t>
            </a:r>
            <a:r>
              <a:rPr lang="zh-CN" altLang="en" dirty="0"/>
              <a:t>：</a:t>
            </a:r>
            <a:r>
              <a:rPr lang="zh-CN" altLang="en-US" dirty="0"/>
              <a:t>迪米特法则</a:t>
            </a:r>
          </a:p>
          <a:p>
            <a:pPr lvl="1"/>
            <a:r>
              <a:rPr lang="en" altLang="zh-CN" dirty="0"/>
              <a:t>Interface Segregation Principle</a:t>
            </a:r>
            <a:r>
              <a:rPr lang="zh-CN" altLang="en" dirty="0"/>
              <a:t>：</a:t>
            </a:r>
            <a:r>
              <a:rPr lang="zh-CN" altLang="en-US" dirty="0"/>
              <a:t>接口隔离原则</a:t>
            </a:r>
          </a:p>
          <a:p>
            <a:pPr lvl="1"/>
            <a:r>
              <a:rPr lang="en" altLang="zh-CN" b="1" u="sng" dirty="0">
                <a:solidFill>
                  <a:srgbClr val="FF0000"/>
                </a:solidFill>
              </a:rPr>
              <a:t>Dependence Inversion Principle</a:t>
            </a:r>
            <a:r>
              <a:rPr lang="zh-CN" altLang="en" b="1" u="sng" dirty="0">
                <a:solidFill>
                  <a:srgbClr val="FF0000"/>
                </a:solidFill>
              </a:rPr>
              <a:t>：</a:t>
            </a:r>
            <a:r>
              <a:rPr lang="zh-CN" altLang="en-US" b="1" u="sng" dirty="0">
                <a:solidFill>
                  <a:srgbClr val="FF0000"/>
                </a:solidFill>
              </a:rPr>
              <a:t>依赖倒置原则</a:t>
            </a:r>
          </a:p>
          <a:p>
            <a:pPr marL="0" indent="0">
              <a:buNone/>
            </a:pPr>
            <a:br>
              <a:rPr lang="zh-CN" altLang="en-US" dirty="0"/>
            </a:br>
            <a:br>
              <a:rPr lang="zh-CN" altLang="en-US" dirty="0"/>
            </a:br>
            <a:endParaRPr kumimoji="1" lang="zh-CN" altLang="en-US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D09A1A1F-3B22-544A-9366-BE2E69F7FACB}"/>
              </a:ext>
            </a:extLst>
          </p:cNvPr>
          <p:cNvSpPr txBox="1">
            <a:spLocks/>
          </p:cNvSpPr>
          <p:nvPr/>
        </p:nvSpPr>
        <p:spPr>
          <a:xfrm>
            <a:off x="531524" y="2263571"/>
            <a:ext cx="631608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Wingdings" pitchFamily="2" charset="2"/>
              <a:buChar char="Ø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2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Wingdings" pitchFamily="2" charset="2"/>
              <a:buChar char="ü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高层模块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不应该依赖于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低层模块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。它们都应该依赖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抽象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。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抽象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不应该依赖于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细节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，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细节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应该依赖于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抽象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。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Wingdings" pitchFamily="2" charset="2"/>
              <a:buNone/>
              <a:tabLst/>
              <a:defRPr/>
            </a:pPr>
            <a:b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</a:br>
            <a:b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</a:b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2657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DD1B80-B224-3642-BE78-7E66166E8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DIP</a:t>
            </a:r>
            <a:r>
              <a:rPr kumimoji="1" lang="zh-CN" altLang="en-US" dirty="0"/>
              <a:t>概念在</a:t>
            </a:r>
            <a:r>
              <a:rPr kumimoji="1" lang="en-US" altLang="zh-CN" dirty="0"/>
              <a:t>java</a:t>
            </a:r>
            <a:r>
              <a:rPr kumimoji="1" lang="zh-CN" altLang="en-US" dirty="0"/>
              <a:t>中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8F52A4F-396B-A948-8473-6B803397C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837" y="1805000"/>
            <a:ext cx="4343399" cy="3649133"/>
          </a:xfrm>
        </p:spPr>
        <p:txBody>
          <a:bodyPr/>
          <a:lstStyle/>
          <a:p>
            <a:r>
              <a:rPr kumimoji="1" lang="zh-CN" altLang="en-US" dirty="0"/>
              <a:t>高层模块</a:t>
            </a:r>
            <a:r>
              <a:rPr kumimoji="1" lang="en-US" altLang="zh-CN" dirty="0"/>
              <a:t>—</a:t>
            </a:r>
            <a:r>
              <a:rPr kumimoji="1" lang="zh-CN" altLang="en-US" dirty="0"/>
              <a:t>调用者</a:t>
            </a:r>
            <a:endParaRPr kumimoji="1" lang="en-US" altLang="zh-CN" dirty="0"/>
          </a:p>
          <a:p>
            <a:r>
              <a:rPr kumimoji="1" lang="zh-CN" altLang="en-US" dirty="0"/>
              <a:t>低层模块</a:t>
            </a:r>
            <a:r>
              <a:rPr kumimoji="1" lang="en-US" altLang="zh-CN" dirty="0"/>
              <a:t>-</a:t>
            </a:r>
            <a:r>
              <a:rPr kumimoji="1" lang="zh-CN" altLang="en-US" dirty="0"/>
              <a:t>被调用者</a:t>
            </a:r>
            <a:endParaRPr kumimoji="1" lang="en-US" altLang="zh-CN" dirty="0"/>
          </a:p>
          <a:p>
            <a:r>
              <a:rPr kumimoji="1" lang="zh-CN" altLang="en-US" dirty="0"/>
              <a:t>抽象</a:t>
            </a:r>
            <a:r>
              <a:rPr kumimoji="1" lang="en-US" altLang="zh-CN" dirty="0"/>
              <a:t>-</a:t>
            </a:r>
            <a:r>
              <a:rPr kumimoji="1" lang="zh-CN" altLang="en-US" dirty="0"/>
              <a:t>接口或抽象类</a:t>
            </a:r>
            <a:endParaRPr kumimoji="1" lang="en-US" altLang="zh-CN" dirty="0"/>
          </a:p>
          <a:p>
            <a:r>
              <a:rPr kumimoji="1" lang="zh-CN" altLang="en-US" dirty="0"/>
              <a:t>细节</a:t>
            </a:r>
            <a:r>
              <a:rPr kumimoji="1" lang="en-US" altLang="zh-CN" dirty="0"/>
              <a:t>-</a:t>
            </a:r>
            <a:r>
              <a:rPr kumimoji="1" lang="zh-CN" altLang="en-US" dirty="0"/>
              <a:t>具体实现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FD9A0CD-3D2E-0D42-836D-CD7D561F2CD3}"/>
              </a:ext>
            </a:extLst>
          </p:cNvPr>
          <p:cNvSpPr/>
          <p:nvPr/>
        </p:nvSpPr>
        <p:spPr>
          <a:xfrm>
            <a:off x="5216236" y="2875002"/>
            <a:ext cx="62968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打破了正常的上层依赖下层的关系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—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倒置了</a:t>
            </a:r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依赖倒置实质上是面向接口编程的体现</a:t>
            </a:r>
          </a:p>
        </p:txBody>
      </p:sp>
    </p:spTree>
    <p:extLst>
      <p:ext uri="{BB962C8B-B14F-4D97-AF65-F5344CB8AC3E}">
        <p14:creationId xmlns:p14="http://schemas.microsoft.com/office/powerpoint/2010/main" val="1686526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482541-DA6F-7F47-80C2-CE4388C7F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/>
              <a:t>IoC</a:t>
            </a:r>
            <a:r>
              <a:rPr kumimoji="1" lang="en-US" altLang="zh-CN" dirty="0"/>
              <a:t>-</a:t>
            </a:r>
            <a:r>
              <a:rPr kumimoji="1" lang="zh-CN" altLang="en-US" dirty="0"/>
              <a:t>依赖倒置原则的一种具体实现方案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160CE15-7BCE-A04E-A86A-0A2C730E3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712024"/>
            <a:ext cx="5891644" cy="3649133"/>
          </a:xfrm>
        </p:spPr>
        <p:txBody>
          <a:bodyPr/>
          <a:lstStyle/>
          <a:p>
            <a:r>
              <a:rPr kumimoji="1" lang="zh-CN" altLang="en-US" dirty="0"/>
              <a:t>控制反转 （</a:t>
            </a:r>
            <a:r>
              <a:rPr kumimoji="1" lang="en" altLang="zh-CN" dirty="0"/>
              <a:t>Inversion of Control</a:t>
            </a:r>
            <a:r>
              <a:rPr kumimoji="1" lang="zh-CN" altLang="en" dirty="0"/>
              <a:t>）</a:t>
            </a:r>
            <a:endParaRPr kumimoji="1" lang="en-US" altLang="zh-CN" dirty="0"/>
          </a:p>
          <a:p>
            <a:r>
              <a:rPr lang="en" altLang="zh-CN" dirty="0"/>
              <a:t>DIP</a:t>
            </a:r>
            <a:r>
              <a:rPr lang="zh-CN" altLang="en-US" dirty="0"/>
              <a:t>是一种 软件设计原则，如何实现呢？</a:t>
            </a:r>
            <a:endParaRPr lang="en-US" altLang="zh-CN" dirty="0"/>
          </a:p>
          <a:p>
            <a:r>
              <a:rPr kumimoji="1" lang="en-US" altLang="zh-CN" dirty="0" err="1"/>
              <a:t>IoC</a:t>
            </a:r>
            <a:r>
              <a:rPr kumimoji="1" lang="zh-CN" altLang="en-US" dirty="0"/>
              <a:t>是一种软件设计模式，可以实现</a:t>
            </a:r>
            <a:r>
              <a:rPr kumimoji="1" lang="en-US" altLang="zh-CN" dirty="0"/>
              <a:t>DIP</a:t>
            </a:r>
          </a:p>
          <a:p>
            <a:endParaRPr kumimoji="1" lang="zh-CN" altLang="en-US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90B3A7D8-CA97-2245-A50B-AB816D88205C}"/>
              </a:ext>
            </a:extLst>
          </p:cNvPr>
          <p:cNvSpPr/>
          <p:nvPr/>
        </p:nvSpPr>
        <p:spPr>
          <a:xfrm>
            <a:off x="6825619" y="4391661"/>
            <a:ext cx="509688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控制反转原理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将被依赖对象（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低层模块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）的生产交给第三者（</a:t>
            </a:r>
            <a:r>
              <a:rPr kumimoji="0" lang="en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IoC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容器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）来控制，而不是由高层模块来控制生成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---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反转了控制方式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3447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70BD89-7C78-9646-B07A-F3AA22AAF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/>
              <a:t>IoC</a:t>
            </a:r>
            <a:r>
              <a:rPr kumimoji="1" lang="zh-CN" altLang="en-US" dirty="0"/>
              <a:t>模式的具体解决方案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F6A5A2D9-765B-3344-816E-969DB954698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1797627"/>
                <a:ext cx="10131425" cy="4540828"/>
              </a:xfrm>
            </p:spPr>
            <p:txBody>
              <a:bodyPr>
                <a:normAutofit/>
              </a:bodyPr>
              <a:lstStyle/>
              <a:p>
                <a:endParaRPr kumimoji="1" lang="en-US" altLang="zh-CN" dirty="0"/>
              </a:p>
              <a:p>
                <a:r>
                  <a:rPr kumimoji="1" lang="zh-CN" altLang="en-US" dirty="0"/>
                  <a:t>依赖注入</a:t>
                </a:r>
                <a:r>
                  <a:rPr kumimoji="1" lang="en-US" altLang="zh-CN" dirty="0"/>
                  <a:t>DI</a:t>
                </a:r>
                <a:r>
                  <a:rPr kumimoji="1" lang="zh-CN" altLang="en" dirty="0"/>
                  <a:t>（</a:t>
                </a:r>
                <a:r>
                  <a:rPr kumimoji="1" lang="en" altLang="zh-CN" dirty="0"/>
                  <a:t>Dependency Injection</a:t>
                </a:r>
                <a:r>
                  <a:rPr kumimoji="1" lang="zh-CN" altLang="en" dirty="0"/>
                  <a:t>） </a:t>
                </a:r>
                <a:r>
                  <a:rPr kumimoji="1" lang="zh-CN" altLang="en-US" dirty="0"/>
                  <a:t>：所</a:t>
                </a:r>
                <a:r>
                  <a:rPr kumimoji="1" lang="zh-CN" altLang="en-US" dirty="0">
                    <a:solidFill>
                      <a:srgbClr val="FF0000"/>
                    </a:solidFill>
                  </a:rPr>
                  <a:t>依赖</a:t>
                </a:r>
                <a:r>
                  <a:rPr kumimoji="1" lang="zh-CN" altLang="en-US" dirty="0"/>
                  <a:t>的对象由外部</a:t>
                </a:r>
                <a:r>
                  <a:rPr kumimoji="1" lang="en-US" altLang="zh-CN" dirty="0" err="1"/>
                  <a:t>IoC</a:t>
                </a:r>
                <a:r>
                  <a:rPr kumimoji="1" lang="zh-CN" altLang="en-US" dirty="0"/>
                  <a:t>容器</a:t>
                </a:r>
                <a:r>
                  <a:rPr kumimoji="1" lang="zh-CN" altLang="en-US" dirty="0">
                    <a:solidFill>
                      <a:srgbClr val="FF0000"/>
                    </a:solidFill>
                  </a:rPr>
                  <a:t>注入</a:t>
                </a:r>
                <a:r>
                  <a:rPr kumimoji="1" lang="zh-CN" altLang="en-US" dirty="0"/>
                  <a:t>进去</a:t>
                </a:r>
                <a:endParaRPr kumimoji="1" lang="en-US" altLang="zh-CN" dirty="0"/>
              </a:p>
              <a:p>
                <a:r>
                  <a:rPr kumimoji="1" lang="en-US" altLang="zh-CN" dirty="0"/>
                  <a:t>DI</a:t>
                </a:r>
                <a:r>
                  <a:rPr kumimoji="1" lang="zh-CN" altLang="en-US" dirty="0"/>
                  <a:t>的方法：</a:t>
                </a:r>
                <a:endParaRPr kumimoji="1" lang="en-US" altLang="zh-CN" dirty="0"/>
              </a:p>
              <a:p>
                <a:pPr lvl="1"/>
                <a:r>
                  <a:rPr kumimoji="1" lang="en-US" altLang="zh-CN" dirty="0"/>
                  <a:t>1. </a:t>
                </a:r>
                <a:r>
                  <a:rPr kumimoji="1" lang="zh-CN" altLang="en-US" dirty="0"/>
                  <a:t>构造函数中注入</a:t>
                </a:r>
                <a:endParaRPr kumimoji="1" lang="en-US" altLang="zh-CN" dirty="0"/>
              </a:p>
              <a:p>
                <a:pPr lvl="1"/>
                <a:r>
                  <a:rPr kumimoji="1" lang="en-US" altLang="zh-CN" dirty="0"/>
                  <a:t>2. </a:t>
                </a:r>
                <a:r>
                  <a:rPr kumimoji="1" lang="en" altLang="zh-CN" dirty="0"/>
                  <a:t>setter </a:t>
                </a:r>
                <a:r>
                  <a:rPr kumimoji="1" lang="zh-CN" altLang="en-US" dirty="0"/>
                  <a:t>方式注入</a:t>
                </a:r>
                <a:endParaRPr kumimoji="1" lang="en-US" altLang="zh-CN" dirty="0"/>
              </a:p>
              <a:p>
                <a:pPr lvl="1"/>
                <a:r>
                  <a:rPr kumimoji="1" lang="en-US" altLang="zh-CN" dirty="0"/>
                  <a:t>3. </a:t>
                </a:r>
                <a:r>
                  <a:rPr kumimoji="1" lang="zh-CN" altLang="en-US" dirty="0"/>
                  <a:t>接口注入</a:t>
                </a:r>
                <a:endParaRPr kumimoji="1" lang="en-US" altLang="zh-CN" dirty="0"/>
              </a:p>
              <a:p>
                <a:r>
                  <a:rPr kumimoji="1" lang="zh-CN" altLang="en-US" dirty="0"/>
                  <a:t>控制反转</a:t>
                </a:r>
                <a:r>
                  <a:rPr kumimoji="1" lang="en-US" altLang="zh-CN" dirty="0" err="1"/>
                  <a:t>IoC</a:t>
                </a:r>
                <a:r>
                  <a:rPr kumimoji="1" lang="zh-CN" altLang="en-US" dirty="0"/>
                  <a:t>和依赖注入</a:t>
                </a:r>
                <a:r>
                  <a:rPr kumimoji="1" lang="en-US" altLang="zh-CN" dirty="0"/>
                  <a:t>DI</a:t>
                </a:r>
                <a:r>
                  <a:rPr kumimoji="1" lang="zh-CN" altLang="en-US" dirty="0"/>
                  <a:t>的关系</a:t>
                </a:r>
                <a:endParaRPr kumimoji="1" lang="en-US" altLang="zh-CN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n-US" altLang="zh-CN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DI</m:t>
                    </m:r>
                    <m:r>
                      <a:rPr kumimoji="1" lang="en-US" altLang="zh-C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⊑</m:t>
                    </m:r>
                    <m:r>
                      <m:rPr>
                        <m:sty m:val="p"/>
                      </m:rPr>
                      <a:rPr kumimoji="1" lang="en-US" altLang="zh-CN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IoC</m:t>
                    </m:r>
                  </m:oMath>
                </a14:m>
                <a:endParaRPr kumimoji="1" lang="en-US" altLang="zh-CN" dirty="0"/>
              </a:p>
              <a:p>
                <a:pPr lvl="1"/>
                <a:r>
                  <a:rPr kumimoji="1" lang="en-US" altLang="zh-CN" dirty="0" err="1"/>
                  <a:t>IoC</a:t>
                </a:r>
                <a:r>
                  <a:rPr kumimoji="1" lang="en-US" altLang="zh-CN" dirty="0"/>
                  <a:t>=DI</a:t>
                </a:r>
                <a:endParaRPr kumimoji="1" lang="zh-CN" altLang="en-US" dirty="0"/>
              </a:p>
            </p:txBody>
          </p:sp>
        </mc:Choice>
        <mc:Fallback xmlns="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F6A5A2D9-765B-3344-816E-969DB954698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1797627"/>
                <a:ext cx="10131425" cy="4540828"/>
              </a:xfrm>
              <a:blipFill>
                <a:blip r:embed="rId2"/>
                <a:stretch>
                  <a:fillRect l="-62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1169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027A90-295F-3444-84A1-8F551E246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/>
              <a:t>IoC</a:t>
            </a:r>
            <a:r>
              <a:rPr kumimoji="1" lang="zh-CN" altLang="en-US" dirty="0"/>
              <a:t>的意义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3D96AAF-E1D4-344C-BD0B-2B0945010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022379"/>
            <a:ext cx="10131425" cy="3649133"/>
          </a:xfrm>
        </p:spPr>
        <p:txBody>
          <a:bodyPr>
            <a:normAutofit/>
          </a:bodyPr>
          <a:lstStyle/>
          <a:p>
            <a:r>
              <a:rPr lang="zh-CN" altLang="en-US" b="1" dirty="0"/>
              <a:t>面向对象设计法则之一</a:t>
            </a:r>
            <a:r>
              <a:rPr lang="en-US" altLang="zh-CN" b="1" dirty="0"/>
              <a:t>—— </a:t>
            </a:r>
            <a:r>
              <a:rPr lang="zh-CN" altLang="en-US" b="1" dirty="0"/>
              <a:t>好莱坞法则：“别找我们，我们找你”</a:t>
            </a:r>
            <a:endParaRPr lang="en-US" altLang="zh-CN" b="1" dirty="0"/>
          </a:p>
          <a:p>
            <a:r>
              <a:rPr lang="zh-CN" altLang="en-US" b="1" dirty="0"/>
              <a:t>由</a:t>
            </a:r>
            <a:r>
              <a:rPr lang="en" altLang="zh-CN" b="1" dirty="0" err="1"/>
              <a:t>IoC</a:t>
            </a:r>
            <a:r>
              <a:rPr lang="zh-CN" altLang="en-US" b="1" dirty="0"/>
              <a:t>容器帮对象找相应的依赖对象并注入，而不是由对象主动去找。</a:t>
            </a:r>
            <a:endParaRPr kumimoji="1" lang="en-US" altLang="zh-CN" dirty="0"/>
          </a:p>
          <a:p>
            <a:r>
              <a:rPr kumimoji="1" lang="zh-CN" altLang="en-US" dirty="0"/>
              <a:t>编程思想中各模块的主从关系的一次颠覆</a:t>
            </a:r>
            <a:endParaRPr kumimoji="1" lang="en-US" altLang="zh-CN" dirty="0"/>
          </a:p>
          <a:p>
            <a:pPr lvl="1"/>
            <a:r>
              <a:rPr lang="zh-CN" altLang="en-US" b="1" dirty="0"/>
              <a:t>老套路：应用程序是老大，要获取什么资源都是主动出击，编写代码主动调用相关的类库</a:t>
            </a:r>
            <a:endParaRPr lang="en-US" altLang="zh-CN" b="1" dirty="0"/>
          </a:p>
          <a:p>
            <a:pPr lvl="1"/>
            <a:r>
              <a:rPr lang="zh-CN" altLang="en-US" b="1" dirty="0"/>
              <a:t>新思想：应用程序就变成被动的了，被动的等待</a:t>
            </a:r>
            <a:r>
              <a:rPr lang="en" altLang="zh-CN" b="1" dirty="0" err="1"/>
              <a:t>IoC</a:t>
            </a:r>
            <a:r>
              <a:rPr lang="zh-CN" altLang="en-US" b="1" dirty="0"/>
              <a:t>容器来创建并注入它所需要的资源</a:t>
            </a:r>
            <a:endParaRPr kumimoji="1" lang="en-US" altLang="zh-CN" dirty="0"/>
          </a:p>
          <a:p>
            <a:r>
              <a:rPr kumimoji="1" lang="zh-CN" altLang="en-US" dirty="0"/>
              <a:t>其应用的集大成者：</a:t>
            </a:r>
            <a:r>
              <a:rPr kumimoji="1" lang="en-US" altLang="zh-CN" dirty="0"/>
              <a:t>Spring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70301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F28FDD-7FB1-A940-B3A2-ABAE50D1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代理</a:t>
            </a:r>
          </a:p>
        </p:txBody>
      </p:sp>
      <p:sp>
        <p:nvSpPr>
          <p:cNvPr id="17" name="内容占位符 16">
            <a:extLst>
              <a:ext uri="{FF2B5EF4-FFF2-40B4-BE49-F238E27FC236}">
                <a16:creationId xmlns:a16="http://schemas.microsoft.com/office/drawing/2014/main" id="{5A31A02D-F6DE-C44E-B33E-CF81A0CCF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7F0AC4BA-CE40-E24B-81EE-3359BE65556D}"/>
              </a:ext>
            </a:extLst>
          </p:cNvPr>
          <p:cNvSpPr/>
          <p:nvPr/>
        </p:nvSpPr>
        <p:spPr>
          <a:xfrm>
            <a:off x="1374774" y="3429000"/>
            <a:ext cx="1728788" cy="18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买家</a:t>
            </a:r>
          </a:p>
        </p:txBody>
      </p:sp>
      <p:sp>
        <p:nvSpPr>
          <p:cNvPr id="19" name="三角形 18">
            <a:extLst>
              <a:ext uri="{FF2B5EF4-FFF2-40B4-BE49-F238E27FC236}">
                <a16:creationId xmlns:a16="http://schemas.microsoft.com/office/drawing/2014/main" id="{2B310153-4F6B-6043-918D-20B0FA54C656}"/>
              </a:ext>
            </a:extLst>
          </p:cNvPr>
          <p:cNvSpPr/>
          <p:nvPr/>
        </p:nvSpPr>
        <p:spPr>
          <a:xfrm>
            <a:off x="4445431" y="864394"/>
            <a:ext cx="2357438" cy="1828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代理商</a:t>
            </a:r>
          </a:p>
        </p:txBody>
      </p:sp>
      <p:sp>
        <p:nvSpPr>
          <p:cNvPr id="20" name="圆角矩形 19">
            <a:extLst>
              <a:ext uri="{FF2B5EF4-FFF2-40B4-BE49-F238E27FC236}">
                <a16:creationId xmlns:a16="http://schemas.microsoft.com/office/drawing/2014/main" id="{D492F80C-BCF4-BB41-A1FA-2AB2DA67D775}"/>
              </a:ext>
            </a:extLst>
          </p:cNvPr>
          <p:cNvSpPr/>
          <p:nvPr/>
        </p:nvSpPr>
        <p:spPr>
          <a:xfrm>
            <a:off x="8315325" y="3429000"/>
            <a:ext cx="2128838" cy="14716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厂家</a:t>
            </a:r>
          </a:p>
        </p:txBody>
      </p:sp>
      <p:sp>
        <p:nvSpPr>
          <p:cNvPr id="21" name="左箭头 20">
            <a:extLst>
              <a:ext uri="{FF2B5EF4-FFF2-40B4-BE49-F238E27FC236}">
                <a16:creationId xmlns:a16="http://schemas.microsoft.com/office/drawing/2014/main" id="{4BA009BA-B06E-544D-A813-055BAA63039F}"/>
              </a:ext>
            </a:extLst>
          </p:cNvPr>
          <p:cNvSpPr/>
          <p:nvPr/>
        </p:nvSpPr>
        <p:spPr>
          <a:xfrm>
            <a:off x="3103562" y="4164806"/>
            <a:ext cx="5211763" cy="335757"/>
          </a:xfrm>
          <a:prstGeom prst="lef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23" name="虚尾箭头 22">
            <a:extLst>
              <a:ext uri="{FF2B5EF4-FFF2-40B4-BE49-F238E27FC236}">
                <a16:creationId xmlns:a16="http://schemas.microsoft.com/office/drawing/2014/main" id="{3E0FA130-DA14-AA41-9D46-0B5EA69DEBF1}"/>
              </a:ext>
            </a:extLst>
          </p:cNvPr>
          <p:cNvSpPr/>
          <p:nvPr/>
        </p:nvSpPr>
        <p:spPr>
          <a:xfrm rot="12438259">
            <a:off x="6872339" y="2836972"/>
            <a:ext cx="1385093" cy="372533"/>
          </a:xfrm>
          <a:prstGeom prst="stripedRightArrow">
            <a:avLst>
              <a:gd name="adj1" fmla="val 50000"/>
              <a:gd name="adj2" fmla="val 1075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24" name="虚尾箭头 23">
            <a:extLst>
              <a:ext uri="{FF2B5EF4-FFF2-40B4-BE49-F238E27FC236}">
                <a16:creationId xmlns:a16="http://schemas.microsoft.com/office/drawing/2014/main" id="{387E71EB-77A0-6C45-B8E2-0B0A6CFF0540}"/>
              </a:ext>
            </a:extLst>
          </p:cNvPr>
          <p:cNvSpPr/>
          <p:nvPr/>
        </p:nvSpPr>
        <p:spPr>
          <a:xfrm rot="8350814">
            <a:off x="2977164" y="3012496"/>
            <a:ext cx="1388509" cy="39633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FF42AFFC-1FA0-6D4C-B24C-54D78CFBA9D2}"/>
              </a:ext>
            </a:extLst>
          </p:cNvPr>
          <p:cNvSpPr txBox="1"/>
          <p:nvPr/>
        </p:nvSpPr>
        <p:spPr>
          <a:xfrm>
            <a:off x="3233678" y="5451753"/>
            <a:ext cx="5724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目标：获得一个可以全程包办，任意灵活定制的中间人</a:t>
            </a:r>
          </a:p>
        </p:txBody>
      </p:sp>
    </p:spTree>
    <p:extLst>
      <p:ext uri="{BB962C8B-B14F-4D97-AF65-F5344CB8AC3E}">
        <p14:creationId xmlns:p14="http://schemas.microsoft.com/office/powerpoint/2010/main" val="294886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268D9C-7A86-C843-8D2A-055C0F195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代理模式（</a:t>
            </a:r>
            <a:r>
              <a:rPr lang="en" altLang="zh-CN" dirty="0"/>
              <a:t>Proxy Pattern</a:t>
            </a:r>
            <a:r>
              <a:rPr lang="zh-CN" altLang="en-US" dirty="0"/>
              <a:t>）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7058BF9-966E-654A-AD3D-EA3FB6AF1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00225"/>
            <a:ext cx="6057899" cy="3990975"/>
          </a:xfrm>
        </p:spPr>
        <p:txBody>
          <a:bodyPr/>
          <a:lstStyle/>
          <a:p>
            <a:r>
              <a:rPr lang="zh-CN" altLang="en-US" dirty="0"/>
              <a:t>设计模式的一种，又称委托模式</a:t>
            </a:r>
            <a:endParaRPr lang="en-US" altLang="zh-CN" dirty="0"/>
          </a:p>
          <a:p>
            <a:endParaRPr kumimoji="1" lang="en-US" altLang="zh-CN" dirty="0"/>
          </a:p>
          <a:p>
            <a:r>
              <a:rPr kumimoji="1" lang="en-US" altLang="zh-CN" dirty="0"/>
              <a:t>Java</a:t>
            </a:r>
            <a:r>
              <a:rPr kumimoji="1" lang="zh-CN" altLang="en-US" dirty="0"/>
              <a:t>代理模式的实现：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静态代理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动态代理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102E158-6F61-9240-9C4F-CB7300878461}"/>
              </a:ext>
            </a:extLst>
          </p:cNvPr>
          <p:cNvSpPr txBox="1">
            <a:spLocks/>
          </p:cNvSpPr>
          <p:nvPr/>
        </p:nvSpPr>
        <p:spPr>
          <a:xfrm>
            <a:off x="4706939" y="4483099"/>
            <a:ext cx="7153274" cy="1955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Wingdings" pitchFamily="2" charset="2"/>
              <a:buChar char="Ø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2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Wingdings" pitchFamily="2" charset="2"/>
              <a:buChar char="ü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一种面向接口的间接访问对象的编程思想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black"/>
              </a:buClr>
              <a:buSzPct val="100000"/>
              <a:buFont typeface="Wingdings" pitchFamily="2" charset="2"/>
              <a:buNone/>
              <a:tabLst/>
              <a:defRPr/>
            </a:pPr>
            <a:endParaRPr kumimoji="1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5892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剪切">
  <a:themeElements>
    <a:clrScheme name="剪切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剪切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剪切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943</Words>
  <Application>Microsoft Office PowerPoint</Application>
  <PresentationFormat>宽屏</PresentationFormat>
  <Paragraphs>190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22</vt:i4>
      </vt:variant>
    </vt:vector>
  </HeadingPairs>
  <TitlesOfParts>
    <vt:vector size="32" baseType="lpstr">
      <vt:lpstr>等线</vt:lpstr>
      <vt:lpstr>等线 Light</vt:lpstr>
      <vt:lpstr>华文楷体</vt:lpstr>
      <vt:lpstr>Microsoft YaHei</vt:lpstr>
      <vt:lpstr>Arial</vt:lpstr>
      <vt:lpstr>Cambria Math</vt:lpstr>
      <vt:lpstr>Franklin Gothic Book</vt:lpstr>
      <vt:lpstr>Wingdings</vt:lpstr>
      <vt:lpstr>Office 主题​​</vt:lpstr>
      <vt:lpstr>剪切</vt:lpstr>
      <vt:lpstr>IOC与DI</vt:lpstr>
      <vt:lpstr>依赖（Dependency）</vt:lpstr>
      <vt:lpstr>依赖倒置原则DIP(Dependency inversion principle)</vt:lpstr>
      <vt:lpstr>DIP概念在java中</vt:lpstr>
      <vt:lpstr>IoC-依赖倒置原则的一种具体实现方案</vt:lpstr>
      <vt:lpstr>IoC模式的具体解决方案</vt:lpstr>
      <vt:lpstr>IoC的意义</vt:lpstr>
      <vt:lpstr>代理</vt:lpstr>
      <vt:lpstr>代理模式（Proxy Pattern）</vt:lpstr>
      <vt:lpstr>代理模式的目的</vt:lpstr>
      <vt:lpstr>静态代理java实现</vt:lpstr>
      <vt:lpstr>静态代理</vt:lpstr>
      <vt:lpstr>Java动态代理实现关键</vt:lpstr>
      <vt:lpstr>动态代理java实现</vt:lpstr>
      <vt:lpstr>Jdk 动态代理实现步骤</vt:lpstr>
      <vt:lpstr>动态代理模式的应用</vt:lpstr>
      <vt:lpstr>编程思想的发展</vt:lpstr>
      <vt:lpstr>AOP</vt:lpstr>
      <vt:lpstr>AOP的应用场景</vt:lpstr>
      <vt:lpstr>AOP的相关框架</vt:lpstr>
      <vt:lpstr>Spring中的AOP基本概念</vt:lpstr>
      <vt:lpstr>近期小结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IOC与DI</dc:title>
  <dc:creator>admin</dc:creator>
  <cp:lastModifiedBy>admin</cp:lastModifiedBy>
  <cp:revision>1</cp:revision>
  <dcterms:created xsi:type="dcterms:W3CDTF">2025-03-20T03:51:40Z</dcterms:created>
  <dcterms:modified xsi:type="dcterms:W3CDTF">2025-03-20T03:51:58Z</dcterms:modified>
</cp:coreProperties>
</file>