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394" r:id="rId2"/>
    <p:sldId id="274" r:id="rId3"/>
    <p:sldId id="395" r:id="rId4"/>
    <p:sldId id="278" r:id="rId5"/>
    <p:sldId id="276" r:id="rId6"/>
    <p:sldId id="279" r:id="rId7"/>
    <p:sldId id="397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396" r:id="rId18"/>
    <p:sldId id="398" r:id="rId19"/>
    <p:sldId id="290" r:id="rId20"/>
    <p:sldId id="399" r:id="rId21"/>
    <p:sldId id="292" r:id="rId22"/>
    <p:sldId id="400" r:id="rId23"/>
    <p:sldId id="401" r:id="rId24"/>
    <p:sldId id="402" r:id="rId25"/>
    <p:sldId id="403" r:id="rId26"/>
    <p:sldId id="404" r:id="rId27"/>
    <p:sldId id="405" r:id="rId28"/>
    <p:sldId id="406" r:id="rId29"/>
    <p:sldId id="407" r:id="rId30"/>
    <p:sldId id="408" r:id="rId31"/>
    <p:sldId id="409" r:id="rId32"/>
    <p:sldId id="410" r:id="rId33"/>
    <p:sldId id="309" r:id="rId34"/>
    <p:sldId id="310" r:id="rId35"/>
    <p:sldId id="311" r:id="rId36"/>
    <p:sldId id="312" r:id="rId37"/>
    <p:sldId id="313" r:id="rId38"/>
    <p:sldId id="333" r:id="rId39"/>
    <p:sldId id="318" r:id="rId40"/>
    <p:sldId id="328" r:id="rId41"/>
    <p:sldId id="329" r:id="rId42"/>
    <p:sldId id="319" r:id="rId43"/>
    <p:sldId id="330" r:id="rId44"/>
    <p:sldId id="411" r:id="rId45"/>
    <p:sldId id="332" r:id="rId46"/>
    <p:sldId id="334" r:id="rId47"/>
    <p:sldId id="331" r:id="rId48"/>
    <p:sldId id="335" r:id="rId49"/>
    <p:sldId id="336" r:id="rId5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2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E293B-B20E-4E33-A57D-4AB2A1E12629}" type="datetimeFigureOut">
              <a:rPr lang="zh-CN" altLang="en-US" smtClean="0"/>
              <a:t>2025/4/16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83604-0297-480C-8CFD-146D460FC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6850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B74115-37A8-459B-B325-4013D52D24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0166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7A21D-BC9E-46ED-BE7C-0DF5FAE99AF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51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1D62E2-376B-4E7D-9388-39F9E2BBB64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CN" altLang="en-US">
                <a:latin typeface="Arial" pitchFamily="34" charset="0"/>
              </a:rPr>
              <a:t>应用</a:t>
            </a:r>
            <a:r>
              <a:rPr lang="en-US" altLang="zh-CN">
                <a:latin typeface="Arial" pitchFamily="34" charset="0"/>
              </a:rPr>
              <a:t>B</a:t>
            </a:r>
            <a:r>
              <a:rPr lang="zh-CN" altLang="en-US">
                <a:latin typeface="Arial" pitchFamily="34" charset="0"/>
              </a:rPr>
              <a:t>不在线</a:t>
            </a:r>
          </a:p>
        </p:txBody>
      </p:sp>
    </p:spTree>
    <p:extLst>
      <p:ext uri="{BB962C8B-B14F-4D97-AF65-F5344CB8AC3E}">
        <p14:creationId xmlns:p14="http://schemas.microsoft.com/office/powerpoint/2010/main" val="3340678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32AC1D-479C-4412-9D56-81A7F697504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234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8624FD-4BC4-47AF-AD83-50446E5AAB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CN" altLang="en-US">
                <a:latin typeface="Arial" pitchFamily="34" charset="0"/>
              </a:rPr>
              <a:t>中间件定义</a:t>
            </a:r>
          </a:p>
        </p:txBody>
      </p:sp>
    </p:spTree>
    <p:extLst>
      <p:ext uri="{BB962C8B-B14F-4D97-AF65-F5344CB8AC3E}">
        <p14:creationId xmlns:p14="http://schemas.microsoft.com/office/powerpoint/2010/main" val="2369098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B391C8-4B45-471E-B76D-39FF9DE7980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692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8A1728-799F-42B7-BF87-94608F09D77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5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A1199C-1F68-4083-BD18-26A912926B8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860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0B964F-6943-4DBC-9448-1FF7DA1220A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98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D40B3C-D697-4751-B5C0-273D60AFE4A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812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AFBB11-E668-40EF-99B7-4EC64A94783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710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5BCC69-3639-4921-9D47-46853BDB6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CN" altLang="en-US">
                <a:latin typeface="Arial" pitchFamily="34" charset="0"/>
              </a:rPr>
              <a:t>方块</a:t>
            </a:r>
            <a:r>
              <a:rPr lang="en-US" altLang="zh-CN">
                <a:latin typeface="Arial" pitchFamily="34" charset="0"/>
              </a:rPr>
              <a:t>——</a:t>
            </a:r>
            <a:r>
              <a:rPr lang="zh-CN" altLang="en-US">
                <a:latin typeface="Arial" pitchFamily="34" charset="0"/>
              </a:rPr>
              <a:t>应用</a:t>
            </a:r>
          </a:p>
          <a:p>
            <a:pPr eaLnBrk="1" hangingPunct="1"/>
            <a:r>
              <a:rPr lang="zh-CN" altLang="en-US">
                <a:latin typeface="Arial" pitchFamily="34" charset="0"/>
              </a:rPr>
              <a:t>盒子</a:t>
            </a:r>
            <a:r>
              <a:rPr lang="en-US" altLang="zh-CN">
                <a:latin typeface="Arial" pitchFamily="34" charset="0"/>
              </a:rPr>
              <a:t>——</a:t>
            </a:r>
            <a:r>
              <a:rPr lang="zh-CN" altLang="en-US">
                <a:latin typeface="Arial" pitchFamily="34" charset="0"/>
              </a:rPr>
              <a:t>队列</a:t>
            </a:r>
          </a:p>
          <a:p>
            <a:pPr eaLnBrk="1" hangingPunct="1"/>
            <a:r>
              <a:rPr lang="zh-CN" altLang="en-US">
                <a:latin typeface="Arial" pitchFamily="34" charset="0"/>
              </a:rPr>
              <a:t>带颜色片</a:t>
            </a:r>
            <a:r>
              <a:rPr lang="en-US" altLang="zh-CN">
                <a:latin typeface="Arial" pitchFamily="34" charset="0"/>
              </a:rPr>
              <a:t>——</a:t>
            </a:r>
            <a:r>
              <a:rPr lang="zh-CN" altLang="en-US">
                <a:latin typeface="Arial" pitchFamily="34" charset="0"/>
              </a:rPr>
              <a:t>消息</a:t>
            </a:r>
          </a:p>
          <a:p>
            <a:pPr eaLnBrk="1" hangingPunct="1"/>
            <a:r>
              <a:rPr lang="zh-CN" altLang="en-US">
                <a:latin typeface="Arial" pitchFamily="34" charset="0"/>
              </a:rPr>
              <a:t>箭头</a:t>
            </a:r>
            <a:r>
              <a:rPr lang="en-US" altLang="zh-CN">
                <a:latin typeface="Arial" pitchFamily="34" charset="0"/>
              </a:rPr>
              <a:t>——</a:t>
            </a:r>
            <a:r>
              <a:rPr lang="zh-CN" altLang="en-US">
                <a:latin typeface="Arial" pitchFamily="34" charset="0"/>
              </a:rPr>
              <a:t>放入、取出动作</a:t>
            </a:r>
            <a:endParaRPr lang="en-US" altLang="zh-CN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183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15248A-90CE-4C61-A0AB-F06A0B221D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21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D5C2147-86F7-4962-A0C5-35416D466756}" type="datetime2">
              <a:rPr lang="zh-CN" altLang="en-US" smtClean="0"/>
              <a:pPr/>
              <a:t>2025年4月16日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4AEF40-3710-4283-9A75-7A728D550007}" type="slidenum">
              <a:rPr lang="en-US" altLang="zh-CN" smtClean="0"/>
              <a:pPr/>
              <a:t>‹#›</a:t>
            </a:fld>
            <a:endParaRPr lang="en-US" altLang="zh-CN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766966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1F7FF-0621-4BF6-88C0-F82D4742B4F9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7905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E91E4-5142-4488-A7CB-1F398C4FBD6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5822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1" y="333376"/>
            <a:ext cx="10972800" cy="7921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609600" y="1341438"/>
            <a:ext cx="10972800" cy="4608512"/>
          </a:xfrm>
        </p:spPr>
        <p:txBody>
          <a:bodyPr/>
          <a:lstStyle/>
          <a:p>
            <a:pPr lvl="0"/>
            <a:endParaRPr lang="zh-CN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FB7E6-F5A6-4402-9FCB-125F2EB444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1853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标题，文本与剪贴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1" y="333376"/>
            <a:ext cx="10972800" cy="7921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341438"/>
            <a:ext cx="5384800" cy="46085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剪贴画占位符 3"/>
          <p:cNvSpPr>
            <a:spLocks noGrp="1"/>
          </p:cNvSpPr>
          <p:nvPr>
            <p:ph type="clipArt" sz="half" idx="2"/>
          </p:nvPr>
        </p:nvSpPr>
        <p:spPr>
          <a:xfrm>
            <a:off x="6197600" y="1341438"/>
            <a:ext cx="5384800" cy="4608512"/>
          </a:xfrm>
        </p:spPr>
        <p:txBody>
          <a:bodyPr/>
          <a:lstStyle/>
          <a:p>
            <a:pPr lvl="0"/>
            <a:endParaRPr lang="zh-CN" alt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31A7F-1892-4021-866F-36A48FAFE4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6464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277091" y="1670859"/>
            <a:ext cx="10871200" cy="4754563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3" name="标题 1"/>
          <p:cNvSpPr>
            <a:spLocks noGrp="1"/>
          </p:cNvSpPr>
          <p:nvPr>
            <p:ph type="title" idx="10"/>
          </p:nvPr>
        </p:nvSpPr>
        <p:spPr>
          <a:xfrm>
            <a:off x="376844" y="383771"/>
            <a:ext cx="10668000" cy="914400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474654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701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563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DB05-6781-4EC5-BD94-39707242FD9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2835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CE05B4-1AF9-40AD-B90B-CF43D7E0A502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161002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7E920-DCE9-46C1-A786-C9A46195F9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357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5AD3-B791-46B7-86BF-175CAF93CF89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950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A7946-0BFA-4AD5-AF4F-D34B6A58B92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987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0FB4-A983-4E94-A4A8-C1E24026344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033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1F0631-5FB5-4D1F-966A-3097F0ED415E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36320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6B7F3E-7CF6-4DE8-8DDC-148F0263AFC1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90393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A1258A0-E0F0-4132-856E-5D1692EA0ADE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021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ip:8161/adm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内容提要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网络</a:t>
            </a:r>
            <a:r>
              <a:rPr lang="en-US" altLang="zh-CN" dirty="0"/>
              <a:t>I/O</a:t>
            </a:r>
            <a:r>
              <a:rPr lang="zh-CN" altLang="en-US" dirty="0"/>
              <a:t>模型</a:t>
            </a:r>
            <a:endParaRPr lang="en-US" altLang="zh-CN" dirty="0"/>
          </a:p>
          <a:p>
            <a:r>
              <a:rPr lang="zh-CN" altLang="en-US" dirty="0"/>
              <a:t>基于服务治理的</a:t>
            </a:r>
            <a:r>
              <a:rPr lang="en-US" altLang="zh-CN" dirty="0"/>
              <a:t>RPC</a:t>
            </a:r>
            <a:r>
              <a:rPr lang="zh-CN" altLang="en-US" dirty="0"/>
              <a:t>解决方案</a:t>
            </a:r>
            <a:endParaRPr lang="en-US" altLang="zh-CN" dirty="0"/>
          </a:p>
          <a:p>
            <a:r>
              <a:rPr lang="zh-CN" altLang="en-US" dirty="0">
                <a:solidFill>
                  <a:srgbClr val="FF0000"/>
                </a:solidFill>
              </a:rPr>
              <a:t>消息机制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/>
              <a:t>分布式数据存储</a:t>
            </a:r>
            <a:endParaRPr lang="en-US" altLang="zh-CN" dirty="0"/>
          </a:p>
          <a:p>
            <a:r>
              <a:rPr lang="zh-CN" altLang="en-US" dirty="0"/>
              <a:t>互联网分布式架构设计与开发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98783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1184" y="343694"/>
            <a:ext cx="10972800" cy="792163"/>
          </a:xfrm>
        </p:spPr>
        <p:txBody>
          <a:bodyPr/>
          <a:lstStyle/>
          <a:p>
            <a:pPr eaLnBrk="1" hangingPunct="1"/>
            <a:r>
              <a:rPr lang="zh-CN" altLang="en-US" sz="2800" b="0" dirty="0">
                <a:ea typeface="宋体" pitchFamily="2" charset="-122"/>
              </a:rPr>
              <a:t>消息</a:t>
            </a:r>
            <a:r>
              <a:rPr lang="zh-CN" altLang="en-US" sz="2800" dirty="0">
                <a:ea typeface="宋体" pitchFamily="2" charset="-122"/>
              </a:rPr>
              <a:t>机制</a:t>
            </a:r>
            <a:r>
              <a:rPr lang="zh-CN" altLang="en-US" sz="2800" b="0" dirty="0">
                <a:ea typeface="宋体" pitchFamily="2" charset="-122"/>
              </a:rPr>
              <a:t>的优势</a:t>
            </a:r>
            <a:endParaRPr lang="zh-CN" altLang="en-US" sz="2800" dirty="0">
              <a:ea typeface="宋体" pitchFamily="2" charset="-122"/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0844B3B-0E36-0747-9E7D-18606D80101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257301" y="1624808"/>
            <a:ext cx="5384800" cy="4608512"/>
          </a:xfrm>
        </p:spPr>
        <p:txBody>
          <a:bodyPr/>
          <a:lstStyle/>
          <a:p>
            <a:endParaRPr lang="zh-CN" altLang="en-US" dirty="0"/>
          </a:p>
        </p:txBody>
      </p:sp>
      <p:graphicFrame>
        <p:nvGraphicFramePr>
          <p:cNvPr id="55301" name="Object 5"/>
          <p:cNvGraphicFramePr>
            <a:graphicFrameLocks noGrp="1" noChangeAspect="1"/>
          </p:cNvGraphicFramePr>
          <p:nvPr>
            <p:ph type="clipArt" sz="half" idx="2"/>
          </p:nvPr>
        </p:nvGraphicFramePr>
        <p:xfrm>
          <a:off x="8242300" y="1677988"/>
          <a:ext cx="1295400" cy="393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" r:id="rId4" imgW="1295640" imgH="3934080" progId="MS_ClipArt_Gallery.2">
                  <p:embed/>
                </p:oleObj>
              </mc:Choice>
              <mc:Fallback>
                <p:oleObj name="Clip" r:id="rId4" imgW="1295640" imgH="3934080" progId="MS_ClipArt_Gallery.2">
                  <p:embed/>
                  <p:pic>
                    <p:nvPicPr>
                      <p:cNvPr id="553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2300" y="1677988"/>
                        <a:ext cx="1295400" cy="393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页脚占位符 4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5EEB93-47B6-4900-A793-83D79D14426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1428751" y="3929064"/>
            <a:ext cx="700828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   </a:t>
            </a: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我们可以集中精力去做应用本身的设计</a:t>
            </a:r>
            <a:r>
              <a:rPr kumimoji="0" lang="en-US" altLang="zh-CN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.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1488017" y="4616451"/>
            <a:ext cx="700828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  再也不用管有关环境方面的细节了</a:t>
            </a:r>
            <a:r>
              <a:rPr kumimoji="0" lang="en-US" altLang="zh-CN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.</a:t>
            </a: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1488017" y="5264151"/>
            <a:ext cx="700828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  应用变得可以移植、扩展了</a:t>
            </a:r>
            <a:r>
              <a:rPr kumimoji="0" lang="en-US" altLang="zh-CN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.</a:t>
            </a: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551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/>
      <p:bldP spid="55303" grpId="0"/>
      <p:bldP spid="553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5594BB79-593F-2C40-B2ED-ADBB3691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0091" y="224814"/>
            <a:ext cx="9601200" cy="14859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20482" name="页脚占位符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8AF4C2-4651-4774-86BF-3A47C884714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985" y="1978269"/>
            <a:ext cx="6066367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814917" y="1557339"/>
            <a:ext cx="4775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程序通过放置消息到队列来进行通信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.  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图中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, A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程序 将消息放入 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Queue1,  B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程序读取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Queue1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的消息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.</a:t>
            </a: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4852052" y="5462954"/>
            <a:ext cx="7099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Note: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 A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和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B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不必位于同一台机器上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365918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2800">
                <a:ea typeface="宋体" pitchFamily="2" charset="-122"/>
              </a:rPr>
              <a:t>消息工作原理 </a:t>
            </a:r>
            <a:r>
              <a:rPr lang="en-US" altLang="zh-CN" sz="1900" b="0">
                <a:ea typeface="宋体" pitchFamily="2" charset="-122"/>
              </a:rPr>
              <a:t>(2)</a:t>
            </a:r>
          </a:p>
        </p:txBody>
      </p:sp>
      <p:sp>
        <p:nvSpPr>
          <p:cNvPr id="21506" name="页脚占位符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F1949C-12F7-49F3-800D-AD4795A53E8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pic>
        <p:nvPicPr>
          <p:cNvPr id="2150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808" y="2829105"/>
            <a:ext cx="6045200" cy="313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719668" y="1628776"/>
            <a:ext cx="470323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通信可以是单向或者双向。图中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, A 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发送到 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B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上的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Queue1, 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然后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B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又 响应到 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A 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的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Queue2</a:t>
            </a:r>
          </a:p>
        </p:txBody>
      </p:sp>
    </p:spTree>
    <p:extLst>
      <p:ext uri="{BB962C8B-B14F-4D97-AF65-F5344CB8AC3E}">
        <p14:creationId xmlns:p14="http://schemas.microsoft.com/office/powerpoint/2010/main" val="2239426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2800">
                <a:ea typeface="宋体" pitchFamily="2" charset="-122"/>
              </a:rPr>
              <a:t>消息工作原理 </a:t>
            </a:r>
            <a:r>
              <a:rPr lang="en-US" altLang="zh-CN" sz="1900" b="0">
                <a:ea typeface="宋体" pitchFamily="2" charset="-122"/>
              </a:rPr>
              <a:t>(3) </a:t>
            </a:r>
            <a:r>
              <a:rPr lang="zh-CN" altLang="en-US" sz="1900" b="0">
                <a:ea typeface="宋体" pitchFamily="2" charset="-122"/>
              </a:rPr>
              <a:t>之 </a:t>
            </a:r>
            <a:r>
              <a:rPr lang="zh-CN" altLang="en-US" sz="2800">
                <a:ea typeface="宋体" pitchFamily="2" charset="-122"/>
              </a:rPr>
              <a:t>消息队列特性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>
          <a:xfrm>
            <a:off x="1016000" y="1752600"/>
            <a:ext cx="10363200" cy="4114800"/>
          </a:xfrm>
        </p:spPr>
        <p:txBody>
          <a:bodyPr/>
          <a:lstStyle/>
          <a:p>
            <a:pPr eaLnBrk="1" hangingPunct="1"/>
            <a:r>
              <a:rPr lang="zh-CN" altLang="en-US" sz="3100" dirty="0"/>
              <a:t>关于消息队列，有三个关键事实使得它不同于其他通信方式</a:t>
            </a:r>
            <a:r>
              <a:rPr lang="en-US" altLang="zh-CN" sz="3100" dirty="0"/>
              <a:t>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zh-CN" dirty="0"/>
              <a:t>1) </a:t>
            </a:r>
            <a:r>
              <a:rPr lang="zh-CN" altLang="en-US" dirty="0"/>
              <a:t>要通信的应用程序可以运行在不同时间</a:t>
            </a:r>
            <a:r>
              <a:rPr lang="en-US" altLang="zh-CN" dirty="0"/>
              <a:t>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zh-CN" dirty="0"/>
              <a:t>2) </a:t>
            </a:r>
            <a:r>
              <a:rPr lang="zh-CN" altLang="en-US" dirty="0"/>
              <a:t>对于应用间的结构没有限制</a:t>
            </a:r>
            <a:r>
              <a:rPr lang="en-US" altLang="zh-CN" dirty="0"/>
              <a:t>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zh-CN" dirty="0"/>
              <a:t>3) </a:t>
            </a:r>
            <a:r>
              <a:rPr lang="zh-CN" altLang="en-US" dirty="0"/>
              <a:t>对于应用程序来说，底层的环境差异被屏蔽掉</a:t>
            </a:r>
            <a:r>
              <a:rPr lang="en-US" altLang="zh-CN" dirty="0"/>
              <a:t>.</a:t>
            </a:r>
          </a:p>
          <a:p>
            <a:pPr eaLnBrk="1" hangingPunct="1"/>
            <a:endParaRPr lang="en-US" altLang="zh-CN" sz="3100" dirty="0"/>
          </a:p>
        </p:txBody>
      </p:sp>
      <p:sp>
        <p:nvSpPr>
          <p:cNvPr id="22530" name="页脚占位符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49D250-2E5E-4B33-91EC-EDB18235194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8827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2800">
                <a:ea typeface="宋体" pitchFamily="2" charset="-122"/>
              </a:rPr>
              <a:t>消息队列特性 </a:t>
            </a:r>
            <a:r>
              <a:rPr lang="en-US" altLang="zh-CN" sz="2800">
                <a:ea typeface="宋体" pitchFamily="2" charset="-122"/>
              </a:rPr>
              <a:t>- </a:t>
            </a:r>
            <a:r>
              <a:rPr lang="zh-CN" altLang="en-US" sz="2000" b="0">
                <a:ea typeface="宋体" pitchFamily="2" charset="-122"/>
              </a:rPr>
              <a:t>应用程序可以运行在不同时间</a:t>
            </a:r>
            <a:endParaRPr lang="en-US" altLang="zh-CN" sz="2000" b="0">
              <a:ea typeface="宋体" pitchFamily="2" charset="-122"/>
            </a:endParaRPr>
          </a:p>
        </p:txBody>
      </p:sp>
      <p:sp>
        <p:nvSpPr>
          <p:cNvPr id="23554" name="页脚占位符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6D49F9-6353-4608-B44D-FC15D1D4A0A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5600" y="2286001"/>
            <a:ext cx="4572000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1200151" y="2286001"/>
            <a:ext cx="27834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程序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A,B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不必同时在线</a:t>
            </a: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7595577" y="5184532"/>
            <a:ext cx="3657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关键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: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 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消息队列相对于使用它们的应用而言是独立存在的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75261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2800">
                <a:ea typeface="宋体" pitchFamily="2" charset="-122"/>
              </a:rPr>
              <a:t>消息队列特性 </a:t>
            </a:r>
            <a:r>
              <a:rPr lang="en-US" altLang="zh-CN" sz="2800">
                <a:latin typeface="Times New Roman" pitchFamily="18" charset="0"/>
                <a:ea typeface="宋体" pitchFamily="2" charset="-122"/>
              </a:rPr>
              <a:t>–</a:t>
            </a:r>
            <a:r>
              <a:rPr lang="en-US" altLang="zh-CN" sz="2800">
                <a:ea typeface="宋体" pitchFamily="2" charset="-122"/>
              </a:rPr>
              <a:t> </a:t>
            </a:r>
            <a:r>
              <a:rPr lang="zh-CN" altLang="en-US" sz="1900" b="0">
                <a:ea typeface="宋体" pitchFamily="2" charset="-122"/>
              </a:rPr>
              <a:t>对于应用间的结构没有限制 </a:t>
            </a:r>
          </a:p>
        </p:txBody>
      </p:sp>
      <p:sp>
        <p:nvSpPr>
          <p:cNvPr id="24578" name="页脚占位符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B825DE-925C-4FB9-B261-F8F188A101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1" y="3200401"/>
            <a:ext cx="4449233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1200151" y="2133600"/>
            <a:ext cx="448098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应用之间可能是一对多</a:t>
            </a:r>
          </a:p>
        </p:txBody>
      </p:sp>
      <p:pic>
        <p:nvPicPr>
          <p:cNvPr id="2458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1" y="3276601"/>
            <a:ext cx="4855633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7416800" y="2133600"/>
            <a:ext cx="314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或者是多对一</a:t>
            </a:r>
          </a:p>
        </p:txBody>
      </p:sp>
    </p:spTree>
    <p:extLst>
      <p:ext uri="{BB962C8B-B14F-4D97-AF65-F5344CB8AC3E}">
        <p14:creationId xmlns:p14="http://schemas.microsoft.com/office/powerpoint/2010/main" val="3175908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2800" dirty="0">
                <a:ea typeface="宋体" pitchFamily="2" charset="-122"/>
              </a:rPr>
              <a:t>消息队列特性 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–</a:t>
            </a:r>
            <a:r>
              <a:rPr lang="en-US" altLang="zh-CN" sz="2800" dirty="0">
                <a:ea typeface="宋体" pitchFamily="2" charset="-122"/>
              </a:rPr>
              <a:t> </a:t>
            </a:r>
            <a:r>
              <a:rPr lang="zh-CN" altLang="en-US" sz="1900" b="0" dirty="0">
                <a:ea typeface="宋体" pitchFamily="2" charset="-122"/>
              </a:rPr>
              <a:t>环境差异被屏蔽掉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不用关心运行在什么</a:t>
            </a:r>
            <a:r>
              <a:rPr lang="en-US" altLang="zh-CN"/>
              <a:t>OS</a:t>
            </a:r>
            <a:r>
              <a:rPr lang="zh-CN" altLang="en-US"/>
              <a:t>之上</a:t>
            </a:r>
            <a:r>
              <a:rPr lang="en-US" altLang="zh-CN"/>
              <a:t>.</a:t>
            </a:r>
          </a:p>
          <a:p>
            <a:pPr eaLnBrk="1" hangingPunct="1"/>
            <a:r>
              <a:rPr lang="zh-CN" altLang="en-US"/>
              <a:t>不用关心程序由什么语言写的</a:t>
            </a:r>
            <a:r>
              <a:rPr lang="en-US" altLang="zh-CN"/>
              <a:t>.</a:t>
            </a:r>
            <a:endParaRPr lang="zh-CN" altLang="en-US"/>
          </a:p>
          <a:p>
            <a:pPr eaLnBrk="1" hangingPunct="1"/>
            <a:r>
              <a:rPr lang="zh-CN" altLang="en-US"/>
              <a:t>不用关心底层使用什么通信协议</a:t>
            </a:r>
            <a:r>
              <a:rPr lang="en-US" altLang="zh-CN"/>
              <a:t>.</a:t>
            </a:r>
          </a:p>
        </p:txBody>
      </p:sp>
      <p:sp>
        <p:nvSpPr>
          <p:cNvPr id="25602" name="页脚占位符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7DA9F-7D95-44EE-9962-09F4DDF2116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0986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消息基本概念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消息：信息的载体 </a:t>
            </a:r>
            <a:endParaRPr lang="en-US" altLang="zh-CN" dirty="0"/>
          </a:p>
          <a:p>
            <a:r>
              <a:rPr lang="zh-CN" altLang="en-US" dirty="0"/>
              <a:t>消息协议：需要按照一种统一的格式描述消息，这种统一的格式称之为消息协议。</a:t>
            </a:r>
            <a:endParaRPr lang="en-US" altLang="zh-CN" dirty="0"/>
          </a:p>
          <a:p>
            <a:r>
              <a:rPr lang="zh-CN" altLang="en-US" dirty="0"/>
              <a:t>消息队列：消息从某一端发出后，首先进入一个容器进行临时存储，当达到某种条件后，再由这个容器发送给另一端。这个容器的一种具体实现就是消息队列</a:t>
            </a:r>
          </a:p>
        </p:txBody>
      </p:sp>
    </p:spTree>
    <p:extLst>
      <p:ext uri="{BB962C8B-B14F-4D97-AF65-F5344CB8AC3E}">
        <p14:creationId xmlns:p14="http://schemas.microsoft.com/office/powerpoint/2010/main" val="34280242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常见的消息协议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XMPP</a:t>
            </a:r>
            <a:r>
              <a:rPr lang="zh-CN" altLang="en-US" dirty="0"/>
              <a:t>：基于</a:t>
            </a:r>
            <a:r>
              <a:rPr lang="en-US" altLang="zh-CN" dirty="0"/>
              <a:t>XML</a:t>
            </a:r>
            <a:r>
              <a:rPr lang="zh-CN" altLang="en-US" dirty="0"/>
              <a:t>，用于</a:t>
            </a:r>
            <a:r>
              <a:rPr lang="en-US" altLang="zh-CN" dirty="0"/>
              <a:t>IM</a:t>
            </a:r>
            <a:r>
              <a:rPr lang="zh-CN" altLang="en-US" dirty="0"/>
              <a:t>系统的开发</a:t>
            </a:r>
            <a:endParaRPr lang="en-US" altLang="zh-CN" dirty="0"/>
          </a:p>
          <a:p>
            <a:r>
              <a:rPr lang="en-US" altLang="zh-CN" dirty="0"/>
              <a:t>Stomp</a:t>
            </a:r>
            <a:r>
              <a:rPr lang="zh-CN" altLang="en-US" dirty="0"/>
              <a:t>：</a:t>
            </a:r>
            <a:r>
              <a:rPr lang="zh-CN" altLang="en-US" b="1" dirty="0"/>
              <a:t>结构简单</a:t>
            </a:r>
            <a:endParaRPr lang="en-US" altLang="zh-CN" dirty="0"/>
          </a:p>
          <a:p>
            <a:r>
              <a:rPr lang="en-US" altLang="zh-CN" dirty="0"/>
              <a:t>AMQP</a:t>
            </a:r>
            <a:r>
              <a:rPr lang="zh-CN" altLang="en-US" dirty="0"/>
              <a:t>：经典</a:t>
            </a:r>
          </a:p>
        </p:txBody>
      </p:sp>
    </p:spTree>
    <p:extLst>
      <p:ext uri="{BB962C8B-B14F-4D97-AF65-F5344CB8AC3E}">
        <p14:creationId xmlns:p14="http://schemas.microsoft.com/office/powerpoint/2010/main" val="37705747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JMS</a:t>
            </a:r>
            <a:r>
              <a:rPr lang="zh-CN" altLang="en-US"/>
              <a:t>介绍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0808" y="1811216"/>
            <a:ext cx="109728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zh-CN" sz="2000" dirty="0"/>
              <a:t>	Java Message </a:t>
            </a:r>
            <a:r>
              <a:rPr lang="en-US" altLang="zh-CN" sz="2000" dirty="0" err="1"/>
              <a:t>Service（JMS）是SUN提出的旨在统一各种MOM</a:t>
            </a:r>
            <a:r>
              <a:rPr lang="zh-CN" altLang="en-US" sz="2000" dirty="0"/>
              <a:t>（</a:t>
            </a:r>
            <a:r>
              <a:rPr lang="en-US" altLang="zh-CN" sz="2000" dirty="0"/>
              <a:t>Message-Oriented Middleware </a:t>
            </a:r>
            <a:r>
              <a:rPr lang="zh-CN" altLang="en-US" sz="2000" dirty="0"/>
              <a:t>）</a:t>
            </a:r>
            <a:r>
              <a:rPr lang="en-US" altLang="zh-CN" sz="2000" dirty="0" err="1"/>
              <a:t>系统接口的规范，它包含点对点（Point</a:t>
            </a:r>
            <a:r>
              <a:rPr lang="en-US" altLang="zh-CN" sz="2000" dirty="0"/>
              <a:t> to </a:t>
            </a:r>
            <a:r>
              <a:rPr lang="en-US" altLang="zh-CN" sz="2000" dirty="0" err="1"/>
              <a:t>Point，PTP）和发布</a:t>
            </a:r>
            <a:r>
              <a:rPr lang="en-US" altLang="zh-CN" sz="2000" dirty="0"/>
              <a:t>/</a:t>
            </a:r>
            <a:r>
              <a:rPr lang="en-US" altLang="zh-CN" sz="2000" dirty="0" err="1"/>
              <a:t>订阅（Publish</a:t>
            </a:r>
            <a:r>
              <a:rPr lang="en-US" altLang="zh-CN" sz="2000" dirty="0"/>
              <a:t>/</a:t>
            </a:r>
            <a:r>
              <a:rPr lang="en-US" altLang="zh-CN" sz="2000" dirty="0" err="1"/>
              <a:t>Subscribe，pub</a:t>
            </a:r>
            <a:r>
              <a:rPr lang="en-US" altLang="zh-CN" sz="2000" dirty="0"/>
              <a:t>/</a:t>
            </a:r>
            <a:r>
              <a:rPr lang="en-US" altLang="zh-CN" sz="2000" dirty="0" err="1"/>
              <a:t>sub）两种消息模型，提供可靠消息传输、事务和消息过滤等机制</a:t>
            </a:r>
            <a:r>
              <a:rPr lang="en-US" altLang="zh-CN" sz="2000" dirty="0"/>
              <a:t>。</a:t>
            </a:r>
          </a:p>
          <a:p>
            <a:pPr>
              <a:lnSpc>
                <a:spcPct val="150000"/>
              </a:lnSpc>
              <a:buNone/>
            </a:pPr>
            <a:endParaRPr lang="en-US" altLang="zh-CN" sz="2000" dirty="0"/>
          </a:p>
          <a:p>
            <a:pPr>
              <a:lnSpc>
                <a:spcPct val="150000"/>
              </a:lnSpc>
              <a:buNone/>
            </a:pPr>
            <a:r>
              <a:rPr lang="en-US" altLang="zh-CN" sz="2000" dirty="0"/>
              <a:t>	JMS</a:t>
            </a:r>
            <a:r>
              <a:rPr lang="zh-CN" altLang="en-US" sz="2000" dirty="0"/>
              <a:t>是规范（什么是规范？），不是实现。</a:t>
            </a:r>
            <a:endParaRPr lang="en-US" altLang="zh-CN" sz="2000" dirty="0"/>
          </a:p>
          <a:p>
            <a:pPr>
              <a:lnSpc>
                <a:spcPct val="150000"/>
              </a:lnSpc>
              <a:buNone/>
            </a:pPr>
            <a:endParaRPr lang="en-US" altLang="zh-CN" sz="2000" dirty="0"/>
          </a:p>
          <a:p>
            <a:pPr>
              <a:lnSpc>
                <a:spcPct val="150000"/>
              </a:lnSpc>
              <a:buNone/>
            </a:pP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943540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939149" y="243146"/>
            <a:ext cx="10972800" cy="792163"/>
          </a:xfrm>
        </p:spPr>
        <p:txBody>
          <a:bodyPr/>
          <a:lstStyle/>
          <a:p>
            <a:pPr eaLnBrk="1" hangingPunct="1"/>
            <a:r>
              <a:rPr lang="en-US" altLang="zh-CN" dirty="0"/>
              <a:t>MQ</a:t>
            </a:r>
            <a:r>
              <a:rPr lang="zh-CN" altLang="en-US" dirty="0"/>
              <a:t>概念 </a:t>
            </a:r>
            <a:r>
              <a:rPr lang="en-US" altLang="zh-CN" dirty="0"/>
              <a:t>– </a:t>
            </a:r>
            <a:r>
              <a:rPr lang="zh-CN" altLang="en-US" dirty="0"/>
              <a:t>中间件</a:t>
            </a:r>
          </a:p>
        </p:txBody>
      </p:sp>
      <p:graphicFrame>
        <p:nvGraphicFramePr>
          <p:cNvPr id="38965" name="Group 53"/>
          <p:cNvGraphicFramePr>
            <a:graphicFrameLocks noGrp="1"/>
          </p:cNvGraphicFramePr>
          <p:nvPr>
            <p:ph type="tbl" idx="1"/>
          </p:nvPr>
        </p:nvGraphicFramePr>
        <p:xfrm>
          <a:off x="939149" y="1360152"/>
          <a:ext cx="10972800" cy="4858620"/>
        </p:xfrm>
        <a:graphic>
          <a:graphicData uri="http://schemas.openxmlformats.org/drawingml/2006/table">
            <a:tbl>
              <a:tblPr/>
              <a:tblGrid>
                <a:gridCol w="355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1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9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中间件类型</a:t>
                      </a:r>
                    </a:p>
                  </a:txBody>
                  <a:tcPr marL="121920" marR="121920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产品举例</a:t>
                      </a:r>
                    </a:p>
                  </a:txBody>
                  <a:tcPr marL="121920" marR="121920"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19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面向消息中间件 </a:t>
                      </a: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(MOM) </a:t>
                      </a:r>
                      <a:endParaRPr kumimoji="0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IBM </a:t>
                      </a:r>
                      <a:r>
                        <a:rPr kumimoji="0" lang="en-US" altLang="zh-C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MQSeries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, Microsoft MSMQ, BEA </a:t>
                      </a:r>
                      <a:r>
                        <a:rPr kumimoji="0" lang="en-US" altLang="zh-C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MessageQ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, </a:t>
                      </a:r>
                      <a:r>
                        <a:rPr kumimoji="0" lang="en-US" altLang="zh-C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JBossMQ</a:t>
                      </a:r>
                      <a:endParaRPr kumimoji="0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8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数据连接 </a:t>
                      </a:r>
                    </a:p>
                  </a:txBody>
                  <a:tcPr marL="121920" marR="121920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ODBC, JDBC, etc.</a:t>
                      </a:r>
                    </a:p>
                  </a:txBody>
                  <a:tcPr marL="121920" marR="121920"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远程过程调用 </a:t>
                      </a: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(RPC)</a:t>
                      </a:r>
                      <a:endParaRPr kumimoji="0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Dubbo,Thrift</a:t>
                      </a: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19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对象请求代理 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(ORB)</a:t>
                      </a:r>
                      <a:endParaRPr kumimoji="0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符合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CORBA</a:t>
                      </a: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标准的，如</a:t>
                      </a:r>
                      <a:r>
                        <a:rPr kumimoji="0" lang="en-US" altLang="zh-C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Orbix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, </a:t>
                      </a:r>
                      <a:r>
                        <a:rPr kumimoji="0" lang="en-US" altLang="zh-C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Visibroker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, BEA </a:t>
                      </a:r>
                      <a:r>
                        <a:rPr kumimoji="0" lang="en-US" altLang="zh-C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Objectbroke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,  Java IIOP; </a:t>
                      </a: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还有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Java RMI </a:t>
                      </a:r>
                      <a:endParaRPr kumimoji="0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19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交易流程控制 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(TPM) </a:t>
                      </a:r>
                      <a:endParaRPr kumimoji="0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Microsoft Transaction Server (MTS), IBM CICS, IBM </a:t>
                      </a:r>
                      <a:r>
                        <a:rPr kumimoji="0" lang="en-US" altLang="zh-C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Encina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, BEA Tuxedo </a:t>
                      </a:r>
                      <a:endParaRPr kumimoji="0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290" name="页脚占位符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262AB2-FCF1-42DA-9EAA-E0E69030FDC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813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JMS</a:t>
            </a:r>
            <a:r>
              <a:rPr lang="zh-CN" altLang="en-US" dirty="0"/>
              <a:t>和消息队列</a:t>
            </a:r>
            <a:r>
              <a:rPr lang="en-US" altLang="zh-CN" dirty="0"/>
              <a:t>MQ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JMS</a:t>
            </a:r>
            <a:r>
              <a:rPr lang="zh-CN" altLang="en-US" dirty="0"/>
              <a:t>不是消息队列，更不是某种消息队列协议。</a:t>
            </a:r>
            <a:endParaRPr lang="en-US" altLang="zh-CN" dirty="0"/>
          </a:p>
          <a:p>
            <a:r>
              <a:rPr lang="zh-CN" altLang="en-US" b="1" dirty="0"/>
              <a:t>是一套规范的</a:t>
            </a:r>
            <a:r>
              <a:rPr lang="en-US" altLang="zh-CN" b="1" dirty="0"/>
              <a:t>JAVA API </a:t>
            </a:r>
            <a:r>
              <a:rPr lang="zh-CN" altLang="en-US" b="1" dirty="0"/>
              <a:t>接口</a:t>
            </a:r>
            <a:endParaRPr lang="en-US" altLang="zh-CN" b="1" dirty="0"/>
          </a:p>
          <a:p>
            <a:r>
              <a:rPr lang="en-US" altLang="zh-CN" b="1" dirty="0"/>
              <a:t>JMS</a:t>
            </a:r>
            <a:r>
              <a:rPr lang="zh-CN" altLang="en-US" b="1" dirty="0"/>
              <a:t>和消息中间件厂商无关，需要各个厂商进行实现，</a:t>
            </a:r>
            <a:r>
              <a:rPr lang="zh-CN" altLang="en-US" dirty="0"/>
              <a:t>大部分消息中间件产品都支持</a:t>
            </a:r>
            <a:r>
              <a:rPr lang="en-US" altLang="zh-CN" dirty="0"/>
              <a:t>JMS </a:t>
            </a:r>
            <a:r>
              <a:rPr lang="zh-CN" altLang="en-US" dirty="0"/>
              <a:t>接口规范</a:t>
            </a:r>
            <a:endParaRPr lang="en-US" altLang="zh-CN" dirty="0"/>
          </a:p>
          <a:p>
            <a:r>
              <a:rPr lang="zh-CN" altLang="en-US" b="1" dirty="0"/>
              <a:t>可以使用</a:t>
            </a:r>
            <a:r>
              <a:rPr lang="en-US" altLang="zh-CN" b="1" dirty="0"/>
              <a:t>JMS API</a:t>
            </a:r>
            <a:r>
              <a:rPr lang="zh-CN" altLang="en-US" b="1" dirty="0"/>
              <a:t>来连接</a:t>
            </a:r>
            <a:r>
              <a:rPr lang="en-US" altLang="zh-CN" b="1" dirty="0"/>
              <a:t>Stomp</a:t>
            </a:r>
            <a:r>
              <a:rPr lang="zh-CN" altLang="en-US" b="1" dirty="0"/>
              <a:t>协议的产品（例如</a:t>
            </a:r>
            <a:r>
              <a:rPr lang="en-US" altLang="zh-CN" b="1" dirty="0" err="1"/>
              <a:t>ActiveMQ</a:t>
            </a:r>
            <a:r>
              <a:rPr lang="zh-CN" altLang="en-US" b="1" dirty="0"/>
              <a:t>）</a:t>
            </a:r>
            <a:endParaRPr lang="en-US" altLang="zh-CN" b="1" dirty="0"/>
          </a:p>
          <a:p>
            <a:r>
              <a:rPr lang="zh-CN" altLang="en-US" b="1" dirty="0"/>
              <a:t>类似与</a:t>
            </a:r>
            <a:r>
              <a:rPr lang="en-US" altLang="zh-CN" b="1" dirty="0"/>
              <a:t>JDBC</a:t>
            </a:r>
            <a:r>
              <a:rPr lang="zh-CN" altLang="en-US" b="1" dirty="0"/>
              <a:t>和</a:t>
            </a:r>
            <a:r>
              <a:rPr lang="en-US" altLang="zh-CN" b="1" dirty="0" err="1"/>
              <a:t>mysql</a:t>
            </a:r>
            <a:r>
              <a:rPr lang="zh-CN" altLang="en-US" b="1"/>
              <a:t>的关系</a:t>
            </a:r>
            <a:endParaRPr lang="en-US" altLang="zh-CN" b="1"/>
          </a:p>
          <a:p>
            <a:endParaRPr lang="en-US" altLang="zh-CN" b="1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847003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22114"/>
          </a:xfrm>
        </p:spPr>
        <p:txBody>
          <a:bodyPr/>
          <a:lstStyle/>
          <a:p>
            <a:r>
              <a:rPr lang="en-US" altLang="zh-CN" b="1"/>
              <a:t>JMS</a:t>
            </a:r>
            <a:r>
              <a:rPr lang="zh-CN" altLang="en-US" b="1"/>
              <a:t>模型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6579" y="1196752"/>
            <a:ext cx="10972800" cy="518457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zh-CN" sz="2400" dirty="0"/>
              <a:t>Java</a:t>
            </a:r>
            <a:r>
              <a:rPr lang="zh-CN" altLang="en-US" sz="2400" dirty="0"/>
              <a:t>消息服务应用程序结构支持两种模型： 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2400" dirty="0"/>
              <a:t>1.</a:t>
            </a:r>
            <a:r>
              <a:rPr lang="zh-CN" altLang="en-US" sz="2400" dirty="0"/>
              <a:t>点对点模型</a:t>
            </a:r>
            <a:r>
              <a:rPr lang="en-US" altLang="zh-CN" sz="2400" dirty="0"/>
              <a:t>(</a:t>
            </a:r>
            <a:r>
              <a:rPr lang="zh-CN" altLang="en-US" sz="2400" dirty="0"/>
              <a:t>基于队列</a:t>
            </a:r>
            <a:r>
              <a:rPr lang="en-US" altLang="zh-CN" sz="2400" dirty="0"/>
              <a:t>)</a:t>
            </a:r>
          </a:p>
          <a:p>
            <a:pPr>
              <a:buNone/>
            </a:pPr>
            <a:r>
              <a:rPr lang="zh-CN" altLang="en-US" sz="1400" dirty="0"/>
              <a:t>每个消息只能有一个消费者。消息的生产者和消费者之间没有时间上的</a:t>
            </a:r>
            <a:endParaRPr lang="en-US" altLang="zh-CN" sz="1400" dirty="0"/>
          </a:p>
          <a:p>
            <a:pPr>
              <a:buNone/>
            </a:pPr>
            <a:r>
              <a:rPr lang="zh-CN" altLang="en-US" sz="1400" dirty="0"/>
              <a:t>相关性</a:t>
            </a:r>
            <a:r>
              <a:rPr lang="en-US" altLang="zh-CN" sz="1400" dirty="0"/>
              <a:t>.</a:t>
            </a:r>
            <a:r>
              <a:rPr lang="zh-CN" altLang="en-US" sz="1400" dirty="0"/>
              <a:t>可以由多个发送者，但只能被一个消费者消费。</a:t>
            </a:r>
            <a:endParaRPr lang="en-US" altLang="zh-CN" sz="1400" dirty="0"/>
          </a:p>
          <a:p>
            <a:r>
              <a:rPr lang="zh-CN" altLang="en-US" sz="1400" dirty="0"/>
              <a:t>一个消息只能被一个接受者接受一次 </a:t>
            </a:r>
          </a:p>
          <a:p>
            <a:r>
              <a:rPr lang="zh-CN" altLang="en-US" sz="1400" dirty="0"/>
              <a:t>生产者把消息发送到队列中</a:t>
            </a:r>
            <a:r>
              <a:rPr lang="en-US" altLang="zh-CN" sz="1400" dirty="0"/>
              <a:t>(Queue)</a:t>
            </a:r>
            <a:r>
              <a:rPr lang="zh-CN" altLang="en-US" sz="1400" dirty="0"/>
              <a:t>，这个队列可以理解为电视机频道</a:t>
            </a:r>
            <a:r>
              <a:rPr lang="en-US" altLang="zh-CN" sz="1400" dirty="0"/>
              <a:t>(channel) </a:t>
            </a:r>
          </a:p>
          <a:p>
            <a:r>
              <a:rPr lang="zh-CN" altLang="en-US" sz="1400" dirty="0"/>
              <a:t>在这个消息中间件上有多个这样的</a:t>
            </a:r>
            <a:r>
              <a:rPr lang="en-US" altLang="zh-CN" sz="1400" dirty="0"/>
              <a:t>channel </a:t>
            </a:r>
          </a:p>
          <a:p>
            <a:r>
              <a:rPr lang="zh-CN" altLang="en-US" sz="1400" dirty="0"/>
              <a:t>接受者无需订阅，当接受者未接受到消息时就会处于阻塞状态 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2400" dirty="0"/>
              <a:t>2.</a:t>
            </a:r>
            <a:r>
              <a:rPr lang="zh-CN" altLang="en-US" sz="2400" dirty="0"/>
              <a:t>  发布者</a:t>
            </a:r>
            <a:r>
              <a:rPr lang="en-US" altLang="zh-CN" sz="2400" dirty="0"/>
              <a:t>/</a:t>
            </a:r>
            <a:r>
              <a:rPr lang="zh-CN" altLang="en-US" sz="2400" dirty="0"/>
              <a:t>订阅者模型（基于主题的）</a:t>
            </a:r>
            <a:endParaRPr lang="en-US" altLang="zh-CN" sz="2400" dirty="0"/>
          </a:p>
          <a:p>
            <a:pPr>
              <a:buNone/>
            </a:pPr>
            <a:r>
              <a:rPr lang="zh-CN" altLang="en-US" sz="1400" dirty="0"/>
              <a:t>每个消息可以有多个消费者。</a:t>
            </a:r>
          </a:p>
          <a:p>
            <a:pPr>
              <a:buNone/>
            </a:pPr>
            <a:r>
              <a:rPr lang="zh-CN" altLang="en-US" sz="1400" dirty="0"/>
              <a:t>生产者和消费者之间有时间上的相关性。订阅一个主题的消费者只能消</a:t>
            </a:r>
            <a:endParaRPr lang="en-US" altLang="zh-CN" sz="1400" dirty="0"/>
          </a:p>
          <a:p>
            <a:pPr>
              <a:buNone/>
            </a:pPr>
            <a:r>
              <a:rPr lang="zh-CN" altLang="en-US" sz="1400" dirty="0"/>
              <a:t>费自它订阅之后发布的消息</a:t>
            </a:r>
            <a:r>
              <a:rPr lang="en-US" altLang="zh-CN" sz="1400" dirty="0"/>
              <a:t>.</a:t>
            </a:r>
          </a:p>
          <a:p>
            <a:r>
              <a:rPr lang="zh-CN" altLang="en-US" sz="1400" dirty="0"/>
              <a:t>允许多个接受者，类似于广播的方式 </a:t>
            </a:r>
          </a:p>
          <a:p>
            <a:r>
              <a:rPr lang="zh-CN" altLang="en-US" sz="1400" dirty="0"/>
              <a:t>生产者将消息发送到主题上</a:t>
            </a:r>
            <a:r>
              <a:rPr lang="en-US" altLang="zh-CN" sz="1400" dirty="0"/>
              <a:t>(Topic) </a:t>
            </a:r>
          </a:p>
          <a:p>
            <a:r>
              <a:rPr lang="zh-CN" altLang="en-US" sz="1400" dirty="0"/>
              <a:t>接受者必须先订阅 </a:t>
            </a:r>
            <a:endParaRPr lang="en-US" altLang="zh-CN" sz="1400" dirty="0"/>
          </a:p>
          <a:p>
            <a:pPr>
              <a:buNone/>
            </a:pPr>
            <a:r>
              <a:rPr lang="zh-CN" altLang="en-US" sz="1400" dirty="0"/>
              <a:t>注</a:t>
            </a:r>
            <a:r>
              <a:rPr lang="en-US" altLang="zh-CN" sz="1400" dirty="0"/>
              <a:t>:</a:t>
            </a:r>
            <a:r>
              <a:rPr lang="zh-CN" altLang="en-US" sz="1400" dirty="0"/>
              <a:t>持久化订阅者：特殊的消费者，告诉主题，我一直订阅着，即使网络断开，消息服务器也记住所有持久化订阅者，如果有新消息，也会知道必定有人回来消费。</a:t>
            </a:r>
          </a:p>
          <a:p>
            <a:pPr>
              <a:buNone/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33872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4781" y="84083"/>
            <a:ext cx="10131425" cy="1456267"/>
          </a:xfrm>
        </p:spPr>
        <p:txBody>
          <a:bodyPr>
            <a:norm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</a:rPr>
              <a:t>JMS</a:t>
            </a:r>
            <a:r>
              <a:rPr lang="zh-CN" altLang="en-US" sz="2800" dirty="0">
                <a:solidFill>
                  <a:srgbClr val="FF0000"/>
                </a:solidFill>
              </a:rPr>
              <a:t>消息发送模式</a:t>
            </a:r>
          </a:p>
        </p:txBody>
      </p:sp>
      <p:pic>
        <p:nvPicPr>
          <p:cNvPr id="4" name="内容占位符 3" descr="jms消息发布模式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93437" y="1340769"/>
            <a:ext cx="9135012" cy="4515823"/>
          </a:xfrm>
        </p:spPr>
      </p:pic>
    </p:spTree>
    <p:extLst>
      <p:ext uri="{BB962C8B-B14F-4D97-AF65-F5344CB8AC3E}">
        <p14:creationId xmlns:p14="http://schemas.microsoft.com/office/powerpoint/2010/main" val="661094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2074"/>
          </a:xfrm>
        </p:spPr>
        <p:txBody>
          <a:bodyPr>
            <a:normAutofit fontScale="90000"/>
          </a:bodyPr>
          <a:lstStyle/>
          <a:p>
            <a:r>
              <a:rPr lang="en-US" altLang="zh-CN"/>
              <a:t>Topic </a:t>
            </a:r>
            <a:r>
              <a:rPr lang="zh-CN" altLang="en-US"/>
              <a:t>发送模式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7436" y="1268760"/>
            <a:ext cx="10911355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099983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JMS</a:t>
            </a:r>
            <a:r>
              <a:rPr lang="zh-CN" altLang="en-US" dirty="0"/>
              <a:t>体系架构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提供者：连接面向消息中间件的，</a:t>
            </a:r>
            <a:r>
              <a:rPr lang="en-US" altLang="zh-CN" sz="2400" dirty="0"/>
              <a:t>JMS</a:t>
            </a:r>
            <a:r>
              <a:rPr lang="zh-CN" altLang="en-US" sz="2400" dirty="0"/>
              <a:t>接口的一个实现。</a:t>
            </a:r>
            <a:endParaRPr lang="en-US" altLang="zh-CN" sz="2400" dirty="0"/>
          </a:p>
          <a:p>
            <a:r>
              <a:rPr lang="zh-CN" altLang="en-US" sz="2400" dirty="0"/>
              <a:t>客户：生产或消费基于消息的</a:t>
            </a:r>
            <a:r>
              <a:rPr lang="en-US" altLang="zh-CN" sz="2400" dirty="0"/>
              <a:t>Java</a:t>
            </a:r>
            <a:r>
              <a:rPr lang="zh-CN" altLang="en-US" sz="2400" dirty="0"/>
              <a:t>的应用程序或对象。</a:t>
            </a:r>
            <a:endParaRPr lang="en-US" altLang="zh-CN" sz="2400" dirty="0"/>
          </a:p>
          <a:p>
            <a:r>
              <a:rPr lang="zh-CN" altLang="en-US" sz="2400" dirty="0"/>
              <a:t>生产者：创建并发送消息的</a:t>
            </a:r>
            <a:r>
              <a:rPr lang="en-US" altLang="zh-CN" sz="2400" dirty="0"/>
              <a:t>JMS</a:t>
            </a:r>
            <a:r>
              <a:rPr lang="zh-CN" altLang="en-US" sz="2400" dirty="0"/>
              <a:t>客户。</a:t>
            </a:r>
            <a:endParaRPr lang="en-US" altLang="zh-CN" sz="2400" dirty="0"/>
          </a:p>
          <a:p>
            <a:r>
              <a:rPr lang="zh-CN" altLang="en-US" sz="2400" dirty="0"/>
              <a:t>消费者：接收消息的</a:t>
            </a:r>
            <a:r>
              <a:rPr lang="en-US" altLang="zh-CN" sz="2400" dirty="0"/>
              <a:t>JMS</a:t>
            </a:r>
            <a:r>
              <a:rPr lang="zh-CN" altLang="en-US" sz="2400" dirty="0"/>
              <a:t>客户。</a:t>
            </a:r>
            <a:endParaRPr lang="en-US" altLang="zh-CN" sz="2400" dirty="0"/>
          </a:p>
          <a:p>
            <a:r>
              <a:rPr lang="zh-CN" altLang="en-US" sz="2400" dirty="0"/>
              <a:t>消息：包括可以在</a:t>
            </a:r>
            <a:r>
              <a:rPr lang="en-US" altLang="zh-CN" sz="2400" dirty="0"/>
              <a:t>JMS</a:t>
            </a:r>
            <a:r>
              <a:rPr lang="zh-CN" altLang="en-US" sz="2400" dirty="0"/>
              <a:t>客户之间传递的数据的对象。</a:t>
            </a:r>
            <a:endParaRPr lang="en-US" altLang="zh-CN" sz="2400" dirty="0"/>
          </a:p>
          <a:p>
            <a:r>
              <a:rPr lang="zh-CN" altLang="en-US" sz="2400" dirty="0"/>
              <a:t>队列：一个容纳那些被发送的等待阅读的消息的区域。</a:t>
            </a:r>
            <a:endParaRPr lang="en-US" altLang="zh-CN" sz="2400" dirty="0"/>
          </a:p>
          <a:p>
            <a:r>
              <a:rPr lang="zh-CN" altLang="en-US" sz="2400" dirty="0"/>
              <a:t>主题：一种支持发送消息给多个订阅者的机制。</a:t>
            </a:r>
          </a:p>
        </p:txBody>
      </p:sp>
    </p:spTree>
    <p:extLst>
      <p:ext uri="{BB962C8B-B14F-4D97-AF65-F5344CB8AC3E}">
        <p14:creationId xmlns:p14="http://schemas.microsoft.com/office/powerpoint/2010/main" val="2006190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JMS</a:t>
            </a:r>
            <a:r>
              <a:rPr lang="zh-CN" altLang="en-US" dirty="0"/>
              <a:t>对象模型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dirty="0"/>
              <a:t>连接工厂（</a:t>
            </a:r>
            <a:r>
              <a:rPr lang="en-US" altLang="zh-CN" sz="2800" dirty="0"/>
              <a:t>Connection Factory</a:t>
            </a:r>
            <a:r>
              <a:rPr lang="zh-CN" altLang="en-US" sz="2800" dirty="0"/>
              <a:t>）</a:t>
            </a:r>
            <a:endParaRPr lang="en-US" altLang="zh-CN" sz="2800" dirty="0"/>
          </a:p>
          <a:p>
            <a:r>
              <a:rPr lang="zh-CN" altLang="en-US" sz="2800" dirty="0"/>
              <a:t>连接（</a:t>
            </a:r>
            <a:r>
              <a:rPr lang="en-US" altLang="zh-CN" sz="2800" dirty="0"/>
              <a:t>Connection</a:t>
            </a:r>
            <a:r>
              <a:rPr lang="zh-CN" altLang="en-US" sz="2800" dirty="0"/>
              <a:t>）</a:t>
            </a:r>
            <a:endParaRPr lang="en-US" altLang="zh-CN" sz="2800" dirty="0"/>
          </a:p>
          <a:p>
            <a:r>
              <a:rPr lang="zh-CN" altLang="en-US" sz="2800" dirty="0"/>
              <a:t>会话（</a:t>
            </a:r>
            <a:r>
              <a:rPr lang="en-US" altLang="zh-CN" sz="2800" dirty="0"/>
              <a:t>Session</a:t>
            </a:r>
            <a:r>
              <a:rPr lang="zh-CN" altLang="en-US" sz="2800" dirty="0"/>
              <a:t>）</a:t>
            </a:r>
            <a:endParaRPr lang="en-US" altLang="zh-CN" sz="2800" dirty="0"/>
          </a:p>
          <a:p>
            <a:r>
              <a:rPr lang="zh-CN" altLang="en-US" sz="2800" dirty="0"/>
              <a:t>目的（</a:t>
            </a:r>
            <a:r>
              <a:rPr lang="en-US" altLang="zh-CN" sz="2800" dirty="0"/>
              <a:t>Destination</a:t>
            </a:r>
            <a:r>
              <a:rPr lang="zh-CN" altLang="en-US" sz="2800" dirty="0"/>
              <a:t>：</a:t>
            </a:r>
            <a:r>
              <a:rPr lang="en-US" altLang="zh-CN" sz="2800" dirty="0"/>
              <a:t>Queue</a:t>
            </a:r>
            <a:r>
              <a:rPr lang="zh-CN" altLang="en-US" sz="2800" dirty="0"/>
              <a:t>、</a:t>
            </a:r>
            <a:r>
              <a:rPr lang="en-US" altLang="zh-CN" sz="2800" dirty="0"/>
              <a:t>Topic</a:t>
            </a:r>
            <a:r>
              <a:rPr lang="zh-CN" altLang="en-US" sz="2800" dirty="0"/>
              <a:t>）</a:t>
            </a:r>
            <a:endParaRPr lang="en-US" altLang="zh-CN" sz="2800" dirty="0"/>
          </a:p>
          <a:p>
            <a:r>
              <a:rPr lang="zh-CN" altLang="en-US" sz="2800" dirty="0"/>
              <a:t>生产者（</a:t>
            </a:r>
            <a:r>
              <a:rPr lang="en-US" altLang="zh-CN" sz="2800" dirty="0"/>
              <a:t>Message Producer</a:t>
            </a:r>
            <a:r>
              <a:rPr lang="zh-CN" altLang="en-US" sz="2800" dirty="0"/>
              <a:t>）</a:t>
            </a:r>
            <a:endParaRPr lang="en-US" altLang="zh-CN" sz="2800" dirty="0"/>
          </a:p>
          <a:p>
            <a:r>
              <a:rPr lang="zh-CN" altLang="en-US" sz="2800" dirty="0"/>
              <a:t>消费者（</a:t>
            </a:r>
            <a:r>
              <a:rPr lang="en-US" altLang="zh-CN" sz="2800" dirty="0"/>
              <a:t>Message Consumer</a:t>
            </a:r>
            <a:r>
              <a:rPr lang="zh-CN" altLang="en-US" sz="28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2846590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JMS</a:t>
            </a:r>
            <a:r>
              <a:rPr lang="zh-CN" altLang="en-US"/>
              <a:t>公共接口</a:t>
            </a: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609601" y="1600201"/>
          <a:ext cx="11247038" cy="3845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4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3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489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92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JMS </a:t>
                      </a:r>
                      <a:r>
                        <a:rPr lang="zh-CN" alt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公共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点对点域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发布</a:t>
                      </a:r>
                      <a:r>
                        <a:rPr lang="en-US" altLang="zh-CN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/</a:t>
                      </a:r>
                      <a:r>
                        <a:rPr lang="zh-CN" alt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订阅域</a:t>
                      </a: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ConnectionFactory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宋体"/>
                        </a:rPr>
                        <a:t>QueueConnectionFactory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TopicConnectionFactory</a:t>
                      </a: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Connection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宋体"/>
                        </a:rPr>
                        <a:t>QueueConnection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TopicConnection</a:t>
                      </a: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Destination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Queue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Topic</a:t>
                      </a: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Session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宋体"/>
                        </a:rPr>
                        <a:t>QueueSession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TopicSession</a:t>
                      </a: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2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MessageProducer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宋体"/>
                        </a:rPr>
                        <a:t>QueueSender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TopicPublisher</a:t>
                      </a: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92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MessageConsumer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 QueueReceiver</a:t>
                      </a: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宋体"/>
                        </a:rPr>
                        <a:t>TopicSubscriber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57914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JMS</a:t>
            </a:r>
            <a:r>
              <a:rPr lang="zh-CN" altLang="en-US" dirty="0"/>
              <a:t>的基本对象说明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0"/>
            <a:ext cx="11343051" cy="50691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/>
              <a:t>连接工厂</a:t>
            </a:r>
            <a:r>
              <a:rPr lang="zh-CN" altLang="en-US" sz="2000" dirty="0"/>
              <a:t>：</a:t>
            </a:r>
            <a:endParaRPr lang="en-US" altLang="zh-CN" sz="2000" dirty="0"/>
          </a:p>
          <a:p>
            <a:pPr lvl="1">
              <a:lnSpc>
                <a:spcPct val="150000"/>
              </a:lnSpc>
            </a:pPr>
            <a:r>
              <a:rPr lang="zh-CN" altLang="en-US" sz="1600" dirty="0"/>
              <a:t>连接工厂是客户用来创建连接的对象，例如</a:t>
            </a:r>
            <a:r>
              <a:rPr lang="en-US" altLang="zh-CN" sz="1600" dirty="0" err="1"/>
              <a:t>ActiveMQ</a:t>
            </a:r>
            <a:r>
              <a:rPr lang="zh-CN" altLang="en-US" sz="1600" dirty="0"/>
              <a:t>提供的</a:t>
            </a:r>
            <a:r>
              <a:rPr lang="en-US" altLang="zh-CN" sz="2000" dirty="0" err="1"/>
              <a:t>ActiveMQConnectionFactory</a:t>
            </a:r>
            <a:r>
              <a:rPr lang="zh-CN" altLang="en-US" sz="2000" dirty="0"/>
              <a:t>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en-US" sz="2000" b="1" dirty="0"/>
              <a:t>连接</a:t>
            </a:r>
            <a:r>
              <a:rPr lang="zh-CN" altLang="en-US" sz="2000" dirty="0"/>
              <a:t>：</a:t>
            </a:r>
            <a:r>
              <a:rPr lang="en-US" altLang="zh-CN" sz="2000" dirty="0"/>
              <a:t> JMS Connection</a:t>
            </a:r>
            <a:r>
              <a:rPr lang="zh-CN" altLang="en-US" sz="2000" dirty="0"/>
              <a:t>封装了</a:t>
            </a:r>
            <a:r>
              <a:rPr lang="en-US" altLang="zh-CN" sz="2000" dirty="0"/>
              <a:t>JMS </a:t>
            </a:r>
            <a:r>
              <a:rPr lang="zh-CN" altLang="zh-CN" sz="2000" dirty="0"/>
              <a:t>客户端到</a:t>
            </a:r>
            <a:r>
              <a:rPr lang="en-US" altLang="zh-CN" sz="2000" dirty="0"/>
              <a:t>JMS Provider </a:t>
            </a:r>
            <a:r>
              <a:rPr lang="zh-CN" altLang="zh-CN" sz="2000" dirty="0"/>
              <a:t>的连接</a:t>
            </a:r>
            <a:r>
              <a:rPr lang="zh-CN" altLang="en-US" sz="2000" dirty="0"/>
              <a:t>与</a:t>
            </a:r>
            <a:r>
              <a:rPr lang="en-US" altLang="zh-CN" sz="2000" dirty="0"/>
              <a:t>JMS</a:t>
            </a:r>
            <a:r>
              <a:rPr lang="zh-CN" altLang="en-US" sz="2000" dirty="0"/>
              <a:t>提供者之间的一个虚拟的连接。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en-US" sz="2000" b="1" dirty="0"/>
              <a:t>会话</a:t>
            </a:r>
            <a:r>
              <a:rPr lang="zh-CN" altLang="en-US" sz="2000" dirty="0"/>
              <a:t>：</a:t>
            </a:r>
            <a:r>
              <a:rPr lang="en-US" altLang="zh-CN" sz="2000" dirty="0"/>
              <a:t> JMS Session</a:t>
            </a:r>
            <a:r>
              <a:rPr lang="zh-CN" altLang="en-US" sz="2000" dirty="0"/>
              <a:t>是生产和消费消息的一个单线程上下文。会话用于创建消息的生产者（</a:t>
            </a:r>
            <a:r>
              <a:rPr lang="en-US" altLang="zh-CN" sz="2000" dirty="0"/>
              <a:t>producer</a:t>
            </a:r>
            <a:r>
              <a:rPr lang="zh-CN" altLang="en-US" sz="2000" dirty="0"/>
              <a:t>），消费者（</a:t>
            </a:r>
            <a:r>
              <a:rPr lang="en-US" altLang="zh-CN" sz="2000" dirty="0"/>
              <a:t>consumer</a:t>
            </a:r>
            <a:r>
              <a:rPr lang="zh-CN" altLang="en-US" sz="2000" dirty="0"/>
              <a:t>），消息（</a:t>
            </a:r>
            <a:r>
              <a:rPr lang="en-US" altLang="zh-CN" sz="2000" dirty="0"/>
              <a:t>message</a:t>
            </a:r>
            <a:r>
              <a:rPr lang="zh-CN" altLang="en-US" sz="2000" dirty="0"/>
              <a:t>）等</a:t>
            </a:r>
            <a:endParaRPr lang="en-US" altLang="zh-CN" sz="2000" dirty="0"/>
          </a:p>
          <a:p>
            <a:pPr lvl="1">
              <a:lnSpc>
                <a:spcPct val="150000"/>
              </a:lnSpc>
            </a:pPr>
            <a:r>
              <a:rPr lang="zh-CN" altLang="en-US" sz="1600" dirty="0"/>
              <a:t>会话</a:t>
            </a:r>
            <a:r>
              <a:rPr lang="en-US" altLang="zh-CN" sz="1600" dirty="0"/>
              <a:t>,</a:t>
            </a:r>
            <a:r>
              <a:rPr lang="zh-CN" altLang="en-US" sz="1600" dirty="0"/>
              <a:t>是一个事务性的上下文。</a:t>
            </a:r>
            <a:endParaRPr lang="en-US" altLang="zh-CN" sz="1600" dirty="0"/>
          </a:p>
          <a:p>
            <a:pPr lvl="1">
              <a:lnSpc>
                <a:spcPct val="150000"/>
              </a:lnSpc>
            </a:pPr>
            <a:r>
              <a:rPr lang="zh-CN" altLang="en-US" sz="1600" dirty="0"/>
              <a:t>消息的生产和消费不能包含在同一个事务中。</a:t>
            </a:r>
            <a:endParaRPr lang="en-US" altLang="zh-CN" sz="1600" dirty="0"/>
          </a:p>
          <a:p>
            <a:pPr>
              <a:buNone/>
            </a:pPr>
            <a:endParaRPr lang="en-US" altLang="zh-CN" sz="2000" dirty="0"/>
          </a:p>
          <a:p>
            <a:pPr>
              <a:buNone/>
            </a:pPr>
            <a:endParaRPr lang="en-US" altLang="zh-CN" sz="2000" dirty="0"/>
          </a:p>
          <a:p>
            <a:pPr>
              <a:buNone/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8236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JMS</a:t>
            </a:r>
            <a:r>
              <a:rPr lang="zh-CN" altLang="en-US" dirty="0"/>
              <a:t>的基本对象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en-US" sz="2200" b="1" dirty="0"/>
              <a:t>生产者</a:t>
            </a:r>
            <a:r>
              <a:rPr lang="zh-CN" altLang="en-US" sz="2200" dirty="0"/>
              <a:t>：</a:t>
            </a:r>
            <a:r>
              <a:rPr lang="en-US" altLang="zh-CN" sz="2200" dirty="0" err="1"/>
              <a:t>MessageProducer</a:t>
            </a:r>
            <a:r>
              <a:rPr lang="en-US" altLang="zh-CN" sz="2200" dirty="0"/>
              <a:t>  </a:t>
            </a:r>
            <a:r>
              <a:rPr lang="zh-CN" altLang="zh-CN" sz="2200" dirty="0"/>
              <a:t> 由</a:t>
            </a:r>
            <a:r>
              <a:rPr lang="en-US" altLang="zh-CN" sz="2200" dirty="0"/>
              <a:t>Session </a:t>
            </a:r>
            <a:r>
              <a:rPr lang="zh-CN" altLang="zh-CN" sz="2200" dirty="0"/>
              <a:t>对象创建的用来发送消息的对象</a:t>
            </a:r>
            <a:endParaRPr lang="en-US" altLang="zh-CN" sz="2200" dirty="0"/>
          </a:p>
          <a:p>
            <a:pPr>
              <a:lnSpc>
                <a:spcPct val="150000"/>
              </a:lnSpc>
            </a:pPr>
            <a:r>
              <a:rPr lang="zh-CN" altLang="en-US" sz="2200" b="1" dirty="0"/>
              <a:t>消费者</a:t>
            </a:r>
            <a:r>
              <a:rPr lang="zh-CN" altLang="en-US" sz="2200" dirty="0"/>
              <a:t>：</a:t>
            </a:r>
            <a:r>
              <a:rPr lang="en-US" altLang="zh-CN" sz="2200" dirty="0" err="1"/>
              <a:t>MessageConsumer</a:t>
            </a:r>
            <a:r>
              <a:rPr lang="en-US" altLang="zh-CN" sz="2200" dirty="0"/>
              <a:t> </a:t>
            </a:r>
            <a:r>
              <a:rPr lang="zh-CN" altLang="zh-CN" sz="2200" dirty="0"/>
              <a:t> 由</a:t>
            </a:r>
            <a:r>
              <a:rPr lang="en-US" altLang="zh-CN" sz="2200" dirty="0"/>
              <a:t>Session </a:t>
            </a:r>
            <a:r>
              <a:rPr lang="zh-CN" altLang="zh-CN" sz="2200" dirty="0"/>
              <a:t>对象创建的用来发送消息的对象</a:t>
            </a:r>
            <a:endParaRPr lang="en-US" altLang="zh-CN" sz="2200" dirty="0"/>
          </a:p>
          <a:p>
            <a:pPr>
              <a:lnSpc>
                <a:spcPct val="150000"/>
              </a:lnSpc>
            </a:pPr>
            <a:r>
              <a:rPr lang="zh-CN" altLang="en-US" sz="2200" b="1" dirty="0"/>
              <a:t>消息</a:t>
            </a:r>
            <a:r>
              <a:rPr lang="zh-CN" altLang="en-US" sz="2200" dirty="0"/>
              <a:t>：</a:t>
            </a:r>
            <a:r>
              <a:rPr lang="en-US" altLang="zh-CN" sz="2200" dirty="0"/>
              <a:t>Message </a:t>
            </a:r>
            <a:r>
              <a:rPr lang="en-US" altLang="zh-CN" sz="2200" dirty="0" err="1"/>
              <a:t>jms</a:t>
            </a:r>
            <a:r>
              <a:rPr lang="zh-CN" altLang="en-US" sz="2200" dirty="0"/>
              <a:t>消息包括消息头和消息体以及其它的扩展属性。</a:t>
            </a:r>
            <a:endParaRPr lang="en-US" altLang="zh-CN" sz="2200" dirty="0"/>
          </a:p>
          <a:p>
            <a:pPr lvl="1"/>
            <a:r>
              <a:rPr lang="en-US" altLang="zh-CN" sz="1800" dirty="0"/>
              <a:t>JMS</a:t>
            </a:r>
            <a:r>
              <a:rPr lang="zh-CN" altLang="en-US" sz="1800" dirty="0"/>
              <a:t>定义的消息类型有</a:t>
            </a:r>
            <a:r>
              <a:rPr lang="en-US" altLang="zh-CN" sz="1800" dirty="0" err="1"/>
              <a:t>TextMessage</a:t>
            </a:r>
            <a:r>
              <a:rPr lang="zh-CN" altLang="en-US" sz="1800" dirty="0"/>
              <a:t>、</a:t>
            </a:r>
            <a:r>
              <a:rPr lang="en-US" altLang="zh-CN" sz="1800" dirty="0" err="1"/>
              <a:t>MapMessage</a:t>
            </a:r>
            <a:r>
              <a:rPr lang="zh-CN" altLang="en-US" sz="1800" dirty="0"/>
              <a:t>、</a:t>
            </a:r>
            <a:r>
              <a:rPr lang="en-US" altLang="zh-CN" sz="1800" dirty="0" err="1"/>
              <a:t>BytesMessage</a:t>
            </a:r>
            <a:r>
              <a:rPr lang="zh-CN" altLang="en-US" sz="1800" dirty="0"/>
              <a:t>、</a:t>
            </a:r>
            <a:r>
              <a:rPr lang="en-US" altLang="zh-CN" sz="2200" dirty="0" err="1"/>
              <a:t>StreamMessage</a:t>
            </a:r>
            <a:r>
              <a:rPr lang="zh-CN" altLang="en-US" sz="2200" dirty="0"/>
              <a:t>和</a:t>
            </a:r>
            <a:r>
              <a:rPr lang="en-US" altLang="zh-CN" sz="2200" dirty="0" err="1"/>
              <a:t>ObjectMessage</a:t>
            </a:r>
            <a:r>
              <a:rPr lang="zh-CN" altLang="en-US" sz="2200" dirty="0"/>
              <a:t>。</a:t>
            </a:r>
            <a:endParaRPr lang="en-US" altLang="zh-CN" sz="2200" dirty="0"/>
          </a:p>
          <a:p>
            <a:pPr>
              <a:lnSpc>
                <a:spcPct val="150000"/>
              </a:lnSpc>
            </a:pPr>
            <a:r>
              <a:rPr lang="zh-CN" altLang="en-US" sz="2200" b="1" dirty="0"/>
              <a:t>目的地</a:t>
            </a:r>
            <a:r>
              <a:rPr lang="zh-CN" altLang="en-US" sz="2200" dirty="0"/>
              <a:t>：</a:t>
            </a:r>
            <a:r>
              <a:rPr lang="en-US" altLang="zh-CN" sz="2200" dirty="0"/>
              <a:t>Destination</a:t>
            </a:r>
            <a:r>
              <a:rPr lang="zh-CN" altLang="en-US" sz="2200" dirty="0"/>
              <a:t>，</a:t>
            </a:r>
            <a:r>
              <a:rPr lang="zh-CN" altLang="zh-CN" sz="2200" dirty="0"/>
              <a:t>消息的目的地</a:t>
            </a:r>
            <a:r>
              <a:rPr lang="zh-CN" altLang="en-US" sz="2200" dirty="0"/>
              <a:t>，是用来指定生产的消息的目标和它消费的消息的来源的对象。</a:t>
            </a:r>
            <a:endParaRPr lang="en-US" altLang="zh-CN" sz="2200" dirty="0"/>
          </a:p>
          <a:p>
            <a:pPr>
              <a:lnSpc>
                <a:spcPct val="150000"/>
              </a:lnSpc>
            </a:pPr>
            <a:r>
              <a:rPr lang="zh-CN" altLang="en-US" sz="2200" b="1" dirty="0"/>
              <a:t>消息队列</a:t>
            </a:r>
            <a:r>
              <a:rPr lang="zh-CN" altLang="en-US" sz="2200" dirty="0"/>
              <a:t>：</a:t>
            </a:r>
            <a:r>
              <a:rPr lang="en-US" altLang="zh-CN" sz="2200" dirty="0"/>
              <a:t>Queue </a:t>
            </a:r>
            <a:r>
              <a:rPr lang="zh-CN" altLang="en-US" sz="2200" dirty="0"/>
              <a:t>点对点的消息队列</a:t>
            </a:r>
            <a:endParaRPr lang="en-US" altLang="zh-CN" sz="2200" dirty="0"/>
          </a:p>
          <a:p>
            <a:pPr>
              <a:lnSpc>
                <a:spcPct val="150000"/>
              </a:lnSpc>
            </a:pPr>
            <a:r>
              <a:rPr lang="zh-CN" altLang="en-US" sz="2200" b="1" dirty="0"/>
              <a:t>消息主题</a:t>
            </a:r>
            <a:r>
              <a:rPr lang="zh-CN" altLang="en-US" sz="2200" dirty="0"/>
              <a:t>：</a:t>
            </a:r>
            <a:r>
              <a:rPr lang="en-US" altLang="zh-CN" sz="2200" dirty="0" err="1"/>
              <a:t>Tipic</a:t>
            </a:r>
            <a:r>
              <a:rPr lang="en-US" altLang="zh-CN" sz="2200" dirty="0"/>
              <a:t> </a:t>
            </a:r>
            <a:r>
              <a:rPr lang="zh-CN" altLang="en-US" sz="2200" dirty="0"/>
              <a:t>发布订阅的消息队列</a:t>
            </a:r>
            <a:endParaRPr lang="en-US" altLang="zh-CN" sz="22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768008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JMS</a:t>
            </a:r>
            <a:r>
              <a:rPr lang="zh-CN" altLang="en-US" dirty="0"/>
              <a:t>消息存储方式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NON_PERSISTENT</a:t>
            </a:r>
            <a:r>
              <a:rPr lang="zh-CN" altLang="en-US" dirty="0"/>
              <a:t>：禁止固化消息，仅将消息放到内存中，适合消息量较少、可靠性要求不高的系统。</a:t>
            </a:r>
            <a:endParaRPr lang="en-US" altLang="zh-CN" dirty="0"/>
          </a:p>
          <a:p>
            <a:r>
              <a:rPr lang="en-US" altLang="zh-CN" dirty="0"/>
              <a:t>PERSISTENT</a:t>
            </a:r>
            <a:r>
              <a:rPr lang="zh-CN" altLang="en-US" dirty="0"/>
              <a:t>：固化消息，将消息以文件或者数据库的方式进行固化，可有效提高可靠性，但会降低性能。</a:t>
            </a:r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8816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问题引入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638300"/>
            <a:ext cx="9601200" cy="3581400"/>
          </a:xfrm>
        </p:spPr>
        <p:txBody>
          <a:bodyPr/>
          <a:lstStyle/>
          <a:p>
            <a:r>
              <a:rPr lang="en-US" altLang="zh-CN" dirty="0"/>
              <a:t>Why</a:t>
            </a:r>
            <a:r>
              <a:rPr lang="zh-CN" altLang="en-US" dirty="0"/>
              <a:t>？</a:t>
            </a:r>
            <a:endParaRPr lang="en-US" altLang="zh-CN" dirty="0"/>
          </a:p>
          <a:p>
            <a:pPr lvl="1"/>
            <a:r>
              <a:rPr lang="zh-CN" altLang="en-US" dirty="0"/>
              <a:t>很多非实时异步需求，同步成本太高</a:t>
            </a:r>
            <a:endParaRPr lang="en-US" altLang="zh-CN" dirty="0"/>
          </a:p>
          <a:p>
            <a:r>
              <a:rPr lang="en-US" altLang="zh-CN" dirty="0"/>
              <a:t>How</a:t>
            </a:r>
            <a:r>
              <a:rPr lang="zh-CN" altLang="en-US" dirty="0"/>
              <a:t>？</a:t>
            </a:r>
            <a:endParaRPr lang="en-US" altLang="zh-CN" dirty="0"/>
          </a:p>
          <a:p>
            <a:pPr lvl="1"/>
            <a:r>
              <a:rPr lang="zh-CN" altLang="en-US" dirty="0"/>
              <a:t>消息队列机制</a:t>
            </a:r>
            <a:endParaRPr lang="en-US" altLang="zh-CN" dirty="0"/>
          </a:p>
          <a:p>
            <a:r>
              <a:rPr lang="en-US" altLang="zh-CN" dirty="0"/>
              <a:t>Where?</a:t>
            </a:r>
          </a:p>
          <a:p>
            <a:pPr lvl="1"/>
            <a:r>
              <a:rPr lang="zh-CN" altLang="en-US" dirty="0"/>
              <a:t>异步处理、应用解耦、流量削锋、日志处理和消息通讯</a:t>
            </a:r>
          </a:p>
        </p:txBody>
      </p:sp>
    </p:spTree>
    <p:extLst>
      <p:ext uri="{BB962C8B-B14F-4D97-AF65-F5344CB8AC3E}">
        <p14:creationId xmlns:p14="http://schemas.microsoft.com/office/powerpoint/2010/main" val="34788553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JMS</a:t>
            </a:r>
            <a:r>
              <a:rPr lang="zh-CN" altLang="en-US" dirty="0"/>
              <a:t>消息格式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StreamMessage</a:t>
            </a:r>
            <a:r>
              <a:rPr lang="zh-CN" altLang="en-US" dirty="0"/>
              <a:t>：</a:t>
            </a:r>
            <a:r>
              <a:rPr lang="en-US" altLang="zh-CN" dirty="0"/>
              <a:t>Java</a:t>
            </a:r>
            <a:r>
              <a:rPr lang="zh-CN" altLang="en-US" dirty="0"/>
              <a:t>原始值的数据流</a:t>
            </a:r>
            <a:endParaRPr lang="en-US" altLang="zh-CN" dirty="0"/>
          </a:p>
          <a:p>
            <a:r>
              <a:rPr lang="en-US" altLang="zh-CN" dirty="0" err="1"/>
              <a:t>MapMessage</a:t>
            </a:r>
            <a:r>
              <a:rPr lang="zh-CN" altLang="en-US" dirty="0"/>
              <a:t>：键</a:t>
            </a:r>
            <a:r>
              <a:rPr lang="en-US" altLang="zh-CN" dirty="0"/>
              <a:t>-</a:t>
            </a:r>
            <a:r>
              <a:rPr lang="zh-CN" altLang="en-US" dirty="0"/>
              <a:t>值对</a:t>
            </a:r>
            <a:endParaRPr lang="en-US" altLang="zh-CN" dirty="0"/>
          </a:p>
          <a:p>
            <a:r>
              <a:rPr lang="en-US" altLang="zh-CN" dirty="0" err="1"/>
              <a:t>TextMessage</a:t>
            </a:r>
            <a:r>
              <a:rPr lang="zh-CN" altLang="en-US" dirty="0"/>
              <a:t>：字符串对象（最常用）</a:t>
            </a:r>
            <a:endParaRPr lang="en-US" altLang="zh-CN" dirty="0"/>
          </a:p>
          <a:p>
            <a:r>
              <a:rPr lang="en-US" altLang="zh-CN" dirty="0" err="1"/>
              <a:t>ObjectMessage</a:t>
            </a:r>
            <a:r>
              <a:rPr lang="zh-CN" altLang="en-US" dirty="0"/>
              <a:t>：序列化的 </a:t>
            </a:r>
            <a:r>
              <a:rPr lang="en-US" altLang="zh-CN" dirty="0"/>
              <a:t>Java</a:t>
            </a:r>
            <a:r>
              <a:rPr lang="zh-CN" altLang="en-US" dirty="0"/>
              <a:t>对象</a:t>
            </a:r>
            <a:endParaRPr lang="en-US" altLang="zh-CN" dirty="0"/>
          </a:p>
          <a:p>
            <a:r>
              <a:rPr lang="en-US" altLang="zh-CN" dirty="0" err="1"/>
              <a:t>BytesMessage</a:t>
            </a:r>
            <a:r>
              <a:rPr lang="zh-CN" altLang="en-US" dirty="0"/>
              <a:t>：字节流</a:t>
            </a:r>
          </a:p>
        </p:txBody>
      </p:sp>
    </p:spTree>
    <p:extLst>
      <p:ext uri="{BB962C8B-B14F-4D97-AF65-F5344CB8AC3E}">
        <p14:creationId xmlns:p14="http://schemas.microsoft.com/office/powerpoint/2010/main" val="295638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JMS</a:t>
            </a:r>
            <a:r>
              <a:rPr lang="zh-CN" altLang="en-US" dirty="0"/>
              <a:t>消息实体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消息头（必须）：包含用于识别和为消息寻找路由的操作设置。</a:t>
            </a:r>
            <a:endParaRPr lang="en-US" altLang="zh-CN" dirty="0"/>
          </a:p>
          <a:p>
            <a:r>
              <a:rPr lang="zh-CN" altLang="en-US" dirty="0"/>
              <a:t>消息属性（可选）：包含额外的属性，支持其他提供者和用户的兼容。</a:t>
            </a:r>
            <a:endParaRPr lang="en-US" altLang="zh-CN" dirty="0"/>
          </a:p>
          <a:p>
            <a:r>
              <a:rPr lang="zh-CN" altLang="en-US" dirty="0"/>
              <a:t>消息体（可选）：消息具体内容。</a:t>
            </a:r>
          </a:p>
        </p:txBody>
      </p:sp>
    </p:spTree>
    <p:extLst>
      <p:ext uri="{BB962C8B-B14F-4D97-AF65-F5344CB8AC3E}">
        <p14:creationId xmlns:p14="http://schemas.microsoft.com/office/powerpoint/2010/main" val="9071108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JMS</a:t>
            </a:r>
            <a:r>
              <a:rPr lang="zh-CN" altLang="en-US" dirty="0"/>
              <a:t>提供者实现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sz="2400" dirty="0" err="1"/>
              <a:t>ActiveMQ</a:t>
            </a:r>
            <a:r>
              <a:rPr lang="zh-CN" altLang="en-US" sz="2400" dirty="0"/>
              <a:t>：</a:t>
            </a:r>
            <a:r>
              <a:rPr lang="en-US" altLang="zh-CN" sz="2400" dirty="0"/>
              <a:t>apache</a:t>
            </a:r>
            <a:r>
              <a:rPr lang="zh-CN" altLang="en-US" sz="2400" dirty="0"/>
              <a:t>出品，开源，国际上比较流行，不支持超大规模。</a:t>
            </a:r>
            <a:endParaRPr lang="en-US" altLang="zh-CN" sz="2400" dirty="0"/>
          </a:p>
          <a:p>
            <a:r>
              <a:rPr lang="en-US" altLang="zh-CN" sz="2400" dirty="0" err="1"/>
              <a:t>RabbitMQ</a:t>
            </a:r>
            <a:r>
              <a:rPr lang="zh-CN" altLang="en-US" sz="2400" dirty="0"/>
              <a:t>：</a:t>
            </a:r>
            <a:r>
              <a:rPr lang="en-US" altLang="zh-CN" sz="2400" dirty="0" err="1"/>
              <a:t>mozilla</a:t>
            </a:r>
            <a:r>
              <a:rPr lang="zh-CN" altLang="en-US" sz="2400" dirty="0"/>
              <a:t>出品，开源，不支持事务，</a:t>
            </a:r>
            <a:r>
              <a:rPr lang="en-US" altLang="zh-CN" sz="2400" dirty="0" err="1"/>
              <a:t>erlang</a:t>
            </a:r>
            <a:r>
              <a:rPr lang="zh-CN" altLang="en-US" sz="2400" dirty="0"/>
              <a:t>语言开发。</a:t>
            </a:r>
            <a:endParaRPr lang="en-US" altLang="zh-CN" sz="2400" dirty="0"/>
          </a:p>
          <a:p>
            <a:r>
              <a:rPr lang="en-US" altLang="zh-CN" sz="2400" dirty="0" err="1"/>
              <a:t>RocketMQ</a:t>
            </a:r>
            <a:r>
              <a:rPr lang="zh-CN" altLang="en-US" sz="2400" dirty="0"/>
              <a:t>：阿里巴巴出品，部分开源，该公司内部大量使用，集群</a:t>
            </a:r>
            <a:r>
              <a:rPr lang="en-US" altLang="zh-CN" sz="2400" dirty="0"/>
              <a:t>50</a:t>
            </a:r>
            <a:r>
              <a:rPr lang="zh-CN" altLang="en-US" sz="2400" dirty="0"/>
              <a:t>台，日消息量百亿级。</a:t>
            </a:r>
            <a:endParaRPr lang="en-US" altLang="zh-CN" sz="2400" dirty="0"/>
          </a:p>
          <a:p>
            <a:r>
              <a:rPr lang="en-US" altLang="zh-CN" sz="2400" dirty="0" err="1"/>
              <a:t>SonicMQ</a:t>
            </a:r>
            <a:r>
              <a:rPr lang="zh-CN" altLang="en-US" sz="2400" dirty="0"/>
              <a:t>：</a:t>
            </a:r>
            <a:r>
              <a:rPr lang="en-US" altLang="zh-CN" sz="2400" dirty="0"/>
              <a:t>progress</a:t>
            </a:r>
            <a:r>
              <a:rPr lang="zh-CN" altLang="en-US" sz="2400" dirty="0"/>
              <a:t>出品，商业，部分国内网站使用。</a:t>
            </a:r>
            <a:endParaRPr lang="en-US" altLang="zh-CN" sz="2400" dirty="0"/>
          </a:p>
          <a:p>
            <a:r>
              <a:rPr lang="en-US" altLang="zh-CN" sz="2400" dirty="0" err="1"/>
              <a:t>ZeroMQ</a:t>
            </a:r>
            <a:r>
              <a:rPr lang="zh-CN" altLang="en-US" sz="2400" dirty="0"/>
              <a:t>：</a:t>
            </a:r>
            <a:r>
              <a:rPr lang="en-US" altLang="zh-CN" sz="2400" dirty="0"/>
              <a:t>C</a:t>
            </a:r>
            <a:r>
              <a:rPr lang="zh-CN" altLang="en-US" sz="2400" dirty="0"/>
              <a:t>语言开发，效率极高，但不成熟，开源。</a:t>
            </a:r>
            <a:endParaRPr lang="en-US" altLang="zh-CN" sz="2400" dirty="0"/>
          </a:p>
          <a:p>
            <a:r>
              <a:rPr lang="en-US" altLang="zh-CN" sz="2400" dirty="0" err="1"/>
              <a:t>kafka</a:t>
            </a:r>
            <a:r>
              <a:rPr lang="zh-CN" altLang="en-US" sz="2400" dirty="0"/>
              <a:t>：擅长大数据</a:t>
            </a:r>
            <a:r>
              <a:rPr lang="en-US" altLang="zh-CN" sz="2400" dirty="0"/>
              <a:t>\</a:t>
            </a:r>
            <a:r>
              <a:rPr lang="zh-CN" altLang="en-US" sz="2400" dirty="0"/>
              <a:t>海量日志处理</a:t>
            </a:r>
          </a:p>
          <a:p>
            <a:r>
              <a:rPr lang="zh-CN" altLang="en-US" sz="2400" dirty="0"/>
              <a:t>其他</a:t>
            </a:r>
            <a:r>
              <a:rPr lang="en-US" altLang="zh-CN" sz="2400" dirty="0"/>
              <a:t>IBM</a:t>
            </a:r>
            <a:r>
              <a:rPr lang="zh-CN" altLang="en-US" sz="2400" dirty="0"/>
              <a:t>、微软等商业产品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42632929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ActiveMQ</a:t>
            </a:r>
            <a:r>
              <a:rPr lang="zh-CN" altLang="en-US" dirty="0"/>
              <a:t>定义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MQ</a:t>
            </a:r>
            <a:r>
              <a:rPr lang="zh-CN" altLang="en-US" dirty="0"/>
              <a:t>即</a:t>
            </a:r>
            <a:r>
              <a:rPr lang="en-US" altLang="zh-CN" dirty="0"/>
              <a:t>Message Queue</a:t>
            </a:r>
            <a:r>
              <a:rPr lang="zh-CN" altLang="en-US" dirty="0"/>
              <a:t>。</a:t>
            </a:r>
            <a:r>
              <a:rPr lang="en-US" altLang="zh-CN" dirty="0"/>
              <a:t>Apache</a:t>
            </a:r>
            <a:r>
              <a:rPr lang="zh-CN" altLang="en-US" dirty="0"/>
              <a:t>出品，最流行的，能力强劲的开源消息总线，是一个完全支持</a:t>
            </a:r>
            <a:r>
              <a:rPr lang="en-US" altLang="zh-CN" dirty="0"/>
              <a:t>JMS1.1</a:t>
            </a:r>
            <a:r>
              <a:rPr lang="zh-CN" altLang="en-US" dirty="0"/>
              <a:t>和</a:t>
            </a:r>
            <a:r>
              <a:rPr lang="en-US" altLang="zh-CN" dirty="0"/>
              <a:t>J2EE 1.4</a:t>
            </a:r>
            <a:r>
              <a:rPr lang="zh-CN" altLang="en-US" dirty="0"/>
              <a:t>规范的 </a:t>
            </a:r>
            <a:r>
              <a:rPr lang="en-US" altLang="zh-CN" dirty="0"/>
              <a:t>JMS Provider</a:t>
            </a:r>
            <a:r>
              <a:rPr lang="zh-CN" altLang="en-US" dirty="0"/>
              <a:t>实现</a:t>
            </a:r>
            <a:endParaRPr lang="en-US" altLang="zh-CN" dirty="0"/>
          </a:p>
          <a:p>
            <a:pPr latinLnBrk="0"/>
            <a:r>
              <a:rPr lang="zh-CN" altLang="en-US" dirty="0"/>
              <a:t>已经在很多公司得到应用，社区成熟，学习文档多。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180847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ActiveMQ</a:t>
            </a:r>
            <a:r>
              <a:rPr lang="zh-CN" altLang="en-US" dirty="0"/>
              <a:t>特性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dirty="0"/>
              <a:t>支持多语言和多协议</a:t>
            </a:r>
            <a:endParaRPr lang="en-US" altLang="zh-CN" sz="2800" dirty="0"/>
          </a:p>
          <a:p>
            <a:r>
              <a:rPr lang="zh-CN" altLang="en-US" sz="2800" dirty="0"/>
              <a:t>完全支持持久化、事务</a:t>
            </a:r>
            <a:endParaRPr lang="en-US" altLang="zh-CN" sz="2800" dirty="0"/>
          </a:p>
          <a:p>
            <a:r>
              <a:rPr lang="zh-CN" altLang="en-US" sz="2800" dirty="0"/>
              <a:t>支持内嵌至</a:t>
            </a:r>
            <a:r>
              <a:rPr lang="en-US" altLang="zh-CN" sz="2800" dirty="0"/>
              <a:t>Spring</a:t>
            </a:r>
          </a:p>
          <a:p>
            <a:r>
              <a:rPr lang="zh-CN" altLang="en-US" sz="2800" dirty="0"/>
              <a:t>支持部署至</a:t>
            </a:r>
            <a:r>
              <a:rPr lang="en-US" altLang="zh-CN" sz="2800" dirty="0" err="1"/>
              <a:t>JBoss</a:t>
            </a:r>
            <a:r>
              <a:rPr lang="zh-CN" altLang="en-US" sz="2800" dirty="0"/>
              <a:t>、</a:t>
            </a:r>
            <a:r>
              <a:rPr lang="en-US" altLang="zh-CN" sz="2800" dirty="0" err="1"/>
              <a:t>WebLogic</a:t>
            </a:r>
            <a:r>
              <a:rPr lang="zh-CN" altLang="en-US" sz="2800" dirty="0"/>
              <a:t>等服务器上</a:t>
            </a:r>
            <a:endParaRPr lang="en-US" altLang="zh-CN" sz="2800" dirty="0"/>
          </a:p>
          <a:p>
            <a:r>
              <a:rPr lang="zh-CN" altLang="en-US" sz="2800" dirty="0"/>
              <a:t>支持集群</a:t>
            </a:r>
            <a:endParaRPr lang="en-US" altLang="zh-CN" sz="2800" dirty="0"/>
          </a:p>
          <a:p>
            <a:r>
              <a:rPr lang="zh-CN" altLang="en-US" sz="2800" dirty="0"/>
              <a:t>友好管理界面，测试方便</a:t>
            </a:r>
          </a:p>
        </p:txBody>
      </p:sp>
    </p:spTree>
    <p:extLst>
      <p:ext uri="{BB962C8B-B14F-4D97-AF65-F5344CB8AC3E}">
        <p14:creationId xmlns:p14="http://schemas.microsoft.com/office/powerpoint/2010/main" val="5440265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ActiveMQ</a:t>
            </a:r>
            <a:r>
              <a:rPr lang="zh-CN" altLang="en-US" dirty="0"/>
              <a:t>下载与安装</a:t>
            </a:r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2417" y="2286000"/>
            <a:ext cx="7059566" cy="35814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815413" y="1700809"/>
            <a:ext cx="9697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1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、到官网下载对应操作系统的压缩包</a:t>
            </a:r>
          </a:p>
        </p:txBody>
      </p:sp>
    </p:spTree>
    <p:extLst>
      <p:ext uri="{BB962C8B-B14F-4D97-AF65-F5344CB8AC3E}">
        <p14:creationId xmlns:p14="http://schemas.microsoft.com/office/powerpoint/2010/main" val="11428038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ActiveMQ</a:t>
            </a:r>
            <a:r>
              <a:rPr lang="zh-CN" altLang="en-US" dirty="0"/>
              <a:t>下载与安装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3A4394A-3BBF-244B-9643-EFE736F02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719402" y="1484785"/>
            <a:ext cx="98890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2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、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将压缩包解压。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Windows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使用好压、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360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压缩、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winrar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等软件；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Linux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使用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tar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、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unzip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等指令</a:t>
            </a:r>
          </a:p>
        </p:txBody>
      </p:sp>
    </p:spTree>
    <p:extLst>
      <p:ext uri="{BB962C8B-B14F-4D97-AF65-F5344CB8AC3E}">
        <p14:creationId xmlns:p14="http://schemas.microsoft.com/office/powerpoint/2010/main" val="2125232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ActiveMQ</a:t>
            </a:r>
            <a:r>
              <a:rPr lang="zh-CN" altLang="en-US" dirty="0"/>
              <a:t>下载与安装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9402" y="1484785"/>
            <a:ext cx="98890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3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、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运行主目录下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bin/activemq.bat(windows)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bin/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activemq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 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start(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linux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)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来启动服务。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45639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测试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ActiveMQ</a:t>
            </a:r>
            <a:r>
              <a:rPr lang="zh-CN" altLang="en-US" dirty="0"/>
              <a:t>的默认端口</a:t>
            </a:r>
            <a:r>
              <a:rPr lang="en-US" altLang="zh-CN" dirty="0"/>
              <a:t>61616</a:t>
            </a:r>
          </a:p>
          <a:p>
            <a:r>
              <a:rPr lang="zh-CN" altLang="en-US" dirty="0"/>
              <a:t>通过</a:t>
            </a:r>
            <a:r>
              <a:rPr lang="en-US" altLang="zh-CN" dirty="0"/>
              <a:t>netstat </a:t>
            </a:r>
            <a:r>
              <a:rPr lang="zh-CN" altLang="en-US" dirty="0"/>
              <a:t>命令查看该端口是否打开，判断是否正确运行</a:t>
            </a:r>
          </a:p>
        </p:txBody>
      </p:sp>
    </p:spTree>
    <p:extLst>
      <p:ext uri="{BB962C8B-B14F-4D97-AF65-F5344CB8AC3E}">
        <p14:creationId xmlns:p14="http://schemas.microsoft.com/office/powerpoint/2010/main" val="12181659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ActiveMQ</a:t>
            </a:r>
            <a:r>
              <a:rPr lang="zh-CN" altLang="en-US" dirty="0"/>
              <a:t>开发</a:t>
            </a:r>
            <a:r>
              <a:rPr lang="en-US" altLang="zh-CN" dirty="0"/>
              <a:t>DEMO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输入网址</a:t>
            </a:r>
            <a:r>
              <a:rPr lang="en-US" altLang="zh-CN" sz="2000" dirty="0">
                <a:hlinkClick r:id="rId2"/>
              </a:rPr>
              <a:t>http://ip:8161/admin</a:t>
            </a:r>
            <a:r>
              <a:rPr lang="zh-CN" altLang="en-US" sz="2000" dirty="0"/>
              <a:t>弹出输入框，输入刚才配置文件中</a:t>
            </a:r>
            <a:r>
              <a:rPr lang="en-US" altLang="zh-CN" sz="2000" dirty="0"/>
              <a:t>admin</a:t>
            </a:r>
            <a:r>
              <a:rPr lang="zh-CN" altLang="en-US" sz="2000" dirty="0"/>
              <a:t>的密码进行登录</a:t>
            </a:r>
            <a:r>
              <a:rPr lang="zh-CN" altLang="en-US" dirty="0"/>
              <a:t>：</a:t>
            </a:r>
            <a:endParaRPr lang="en-US" altLang="zh-CN" dirty="0"/>
          </a:p>
          <a:p>
            <a:r>
              <a:rPr lang="zh-CN" altLang="en-US" sz="2000" dirty="0"/>
              <a:t>登录成功页面如下</a:t>
            </a:r>
            <a:r>
              <a:rPr lang="zh-CN" altLang="en-US" dirty="0"/>
              <a:t>：</a:t>
            </a:r>
            <a:endParaRPr lang="en-US" altLang="zh-CN" dirty="0"/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768" y="725773"/>
            <a:ext cx="6971428" cy="228571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307829"/>
            <a:ext cx="5234411" cy="311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561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MQ</a:t>
            </a:r>
            <a:r>
              <a:rPr lang="zh-CN" altLang="en-US"/>
              <a:t>概念 </a:t>
            </a:r>
            <a:r>
              <a:rPr lang="en-US" altLang="zh-CN"/>
              <a:t>– </a:t>
            </a:r>
            <a:r>
              <a:rPr lang="zh-CN" altLang="en-US" b="0">
                <a:ea typeface="宋体" pitchFamily="2" charset="-122"/>
              </a:rPr>
              <a:t>异步 </a:t>
            </a:r>
            <a:r>
              <a:rPr lang="en-US" altLang="zh-CN" b="0">
                <a:ea typeface="宋体" pitchFamily="2" charset="-122"/>
              </a:rPr>
              <a:t>vs. </a:t>
            </a:r>
            <a:r>
              <a:rPr lang="zh-CN" altLang="en-US" b="0">
                <a:ea typeface="宋体" pitchFamily="2" charset="-122"/>
              </a:rPr>
              <a:t>同步通信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b="0">
                <a:cs typeface="Arial" pitchFamily="34" charset="0"/>
              </a:rPr>
              <a:t>消息队列框架的通信模式是</a:t>
            </a:r>
            <a:r>
              <a:rPr lang="zh-CN" altLang="en-US">
                <a:solidFill>
                  <a:srgbClr val="FF00FF"/>
                </a:solidFill>
                <a:cs typeface="Arial" pitchFamily="34" charset="0"/>
              </a:rPr>
              <a:t>异步</a:t>
            </a:r>
            <a:r>
              <a:rPr lang="zh-CN" altLang="en-US" b="0">
                <a:cs typeface="Arial" pitchFamily="34" charset="0"/>
              </a:rPr>
              <a:t>的！</a:t>
            </a:r>
            <a:endParaRPr lang="zh-CN" altLang="en-US">
              <a:solidFill>
                <a:srgbClr val="FF3300"/>
              </a:solidFill>
              <a:cs typeface="Arial" pitchFamily="34" charset="0"/>
            </a:endParaRPr>
          </a:p>
          <a:p>
            <a:pPr eaLnBrk="1" hangingPunct="1"/>
            <a:r>
              <a:rPr lang="zh-CN" altLang="en-US">
                <a:solidFill>
                  <a:srgbClr val="FF3300"/>
                </a:solidFill>
                <a:cs typeface="Arial" pitchFamily="34" charset="0"/>
              </a:rPr>
              <a:t>同步</a:t>
            </a:r>
            <a:r>
              <a:rPr lang="en-US" altLang="zh-CN">
                <a:solidFill>
                  <a:srgbClr val="FF3300"/>
                </a:solidFill>
                <a:cs typeface="Arial" pitchFamily="34" charset="0"/>
              </a:rPr>
              <a:t>:</a:t>
            </a:r>
            <a:r>
              <a:rPr lang="en-US" altLang="zh-CN">
                <a:cs typeface="Arial" pitchFamily="34" charset="0"/>
              </a:rPr>
              <a:t> </a:t>
            </a:r>
            <a:r>
              <a:rPr lang="zh-CN" altLang="en-US" b="0">
                <a:cs typeface="Arial" pitchFamily="34" charset="0"/>
              </a:rPr>
              <a:t>应用发送请求后一直等待，直到请求被处理。</a:t>
            </a:r>
          </a:p>
          <a:p>
            <a:pPr lvl="1" eaLnBrk="1" hangingPunct="1"/>
            <a:r>
              <a:rPr lang="zh-CN" altLang="en-US">
                <a:cs typeface="Arial" pitchFamily="34" charset="0"/>
              </a:rPr>
              <a:t>客户端请求的</a:t>
            </a:r>
            <a:r>
              <a:rPr lang="zh-CN" altLang="en-US">
                <a:solidFill>
                  <a:srgbClr val="FF00FF"/>
                </a:solidFill>
                <a:cs typeface="Arial" pitchFamily="34" charset="0"/>
              </a:rPr>
              <a:t>同时</a:t>
            </a:r>
            <a:r>
              <a:rPr lang="zh-CN" altLang="en-US">
                <a:cs typeface="Arial" pitchFamily="34" charset="0"/>
              </a:rPr>
              <a:t>，服务必须在线。</a:t>
            </a:r>
            <a:endParaRPr lang="en-US" altLang="zh-CN">
              <a:cs typeface="Arial" pitchFamily="34" charset="0"/>
            </a:endParaRPr>
          </a:p>
          <a:p>
            <a:pPr eaLnBrk="1" hangingPunct="1"/>
            <a:r>
              <a:rPr lang="zh-CN" altLang="en-US">
                <a:solidFill>
                  <a:srgbClr val="FF3300"/>
                </a:solidFill>
                <a:cs typeface="Arial" pitchFamily="34" charset="0"/>
              </a:rPr>
              <a:t>异步</a:t>
            </a:r>
            <a:r>
              <a:rPr lang="en-US" altLang="zh-CN" b="0">
                <a:solidFill>
                  <a:srgbClr val="FF3300"/>
                </a:solidFill>
                <a:cs typeface="Arial" pitchFamily="34" charset="0"/>
              </a:rPr>
              <a:t>:</a:t>
            </a:r>
            <a:r>
              <a:rPr lang="en-US" altLang="zh-CN" b="0">
                <a:cs typeface="Arial" pitchFamily="34" charset="0"/>
              </a:rPr>
              <a:t> </a:t>
            </a:r>
            <a:r>
              <a:rPr lang="zh-CN" altLang="en-US" b="0">
                <a:cs typeface="Arial" pitchFamily="34" charset="0"/>
              </a:rPr>
              <a:t>应用发送请求，然后在将来检查请求是否被处理完成。</a:t>
            </a:r>
            <a:endParaRPr lang="en-US" altLang="zh-CN" b="0">
              <a:cs typeface="Arial" pitchFamily="34" charset="0"/>
            </a:endParaRPr>
          </a:p>
          <a:p>
            <a:pPr lvl="1" eaLnBrk="1" hangingPunct="1"/>
            <a:r>
              <a:rPr lang="zh-CN" altLang="en-US">
                <a:cs typeface="Arial" pitchFamily="34" charset="0"/>
              </a:rPr>
              <a:t>客户端请求时，服务无需在线。</a:t>
            </a:r>
          </a:p>
          <a:p>
            <a:pPr eaLnBrk="1" hangingPunct="1"/>
            <a:endParaRPr lang="zh-CN" altLang="en-US">
              <a:cs typeface="Arial" pitchFamily="34" charset="0"/>
            </a:endParaRPr>
          </a:p>
        </p:txBody>
      </p:sp>
      <p:sp>
        <p:nvSpPr>
          <p:cNvPr id="16386" name="页脚占位符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76EBD-B31C-4A4B-9511-C0476D75663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3474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主界面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583" y="1582996"/>
            <a:ext cx="7460273" cy="4769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11613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点对点消息列表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958245"/>
            <a:ext cx="10210800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26138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ActiveMQ</a:t>
            </a:r>
            <a:r>
              <a:rPr lang="zh-CN" altLang="en-US" dirty="0"/>
              <a:t>开发</a:t>
            </a:r>
            <a:r>
              <a:rPr lang="en-US" altLang="zh-CN" dirty="0"/>
              <a:t>DEMO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客户端编程通用步骤：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63" y="2243817"/>
            <a:ext cx="10118851" cy="4417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332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JMS</a:t>
            </a:r>
            <a:r>
              <a:rPr lang="zh-CN" altLang="en-US" dirty="0"/>
              <a:t>入门</a:t>
            </a:r>
            <a:r>
              <a:rPr lang="en-US" altLang="zh-CN" dirty="0"/>
              <a:t>-DEMO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点对点模式</a:t>
            </a:r>
            <a:endParaRPr lang="en-US" altLang="zh-CN" dirty="0"/>
          </a:p>
          <a:p>
            <a:r>
              <a:rPr lang="zh-CN" altLang="en-US" dirty="0"/>
              <a:t>发布</a:t>
            </a:r>
            <a:r>
              <a:rPr lang="en-US" altLang="zh-CN" dirty="0"/>
              <a:t>/</a:t>
            </a:r>
            <a:r>
              <a:rPr lang="zh-CN" altLang="en-US" dirty="0"/>
              <a:t>订阅模式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819673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点对点模式</a:t>
            </a:r>
            <a:r>
              <a:rPr lang="en-US" altLang="zh-CN" dirty="0"/>
              <a:t>Demo-</a:t>
            </a:r>
            <a:r>
              <a:rPr lang="zh-CN" altLang="en-US" dirty="0"/>
              <a:t>消息生产者客户端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19200" y="1549401"/>
            <a:ext cx="10972800" cy="515229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zh-CN" sz="1400" dirty="0"/>
              <a:t>//1.</a:t>
            </a:r>
            <a:r>
              <a:rPr lang="zh-CN" altLang="en-US" sz="1400" dirty="0"/>
              <a:t>创建连接工厂</a:t>
            </a:r>
            <a:endParaRPr lang="en-US" altLang="zh-CN" sz="1400" dirty="0"/>
          </a:p>
          <a:p>
            <a:pPr marL="0" indent="0">
              <a:buNone/>
            </a:pPr>
            <a:r>
              <a:rPr lang="en-US" altLang="zh-CN" sz="1400" dirty="0"/>
              <a:t>ConnectionFactory </a:t>
            </a:r>
            <a:r>
              <a:rPr lang="en-US" altLang="zh-CN" sz="1400" dirty="0" err="1"/>
              <a:t>connectionFactory</a:t>
            </a:r>
            <a:r>
              <a:rPr lang="en-US" altLang="zh-CN" sz="1400" dirty="0"/>
              <a:t>=new </a:t>
            </a:r>
            <a:r>
              <a:rPr lang="en-US" altLang="zh-CN" sz="1400" dirty="0" err="1"/>
              <a:t>ActiveMQConnectionFactory</a:t>
            </a:r>
            <a:r>
              <a:rPr lang="en-US" altLang="zh-CN" sz="1400" dirty="0"/>
              <a:t>("</a:t>
            </a:r>
            <a:r>
              <a:rPr lang="en-US" altLang="zh-CN" sz="1400" dirty="0" err="1"/>
              <a:t>tcp</a:t>
            </a:r>
            <a:r>
              <a:rPr lang="en-US" altLang="zh-CN" sz="1400" dirty="0"/>
              <a:t>://192.168.25.135:61616");</a:t>
            </a:r>
          </a:p>
          <a:p>
            <a:pPr marL="0" indent="0">
              <a:buNone/>
            </a:pPr>
            <a:r>
              <a:rPr lang="en-US" altLang="zh-CN" sz="1400" dirty="0"/>
              <a:t>//2.</a:t>
            </a:r>
            <a:r>
              <a:rPr lang="zh-CN" altLang="en-US" sz="1400" dirty="0"/>
              <a:t>获取连接</a:t>
            </a:r>
          </a:p>
          <a:p>
            <a:pPr marL="0" indent="0">
              <a:buNone/>
            </a:pPr>
            <a:r>
              <a:rPr lang="en-US" altLang="zh-CN" sz="1400" dirty="0"/>
              <a:t>Connection </a:t>
            </a:r>
            <a:r>
              <a:rPr lang="en-US" altLang="zh-CN" sz="1400" dirty="0" err="1"/>
              <a:t>connection</a:t>
            </a:r>
            <a:r>
              <a:rPr lang="en-US" altLang="zh-CN" sz="1400" dirty="0"/>
              <a:t> = </a:t>
            </a:r>
            <a:r>
              <a:rPr lang="en-US" altLang="zh-CN" sz="1400" dirty="0" err="1"/>
              <a:t>connectionFactory.createConnection</a:t>
            </a:r>
            <a:r>
              <a:rPr lang="en-US" altLang="zh-CN" sz="1400" dirty="0"/>
              <a:t>();</a:t>
            </a:r>
          </a:p>
          <a:p>
            <a:pPr marL="0" indent="0">
              <a:buNone/>
            </a:pPr>
            <a:r>
              <a:rPr lang="en-US" altLang="zh-CN" sz="1400" dirty="0"/>
              <a:t>//3.</a:t>
            </a:r>
            <a:r>
              <a:rPr lang="zh-CN" altLang="en-US" sz="1400" dirty="0"/>
              <a:t>启动连接</a:t>
            </a:r>
          </a:p>
          <a:p>
            <a:pPr marL="0" indent="0">
              <a:buNone/>
            </a:pPr>
            <a:r>
              <a:rPr lang="en-US" altLang="zh-CN" sz="1400" dirty="0" err="1"/>
              <a:t>connection.start</a:t>
            </a:r>
            <a:r>
              <a:rPr lang="en-US" altLang="zh-CN" sz="1400" dirty="0"/>
              <a:t>();</a:t>
            </a:r>
          </a:p>
          <a:p>
            <a:pPr marL="0" indent="0">
              <a:buNone/>
            </a:pPr>
            <a:r>
              <a:rPr lang="en-US" altLang="zh-CN" sz="1400" dirty="0"/>
              <a:t>//4.</a:t>
            </a:r>
            <a:r>
              <a:rPr lang="zh-CN" altLang="en-US" sz="1400" dirty="0"/>
              <a:t>获取</a:t>
            </a:r>
            <a:r>
              <a:rPr lang="en-US" altLang="zh-CN" sz="1400" dirty="0"/>
              <a:t>session  (</a:t>
            </a:r>
            <a:r>
              <a:rPr lang="zh-CN" altLang="en-US" sz="1400" dirty="0"/>
              <a:t>参数</a:t>
            </a:r>
            <a:r>
              <a:rPr lang="en-US" altLang="zh-CN" sz="1400" dirty="0"/>
              <a:t>1</a:t>
            </a:r>
            <a:r>
              <a:rPr lang="zh-CN" altLang="en-US" sz="1400" dirty="0"/>
              <a:t>：是否启动事务</a:t>
            </a:r>
            <a:r>
              <a:rPr lang="en-US" altLang="zh-CN" sz="1400" dirty="0"/>
              <a:t>,</a:t>
            </a:r>
            <a:r>
              <a:rPr lang="zh-CN" altLang="en-US" sz="1400" dirty="0"/>
              <a:t>参数</a:t>
            </a:r>
            <a:r>
              <a:rPr lang="en-US" altLang="zh-CN" sz="1400" dirty="0"/>
              <a:t>2</a:t>
            </a:r>
            <a:r>
              <a:rPr lang="zh-CN" altLang="en-US" sz="1400" dirty="0"/>
              <a:t>：消息确认模式</a:t>
            </a:r>
            <a:r>
              <a:rPr lang="en-US" altLang="zh-CN" sz="1400" dirty="0"/>
              <a:t>)</a:t>
            </a:r>
          </a:p>
          <a:p>
            <a:pPr marL="0" indent="0">
              <a:buNone/>
            </a:pPr>
            <a:r>
              <a:rPr lang="en-US" altLang="zh-CN" sz="1400" dirty="0"/>
              <a:t>Session </a:t>
            </a:r>
            <a:r>
              <a:rPr lang="en-US" altLang="zh-CN" sz="1400" dirty="0" err="1"/>
              <a:t>session</a:t>
            </a:r>
            <a:r>
              <a:rPr lang="en-US" altLang="zh-CN" sz="1400" dirty="0"/>
              <a:t> = </a:t>
            </a:r>
            <a:r>
              <a:rPr lang="en-US" altLang="zh-CN" sz="1400" dirty="0" err="1"/>
              <a:t>connection.createSession</a:t>
            </a:r>
            <a:r>
              <a:rPr lang="en-US" altLang="zh-CN" sz="1400" dirty="0"/>
              <a:t>(false, </a:t>
            </a:r>
            <a:r>
              <a:rPr lang="en-US" altLang="zh-CN" sz="1400" dirty="0" err="1"/>
              <a:t>Session.AUTO_ACKNOWLEDGE</a:t>
            </a:r>
            <a:r>
              <a:rPr lang="en-US" altLang="zh-CN" sz="1400" dirty="0"/>
              <a:t>);</a:t>
            </a:r>
          </a:p>
          <a:p>
            <a:pPr marL="0" indent="0">
              <a:buNone/>
            </a:pPr>
            <a:r>
              <a:rPr lang="en-US" altLang="zh-CN" sz="1400" dirty="0"/>
              <a:t>//5.</a:t>
            </a:r>
            <a:r>
              <a:rPr lang="zh-CN" altLang="en-US" sz="1400" dirty="0"/>
              <a:t>创建队列对象</a:t>
            </a:r>
          </a:p>
          <a:p>
            <a:pPr marL="0" indent="0">
              <a:buNone/>
            </a:pPr>
            <a:r>
              <a:rPr lang="en-US" altLang="zh-CN" sz="1400" dirty="0"/>
              <a:t>Queue </a:t>
            </a:r>
            <a:r>
              <a:rPr lang="en-US" altLang="zh-CN" sz="1400" dirty="0" err="1"/>
              <a:t>queue</a:t>
            </a:r>
            <a:r>
              <a:rPr lang="en-US" altLang="zh-CN" sz="1400" dirty="0"/>
              <a:t> = </a:t>
            </a:r>
            <a:r>
              <a:rPr lang="en-US" altLang="zh-CN" sz="1400" dirty="0" err="1"/>
              <a:t>session.createQueue</a:t>
            </a:r>
            <a:r>
              <a:rPr lang="en-US" altLang="zh-CN" sz="1400" dirty="0"/>
              <a:t>("test-queue");</a:t>
            </a:r>
          </a:p>
          <a:p>
            <a:pPr marL="0" indent="0">
              <a:buNone/>
            </a:pPr>
            <a:r>
              <a:rPr lang="en-US" altLang="zh-CN" sz="1400" dirty="0"/>
              <a:t>//6.</a:t>
            </a:r>
            <a:r>
              <a:rPr lang="zh-CN" altLang="en-US" sz="1400" dirty="0"/>
              <a:t>创建消息生产者</a:t>
            </a:r>
          </a:p>
          <a:p>
            <a:pPr marL="0" indent="0">
              <a:buNone/>
            </a:pPr>
            <a:r>
              <a:rPr lang="en-US" altLang="zh-CN" sz="1400" dirty="0" err="1"/>
              <a:t>MessageProducer</a:t>
            </a:r>
            <a:r>
              <a:rPr lang="en-US" altLang="zh-CN" sz="1400" dirty="0"/>
              <a:t> producer = </a:t>
            </a:r>
            <a:r>
              <a:rPr lang="en-US" altLang="zh-CN" sz="1400" dirty="0" err="1"/>
              <a:t>session.createProducer</a:t>
            </a:r>
            <a:r>
              <a:rPr lang="en-US" altLang="zh-CN" sz="1400" dirty="0"/>
              <a:t>(queue);</a:t>
            </a:r>
          </a:p>
          <a:p>
            <a:pPr marL="0" indent="0">
              <a:buNone/>
            </a:pPr>
            <a:r>
              <a:rPr lang="en-US" altLang="zh-CN" sz="1400" dirty="0"/>
              <a:t>//7.</a:t>
            </a:r>
            <a:r>
              <a:rPr lang="zh-CN" altLang="en-US" sz="1400" dirty="0"/>
              <a:t>创建消息</a:t>
            </a:r>
          </a:p>
          <a:p>
            <a:pPr marL="0" indent="0">
              <a:buNone/>
            </a:pPr>
            <a:r>
              <a:rPr lang="en-US" altLang="zh-CN" sz="1400" dirty="0" err="1"/>
              <a:t>TextMessage</a:t>
            </a:r>
            <a:r>
              <a:rPr lang="en-US" altLang="zh-CN" sz="1400" dirty="0"/>
              <a:t> </a:t>
            </a:r>
            <a:r>
              <a:rPr lang="en-US" altLang="zh-CN" sz="1400" dirty="0" err="1"/>
              <a:t>textMessage</a:t>
            </a:r>
            <a:r>
              <a:rPr lang="en-US" altLang="zh-CN" sz="1400" dirty="0"/>
              <a:t> = </a:t>
            </a:r>
            <a:r>
              <a:rPr lang="en-US" altLang="zh-CN" sz="1400" dirty="0" err="1"/>
              <a:t>session.createTextMessage</a:t>
            </a:r>
            <a:r>
              <a:rPr lang="en-US" altLang="zh-CN" sz="1400" dirty="0"/>
              <a:t>("</a:t>
            </a:r>
            <a:r>
              <a:rPr lang="zh-CN" altLang="en-US" sz="1400" dirty="0"/>
              <a:t>欢迎来到神奇的消息世界</a:t>
            </a:r>
            <a:r>
              <a:rPr lang="en-US" altLang="zh-CN" sz="1400" dirty="0"/>
              <a:t>");</a:t>
            </a:r>
          </a:p>
          <a:p>
            <a:pPr marL="0" indent="0">
              <a:buNone/>
            </a:pPr>
            <a:r>
              <a:rPr lang="en-US" altLang="zh-CN" sz="1400" dirty="0"/>
              <a:t>//8.</a:t>
            </a:r>
            <a:r>
              <a:rPr lang="zh-CN" altLang="en-US" sz="1400" dirty="0"/>
              <a:t>发送消息</a:t>
            </a:r>
          </a:p>
          <a:p>
            <a:pPr marL="0" indent="0">
              <a:buNone/>
            </a:pPr>
            <a:r>
              <a:rPr lang="en-US" altLang="zh-CN" sz="1400" dirty="0" err="1"/>
              <a:t>producer.send</a:t>
            </a:r>
            <a:r>
              <a:rPr lang="en-US" altLang="zh-CN" sz="1400" dirty="0"/>
              <a:t>(</a:t>
            </a:r>
            <a:r>
              <a:rPr lang="en-US" altLang="zh-CN" sz="1400" dirty="0" err="1"/>
              <a:t>textMessage</a:t>
            </a:r>
            <a:r>
              <a:rPr lang="en-US" altLang="zh-CN" sz="1400" dirty="0"/>
              <a:t>);</a:t>
            </a:r>
          </a:p>
          <a:p>
            <a:pPr marL="0" indent="0">
              <a:buNone/>
            </a:pPr>
            <a:r>
              <a:rPr lang="en-US" altLang="zh-CN" sz="1400" dirty="0"/>
              <a:t>//9.</a:t>
            </a:r>
            <a:r>
              <a:rPr lang="zh-CN" altLang="en-US" sz="1400" dirty="0"/>
              <a:t>关闭资源</a:t>
            </a:r>
          </a:p>
          <a:p>
            <a:pPr marL="0" indent="0">
              <a:buNone/>
            </a:pPr>
            <a:r>
              <a:rPr lang="en-US" altLang="zh-CN" sz="1400" dirty="0" err="1"/>
              <a:t>producer.close</a:t>
            </a:r>
            <a:r>
              <a:rPr lang="en-US" altLang="zh-CN" sz="1400" dirty="0"/>
              <a:t>();</a:t>
            </a:r>
          </a:p>
          <a:p>
            <a:pPr marL="0" indent="0">
              <a:buNone/>
            </a:pPr>
            <a:r>
              <a:rPr lang="en-US" altLang="zh-CN" sz="1400" dirty="0" err="1"/>
              <a:t>session.close</a:t>
            </a:r>
            <a:r>
              <a:rPr lang="en-US" altLang="zh-CN" sz="1400" dirty="0"/>
              <a:t>();</a:t>
            </a:r>
          </a:p>
          <a:p>
            <a:pPr marL="0" indent="0">
              <a:buNone/>
            </a:pPr>
            <a:r>
              <a:rPr lang="en-US" altLang="zh-CN" sz="1400" dirty="0" err="1"/>
              <a:t>connection.close</a:t>
            </a:r>
            <a:r>
              <a:rPr lang="en-US" altLang="zh-CN" sz="1400" dirty="0"/>
              <a:t>();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1438274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点对点模式</a:t>
            </a:r>
            <a:r>
              <a:rPr lang="en-US" altLang="zh-CN" dirty="0"/>
              <a:t>Demo-</a:t>
            </a:r>
            <a:r>
              <a:rPr lang="zh-CN" altLang="en-US" dirty="0"/>
              <a:t>消息消费者客户端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938" y="1273893"/>
            <a:ext cx="7262648" cy="5584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1200" dirty="0"/>
              <a:t>/1.</a:t>
            </a:r>
            <a:r>
              <a:rPr lang="zh-CN" altLang="en-US" sz="1200" dirty="0"/>
              <a:t>创建连接工厂</a:t>
            </a:r>
          </a:p>
          <a:p>
            <a:pPr marL="0" indent="0">
              <a:buNone/>
            </a:pPr>
            <a:r>
              <a:rPr lang="en-US" altLang="zh-CN" sz="1200" dirty="0"/>
              <a:t>ConnectionFactory </a:t>
            </a:r>
            <a:r>
              <a:rPr lang="en-US" altLang="zh-CN" sz="1200" dirty="0" err="1"/>
              <a:t>connectionFactory</a:t>
            </a:r>
            <a:r>
              <a:rPr lang="en-US" altLang="zh-CN" sz="1200" dirty="0"/>
              <a:t>=new </a:t>
            </a:r>
            <a:r>
              <a:rPr lang="en-US" altLang="zh-CN" sz="1200" dirty="0" err="1"/>
              <a:t>ActiveMQConnectionFactory</a:t>
            </a:r>
            <a:r>
              <a:rPr lang="en-US" altLang="zh-CN" sz="1200" dirty="0"/>
              <a:t>("</a:t>
            </a:r>
            <a:r>
              <a:rPr lang="en-US" altLang="zh-CN" sz="1200" dirty="0" err="1"/>
              <a:t>tcp</a:t>
            </a:r>
            <a:r>
              <a:rPr lang="en-US" altLang="zh-CN" sz="1200" dirty="0"/>
              <a:t>://192.168.25.135:61616");</a:t>
            </a:r>
          </a:p>
          <a:p>
            <a:pPr marL="0" indent="0">
              <a:buNone/>
            </a:pPr>
            <a:r>
              <a:rPr lang="en-US" altLang="zh-CN" sz="1200" dirty="0"/>
              <a:t>//2.</a:t>
            </a:r>
            <a:r>
              <a:rPr lang="zh-CN" altLang="en-US" sz="1200" dirty="0"/>
              <a:t>获取连接</a:t>
            </a:r>
          </a:p>
          <a:p>
            <a:pPr marL="0" indent="0">
              <a:buNone/>
            </a:pPr>
            <a:r>
              <a:rPr lang="en-US" altLang="zh-CN" sz="1200" dirty="0"/>
              <a:t>Connection </a:t>
            </a:r>
            <a:r>
              <a:rPr lang="en-US" altLang="zh-CN" sz="1200" dirty="0" err="1"/>
              <a:t>connection</a:t>
            </a:r>
            <a:r>
              <a:rPr lang="en-US" altLang="zh-CN" sz="1200" dirty="0"/>
              <a:t> = </a:t>
            </a:r>
            <a:r>
              <a:rPr lang="en-US" altLang="zh-CN" sz="1200" dirty="0" err="1"/>
              <a:t>connectionFactory.createConnection</a:t>
            </a:r>
            <a:r>
              <a:rPr lang="en-US" altLang="zh-CN" sz="1200" dirty="0"/>
              <a:t>();</a:t>
            </a:r>
          </a:p>
          <a:p>
            <a:pPr marL="0" indent="0">
              <a:buNone/>
            </a:pPr>
            <a:r>
              <a:rPr lang="en-US" altLang="zh-CN" sz="1200" dirty="0"/>
              <a:t>//3.</a:t>
            </a:r>
            <a:r>
              <a:rPr lang="zh-CN" altLang="en-US" sz="1200" dirty="0"/>
              <a:t>启动连接</a:t>
            </a:r>
          </a:p>
          <a:p>
            <a:pPr marL="0" indent="0">
              <a:buNone/>
            </a:pPr>
            <a:r>
              <a:rPr lang="en-US" altLang="zh-CN" sz="1200" dirty="0" err="1"/>
              <a:t>connection.start</a:t>
            </a:r>
            <a:r>
              <a:rPr lang="en-US" altLang="zh-CN" sz="1200" dirty="0"/>
              <a:t>();</a:t>
            </a:r>
          </a:p>
          <a:p>
            <a:pPr marL="0" indent="0">
              <a:buNone/>
            </a:pPr>
            <a:r>
              <a:rPr lang="en-US" altLang="zh-CN" sz="1200" dirty="0"/>
              <a:t>//4.</a:t>
            </a:r>
            <a:r>
              <a:rPr lang="zh-CN" altLang="en-US" sz="1200" dirty="0"/>
              <a:t>获取</a:t>
            </a:r>
            <a:r>
              <a:rPr lang="en-US" altLang="zh-CN" sz="1200" dirty="0"/>
              <a:t>session  (</a:t>
            </a:r>
            <a:r>
              <a:rPr lang="zh-CN" altLang="en-US" sz="1200" dirty="0"/>
              <a:t>参数</a:t>
            </a:r>
            <a:r>
              <a:rPr lang="en-US" altLang="zh-CN" sz="1200" dirty="0"/>
              <a:t>1</a:t>
            </a:r>
            <a:r>
              <a:rPr lang="zh-CN" altLang="en-US" sz="1200" dirty="0"/>
              <a:t>：是否启动事务</a:t>
            </a:r>
            <a:r>
              <a:rPr lang="en-US" altLang="zh-CN" sz="1200" dirty="0"/>
              <a:t>,</a:t>
            </a:r>
            <a:r>
              <a:rPr lang="zh-CN" altLang="en-US" sz="1200" dirty="0"/>
              <a:t>参数</a:t>
            </a:r>
            <a:r>
              <a:rPr lang="en-US" altLang="zh-CN" sz="1200" dirty="0"/>
              <a:t>2</a:t>
            </a:r>
            <a:r>
              <a:rPr lang="zh-CN" altLang="en-US" sz="1200" dirty="0"/>
              <a:t>：消息确认模式</a:t>
            </a:r>
            <a:r>
              <a:rPr lang="en-US" altLang="zh-CN" sz="1200" dirty="0"/>
              <a:t>)</a:t>
            </a:r>
          </a:p>
          <a:p>
            <a:pPr marL="0" indent="0">
              <a:buNone/>
            </a:pPr>
            <a:r>
              <a:rPr lang="en-US" altLang="zh-CN" sz="1200" dirty="0"/>
              <a:t>Session </a:t>
            </a:r>
            <a:r>
              <a:rPr lang="en-US" altLang="zh-CN" sz="1200" dirty="0" err="1"/>
              <a:t>session</a:t>
            </a:r>
            <a:r>
              <a:rPr lang="en-US" altLang="zh-CN" sz="1200" dirty="0"/>
              <a:t> = </a:t>
            </a:r>
            <a:r>
              <a:rPr lang="en-US" altLang="zh-CN" sz="1200" dirty="0" err="1"/>
              <a:t>connection.createSession</a:t>
            </a:r>
            <a:r>
              <a:rPr lang="en-US" altLang="zh-CN" sz="1200" dirty="0"/>
              <a:t>(false, </a:t>
            </a:r>
            <a:r>
              <a:rPr lang="en-US" altLang="zh-CN" sz="1200" dirty="0" err="1"/>
              <a:t>Session.AUTO_ACKNOWLEDGE</a:t>
            </a:r>
            <a:r>
              <a:rPr lang="en-US" altLang="zh-CN" sz="1200" dirty="0"/>
              <a:t>);</a:t>
            </a:r>
          </a:p>
          <a:p>
            <a:pPr marL="0" indent="0">
              <a:buNone/>
            </a:pPr>
            <a:r>
              <a:rPr lang="en-US" altLang="zh-CN" sz="1200" dirty="0"/>
              <a:t>//5.</a:t>
            </a:r>
            <a:r>
              <a:rPr lang="zh-CN" altLang="en-US" sz="1200" dirty="0"/>
              <a:t>创建队列对象</a:t>
            </a:r>
          </a:p>
          <a:p>
            <a:pPr marL="0" indent="0">
              <a:buNone/>
            </a:pPr>
            <a:r>
              <a:rPr lang="en-US" altLang="zh-CN" sz="1200" dirty="0"/>
              <a:t>Queue </a:t>
            </a:r>
            <a:r>
              <a:rPr lang="en-US" altLang="zh-CN" sz="1200" dirty="0" err="1"/>
              <a:t>queue</a:t>
            </a:r>
            <a:r>
              <a:rPr lang="en-US" altLang="zh-CN" sz="1200" dirty="0"/>
              <a:t> = </a:t>
            </a:r>
            <a:r>
              <a:rPr lang="en-US" altLang="zh-CN" sz="1200" dirty="0" err="1"/>
              <a:t>session.createQueue</a:t>
            </a:r>
            <a:r>
              <a:rPr lang="en-US" altLang="zh-CN" sz="1200" dirty="0"/>
              <a:t>("test-queue");</a:t>
            </a:r>
          </a:p>
          <a:p>
            <a:pPr marL="0" indent="0">
              <a:buNone/>
            </a:pPr>
            <a:r>
              <a:rPr lang="en-US" altLang="zh-CN" sz="1200" dirty="0"/>
              <a:t>//6.</a:t>
            </a:r>
            <a:r>
              <a:rPr lang="zh-CN" altLang="en-US" sz="1200" dirty="0"/>
              <a:t>创建消息消费</a:t>
            </a:r>
          </a:p>
          <a:p>
            <a:pPr marL="0" indent="0">
              <a:buNone/>
            </a:pPr>
            <a:r>
              <a:rPr lang="en-US" altLang="zh-CN" sz="1200" dirty="0" err="1"/>
              <a:t>MessageConsumer</a:t>
            </a:r>
            <a:r>
              <a:rPr lang="en-US" altLang="zh-CN" sz="1200" dirty="0"/>
              <a:t> consumer = </a:t>
            </a:r>
            <a:r>
              <a:rPr lang="en-US" altLang="zh-CN" sz="1200" dirty="0" err="1"/>
              <a:t>session.createConsumer</a:t>
            </a:r>
            <a:r>
              <a:rPr lang="en-US" altLang="zh-CN" sz="1200" dirty="0"/>
              <a:t>(queue);</a:t>
            </a:r>
          </a:p>
          <a:p>
            <a:pPr marL="0" indent="0">
              <a:buNone/>
            </a:pPr>
            <a:r>
              <a:rPr lang="en-US" altLang="zh-CN" sz="1200" dirty="0"/>
              <a:t>//7.</a:t>
            </a:r>
            <a:r>
              <a:rPr lang="zh-CN" altLang="en-US" sz="1200" dirty="0"/>
              <a:t>监听消息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B4135EE-580A-F043-9C96-01B5D2A5CAFB}"/>
              </a:ext>
            </a:extLst>
          </p:cNvPr>
          <p:cNvSpPr/>
          <p:nvPr/>
        </p:nvSpPr>
        <p:spPr>
          <a:xfrm>
            <a:off x="6315863" y="2407274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consumer.setMessageListener(new 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MessageListener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()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public void 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onMessage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(Message message)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TextMessage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 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textMessage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=(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TextMessage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)message;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try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System.out.println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("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接收到消息：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"+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textMessage.getText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());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} catch (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JMSException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 e)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// TODO Auto-generated catch block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e.printStackTrace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}}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});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//8.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等待键盘输入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System.in.read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//9.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关闭资源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consumer.close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session.close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connection.close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();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00082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测试运行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同时开启</a:t>
            </a:r>
            <a:r>
              <a:rPr lang="en-US" altLang="zh-CN" dirty="0"/>
              <a:t>2</a:t>
            </a:r>
            <a:r>
              <a:rPr lang="zh-CN" altLang="en-US" dirty="0"/>
              <a:t>个以上的消费者，再次运行生产者，观察每个消费者控制台的输出，会发现只有一个消费者会接收到消息</a:t>
            </a:r>
          </a:p>
        </p:txBody>
      </p:sp>
    </p:spTree>
    <p:extLst>
      <p:ext uri="{BB962C8B-B14F-4D97-AF65-F5344CB8AC3E}">
        <p14:creationId xmlns:p14="http://schemas.microsoft.com/office/powerpoint/2010/main" val="25099521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151816"/>
            <a:ext cx="10131425" cy="1456267"/>
          </a:xfrm>
        </p:spPr>
        <p:txBody>
          <a:bodyPr/>
          <a:lstStyle/>
          <a:p>
            <a:r>
              <a:rPr lang="zh-CN" altLang="en-US" dirty="0"/>
              <a:t>发布</a:t>
            </a:r>
            <a:r>
              <a:rPr lang="en-US" altLang="zh-CN" dirty="0"/>
              <a:t>/</a:t>
            </a:r>
            <a:r>
              <a:rPr lang="zh-CN" altLang="en-US" dirty="0"/>
              <a:t>订阅模式</a:t>
            </a:r>
            <a:r>
              <a:rPr lang="en-US" altLang="zh-CN" dirty="0"/>
              <a:t>Demo-</a:t>
            </a:r>
            <a:r>
              <a:rPr lang="zh-CN" altLang="en-US" dirty="0"/>
              <a:t>生产者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59934" y="1025343"/>
            <a:ext cx="10131425" cy="568084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sz="1200" dirty="0"/>
              <a:t>/1.</a:t>
            </a:r>
            <a:r>
              <a:rPr lang="zh-CN" altLang="en-US" sz="1200" dirty="0"/>
              <a:t>创建连接工厂</a:t>
            </a:r>
          </a:p>
          <a:p>
            <a:pPr marL="0" indent="0">
              <a:buNone/>
            </a:pPr>
            <a:r>
              <a:rPr lang="en-US" altLang="zh-CN" sz="1200" dirty="0"/>
              <a:t>ConnectionFactory </a:t>
            </a:r>
            <a:r>
              <a:rPr lang="en-US" altLang="zh-CN" sz="1200" dirty="0" err="1"/>
              <a:t>connectionFactory</a:t>
            </a:r>
            <a:r>
              <a:rPr lang="en-US" altLang="zh-CN" sz="1200" dirty="0"/>
              <a:t>=new </a:t>
            </a:r>
            <a:r>
              <a:rPr lang="en-US" altLang="zh-CN" sz="1200" dirty="0" err="1"/>
              <a:t>ActiveMQConnectionFactory</a:t>
            </a:r>
            <a:r>
              <a:rPr lang="en-US" altLang="zh-CN" sz="1200" dirty="0"/>
              <a:t>("</a:t>
            </a:r>
            <a:r>
              <a:rPr lang="en-US" altLang="zh-CN" sz="1200" dirty="0" err="1"/>
              <a:t>tcp</a:t>
            </a:r>
            <a:r>
              <a:rPr lang="en-US" altLang="zh-CN" sz="1200" dirty="0"/>
              <a:t>://192.168.25.135:61616");</a:t>
            </a:r>
          </a:p>
          <a:p>
            <a:pPr marL="0" indent="0">
              <a:buNone/>
            </a:pPr>
            <a:r>
              <a:rPr lang="en-US" altLang="zh-CN" sz="1200" dirty="0"/>
              <a:t>//2.</a:t>
            </a:r>
            <a:r>
              <a:rPr lang="zh-CN" altLang="en-US" sz="1200" dirty="0"/>
              <a:t>获取连接</a:t>
            </a:r>
          </a:p>
          <a:p>
            <a:pPr marL="0" indent="0">
              <a:buNone/>
            </a:pPr>
            <a:r>
              <a:rPr lang="en-US" altLang="zh-CN" sz="1200" dirty="0"/>
              <a:t>Connection </a:t>
            </a:r>
            <a:r>
              <a:rPr lang="en-US" altLang="zh-CN" sz="1200" dirty="0" err="1"/>
              <a:t>connection</a:t>
            </a:r>
            <a:r>
              <a:rPr lang="en-US" altLang="zh-CN" sz="1200" dirty="0"/>
              <a:t> = </a:t>
            </a:r>
            <a:r>
              <a:rPr lang="en-US" altLang="zh-CN" sz="1200" dirty="0" err="1"/>
              <a:t>connectionFactory.createConnection</a:t>
            </a:r>
            <a:r>
              <a:rPr lang="en-US" altLang="zh-CN" sz="1200" dirty="0"/>
              <a:t>();</a:t>
            </a:r>
          </a:p>
          <a:p>
            <a:pPr marL="0" indent="0">
              <a:buNone/>
            </a:pPr>
            <a:r>
              <a:rPr lang="en-US" altLang="zh-CN" sz="1200" dirty="0"/>
              <a:t>//3.</a:t>
            </a:r>
            <a:r>
              <a:rPr lang="zh-CN" altLang="en-US" sz="1200" dirty="0"/>
              <a:t>启动连接</a:t>
            </a:r>
          </a:p>
          <a:p>
            <a:pPr marL="0" indent="0">
              <a:buNone/>
            </a:pPr>
            <a:r>
              <a:rPr lang="en-US" altLang="zh-CN" sz="1200" dirty="0" err="1"/>
              <a:t>connection.start</a:t>
            </a:r>
            <a:r>
              <a:rPr lang="en-US" altLang="zh-CN" sz="1200" dirty="0"/>
              <a:t>();</a:t>
            </a:r>
          </a:p>
          <a:p>
            <a:pPr marL="0" indent="0">
              <a:buNone/>
            </a:pPr>
            <a:r>
              <a:rPr lang="en-US" altLang="zh-CN" sz="1200" dirty="0"/>
              <a:t>//4.</a:t>
            </a:r>
            <a:r>
              <a:rPr lang="zh-CN" altLang="en-US" sz="1200" dirty="0"/>
              <a:t>获取</a:t>
            </a:r>
            <a:r>
              <a:rPr lang="en-US" altLang="zh-CN" sz="1200" dirty="0"/>
              <a:t>session  (</a:t>
            </a:r>
            <a:r>
              <a:rPr lang="zh-CN" altLang="en-US" sz="1200" dirty="0"/>
              <a:t>参数</a:t>
            </a:r>
            <a:r>
              <a:rPr lang="en-US" altLang="zh-CN" sz="1200" dirty="0"/>
              <a:t>1</a:t>
            </a:r>
            <a:r>
              <a:rPr lang="zh-CN" altLang="en-US" sz="1200" dirty="0"/>
              <a:t>：是否启动事务</a:t>
            </a:r>
            <a:r>
              <a:rPr lang="en-US" altLang="zh-CN" sz="1200" dirty="0"/>
              <a:t>,</a:t>
            </a:r>
            <a:r>
              <a:rPr lang="zh-CN" altLang="en-US" sz="1200" dirty="0"/>
              <a:t>参数</a:t>
            </a:r>
            <a:r>
              <a:rPr lang="en-US" altLang="zh-CN" sz="1200" dirty="0"/>
              <a:t>2</a:t>
            </a:r>
            <a:r>
              <a:rPr lang="zh-CN" altLang="en-US" sz="1200" dirty="0"/>
              <a:t>：消息确认模式</a:t>
            </a:r>
            <a:r>
              <a:rPr lang="en-US" altLang="zh-CN" sz="1200" dirty="0"/>
              <a:t>)</a:t>
            </a:r>
          </a:p>
          <a:p>
            <a:pPr marL="0" indent="0">
              <a:buNone/>
            </a:pPr>
            <a:r>
              <a:rPr lang="en-US" altLang="zh-CN" sz="1200" dirty="0"/>
              <a:t>Session </a:t>
            </a:r>
            <a:r>
              <a:rPr lang="en-US" altLang="zh-CN" sz="1200" dirty="0" err="1"/>
              <a:t>session</a:t>
            </a:r>
            <a:r>
              <a:rPr lang="en-US" altLang="zh-CN" sz="1200" dirty="0"/>
              <a:t> = </a:t>
            </a:r>
            <a:r>
              <a:rPr lang="en-US" altLang="zh-CN" sz="1200" dirty="0" err="1"/>
              <a:t>connection.createSession</a:t>
            </a:r>
            <a:r>
              <a:rPr lang="en-US" altLang="zh-CN" sz="1200" dirty="0"/>
              <a:t>(false, </a:t>
            </a:r>
            <a:r>
              <a:rPr lang="en-US" altLang="zh-CN" sz="1200" dirty="0" err="1"/>
              <a:t>Session.AUTO_ACKNOWLEDGE</a:t>
            </a:r>
            <a:r>
              <a:rPr lang="en-US" altLang="zh-CN" sz="1200" dirty="0"/>
              <a:t>);</a:t>
            </a:r>
          </a:p>
          <a:p>
            <a:pPr marL="0" indent="0">
              <a:buNone/>
            </a:pPr>
            <a:r>
              <a:rPr lang="en-US" altLang="zh-CN" sz="1200" dirty="0"/>
              <a:t>//5.</a:t>
            </a:r>
            <a:r>
              <a:rPr lang="zh-CN" altLang="en-US" sz="1200" dirty="0"/>
              <a:t>创建主题对象</a:t>
            </a:r>
          </a:p>
          <a:p>
            <a:pPr marL="0" indent="0">
              <a:buNone/>
            </a:pPr>
            <a:r>
              <a:rPr lang="en-US" altLang="zh-CN" sz="1200" dirty="0"/>
              <a:t>Topic </a:t>
            </a:r>
            <a:r>
              <a:rPr lang="en-US" altLang="zh-CN" sz="1200" dirty="0" err="1"/>
              <a:t>topic</a:t>
            </a:r>
            <a:r>
              <a:rPr lang="en-US" altLang="zh-CN" sz="1200" dirty="0"/>
              <a:t> = </a:t>
            </a:r>
            <a:r>
              <a:rPr lang="en-US" altLang="zh-CN" sz="1200" dirty="0" err="1"/>
              <a:t>session.createTopic</a:t>
            </a:r>
            <a:r>
              <a:rPr lang="en-US" altLang="zh-CN" sz="1200" dirty="0"/>
              <a:t>("test-topic");</a:t>
            </a:r>
          </a:p>
          <a:p>
            <a:pPr marL="0" indent="0">
              <a:buNone/>
            </a:pPr>
            <a:r>
              <a:rPr lang="en-US" altLang="zh-CN" sz="1200" dirty="0"/>
              <a:t>//6.</a:t>
            </a:r>
            <a:r>
              <a:rPr lang="zh-CN" altLang="en-US" sz="1200" dirty="0"/>
              <a:t>创建消息生产者</a:t>
            </a:r>
          </a:p>
          <a:p>
            <a:pPr marL="0" indent="0">
              <a:buNone/>
            </a:pPr>
            <a:r>
              <a:rPr lang="en-US" altLang="zh-CN" sz="1200" dirty="0" err="1"/>
              <a:t>MessageProducer</a:t>
            </a:r>
            <a:r>
              <a:rPr lang="en-US" altLang="zh-CN" sz="1200" dirty="0"/>
              <a:t> producer = </a:t>
            </a:r>
            <a:r>
              <a:rPr lang="en-US" altLang="zh-CN" sz="1200" dirty="0" err="1"/>
              <a:t>session.createProducer</a:t>
            </a:r>
            <a:r>
              <a:rPr lang="en-US" altLang="zh-CN" sz="1200" dirty="0"/>
              <a:t>(topic);</a:t>
            </a:r>
          </a:p>
          <a:p>
            <a:pPr marL="0" indent="0">
              <a:buNone/>
            </a:pPr>
            <a:r>
              <a:rPr lang="en-US" altLang="zh-CN" sz="1200" dirty="0"/>
              <a:t>//7.</a:t>
            </a:r>
            <a:r>
              <a:rPr lang="zh-CN" altLang="en-US" sz="1200" dirty="0"/>
              <a:t>创建消息</a:t>
            </a:r>
          </a:p>
          <a:p>
            <a:pPr marL="0" indent="0">
              <a:buNone/>
            </a:pPr>
            <a:r>
              <a:rPr lang="en-US" altLang="zh-CN" sz="1200" dirty="0" err="1"/>
              <a:t>TextMessage</a:t>
            </a:r>
            <a:r>
              <a:rPr lang="en-US" altLang="zh-CN" sz="1200" dirty="0"/>
              <a:t> </a:t>
            </a:r>
            <a:r>
              <a:rPr lang="en-US" altLang="zh-CN" sz="1200" dirty="0" err="1"/>
              <a:t>textMessage</a:t>
            </a:r>
            <a:r>
              <a:rPr lang="en-US" altLang="zh-CN" sz="1200" dirty="0"/>
              <a:t> = </a:t>
            </a:r>
            <a:r>
              <a:rPr lang="en-US" altLang="zh-CN" sz="1200" dirty="0" err="1"/>
              <a:t>session.createTextMessage</a:t>
            </a:r>
            <a:r>
              <a:rPr lang="en-US" altLang="zh-CN" sz="1200" dirty="0"/>
              <a:t>(“</a:t>
            </a:r>
            <a:r>
              <a:rPr lang="zh-CN" altLang="en-US" sz="1200" dirty="0"/>
              <a:t>欢迎来到神奇的消息世界</a:t>
            </a:r>
            <a:r>
              <a:rPr lang="en-US" altLang="zh-CN" sz="1200" dirty="0"/>
              <a:t>");</a:t>
            </a:r>
          </a:p>
          <a:p>
            <a:pPr marL="0" indent="0">
              <a:buNone/>
            </a:pPr>
            <a:r>
              <a:rPr lang="en-US" altLang="zh-CN" sz="1200" dirty="0"/>
              <a:t>//8.</a:t>
            </a:r>
            <a:r>
              <a:rPr lang="zh-CN" altLang="en-US" sz="1200" dirty="0"/>
              <a:t>发送消息</a:t>
            </a:r>
          </a:p>
          <a:p>
            <a:pPr marL="0" indent="0">
              <a:buNone/>
            </a:pPr>
            <a:r>
              <a:rPr lang="en-US" altLang="zh-CN" sz="1200" dirty="0" err="1"/>
              <a:t>producer.send</a:t>
            </a:r>
            <a:r>
              <a:rPr lang="en-US" altLang="zh-CN" sz="1200" dirty="0"/>
              <a:t>(</a:t>
            </a:r>
            <a:r>
              <a:rPr lang="en-US" altLang="zh-CN" sz="1200" dirty="0" err="1"/>
              <a:t>textMessage</a:t>
            </a:r>
            <a:r>
              <a:rPr lang="en-US" altLang="zh-CN" sz="1200" dirty="0"/>
              <a:t>);</a:t>
            </a:r>
          </a:p>
          <a:p>
            <a:pPr marL="0" indent="0">
              <a:buNone/>
            </a:pPr>
            <a:r>
              <a:rPr lang="en-US" altLang="zh-CN" sz="1200" dirty="0"/>
              <a:t>//9.</a:t>
            </a:r>
            <a:r>
              <a:rPr lang="zh-CN" altLang="en-US" sz="1200" dirty="0"/>
              <a:t>关闭资源</a:t>
            </a:r>
          </a:p>
          <a:p>
            <a:pPr marL="0" indent="0">
              <a:buNone/>
            </a:pPr>
            <a:r>
              <a:rPr lang="en-US" altLang="zh-CN" sz="1200" dirty="0" err="1"/>
              <a:t>producer.close</a:t>
            </a:r>
            <a:r>
              <a:rPr lang="en-US" altLang="zh-CN" sz="1200" dirty="0"/>
              <a:t>();</a:t>
            </a:r>
          </a:p>
          <a:p>
            <a:pPr marL="0" indent="0">
              <a:buNone/>
            </a:pPr>
            <a:r>
              <a:rPr lang="en-US" altLang="zh-CN" sz="1200" dirty="0" err="1"/>
              <a:t>session.close</a:t>
            </a:r>
            <a:r>
              <a:rPr lang="en-US" altLang="zh-CN" sz="1200" dirty="0"/>
              <a:t>();</a:t>
            </a:r>
          </a:p>
          <a:p>
            <a:pPr marL="0" indent="0">
              <a:buNone/>
            </a:pPr>
            <a:r>
              <a:rPr lang="en-US" altLang="zh-CN" sz="1200" dirty="0" err="1"/>
              <a:t>connection.close</a:t>
            </a:r>
            <a:r>
              <a:rPr lang="en-US" altLang="zh-CN" sz="1200" dirty="0"/>
              <a:t>();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6455509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39473" y="115614"/>
            <a:ext cx="10972800" cy="674238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sz="1200" dirty="0"/>
              <a:t>//1.</a:t>
            </a:r>
            <a:r>
              <a:rPr lang="zh-CN" altLang="en-US" sz="1200" dirty="0"/>
              <a:t>创建连接工厂</a:t>
            </a:r>
          </a:p>
          <a:p>
            <a:pPr marL="0" indent="0">
              <a:buNone/>
            </a:pPr>
            <a:r>
              <a:rPr lang="en-US" altLang="zh-CN" sz="1200" dirty="0"/>
              <a:t>ConnectionFactory </a:t>
            </a:r>
            <a:r>
              <a:rPr lang="en-US" altLang="zh-CN" sz="1200" dirty="0" err="1"/>
              <a:t>connectionFactory</a:t>
            </a:r>
            <a:r>
              <a:rPr lang="en-US" altLang="zh-CN" sz="1200" dirty="0"/>
              <a:t>=new </a:t>
            </a:r>
            <a:r>
              <a:rPr lang="en-US" altLang="zh-CN" sz="1200" dirty="0" err="1"/>
              <a:t>ActiveMQConnectionFactory</a:t>
            </a:r>
            <a:r>
              <a:rPr lang="en-US" altLang="zh-CN" sz="1200" dirty="0"/>
              <a:t>("</a:t>
            </a:r>
            <a:r>
              <a:rPr lang="en-US" altLang="zh-CN" sz="1200" dirty="0" err="1"/>
              <a:t>tcp</a:t>
            </a:r>
            <a:r>
              <a:rPr lang="en-US" altLang="zh-CN" sz="1200" dirty="0"/>
              <a:t>://192.168.25.135:61616");</a:t>
            </a:r>
          </a:p>
          <a:p>
            <a:pPr marL="0" indent="0">
              <a:buNone/>
            </a:pPr>
            <a:r>
              <a:rPr lang="en-US" altLang="zh-CN" sz="1200" dirty="0"/>
              <a:t>//2.</a:t>
            </a:r>
            <a:r>
              <a:rPr lang="zh-CN" altLang="en-US" sz="1200" dirty="0"/>
              <a:t>获取连接</a:t>
            </a:r>
          </a:p>
          <a:p>
            <a:pPr marL="0" indent="0">
              <a:buNone/>
            </a:pPr>
            <a:r>
              <a:rPr lang="en-US" altLang="zh-CN" sz="1200" dirty="0"/>
              <a:t>Connection </a:t>
            </a:r>
            <a:r>
              <a:rPr lang="en-US" altLang="zh-CN" sz="1200" dirty="0" err="1"/>
              <a:t>connection</a:t>
            </a:r>
            <a:r>
              <a:rPr lang="en-US" altLang="zh-CN" sz="1200" dirty="0"/>
              <a:t> = </a:t>
            </a:r>
            <a:r>
              <a:rPr lang="en-US" altLang="zh-CN" sz="1200" dirty="0" err="1"/>
              <a:t>connectionFactory.createConnection</a:t>
            </a:r>
            <a:r>
              <a:rPr lang="en-US" altLang="zh-CN" sz="1200" dirty="0"/>
              <a:t>();</a:t>
            </a:r>
          </a:p>
          <a:p>
            <a:pPr marL="0" indent="0">
              <a:buNone/>
            </a:pPr>
            <a:r>
              <a:rPr lang="en-US" altLang="zh-CN" sz="1200" dirty="0"/>
              <a:t>//3.</a:t>
            </a:r>
            <a:r>
              <a:rPr lang="zh-CN" altLang="en-US" sz="1200" dirty="0"/>
              <a:t>启动连接</a:t>
            </a:r>
          </a:p>
          <a:p>
            <a:pPr marL="0" indent="0">
              <a:buNone/>
            </a:pPr>
            <a:r>
              <a:rPr lang="en-US" altLang="zh-CN" sz="1200" dirty="0" err="1"/>
              <a:t>connection.start</a:t>
            </a:r>
            <a:r>
              <a:rPr lang="en-US" altLang="zh-CN" sz="1200" dirty="0"/>
              <a:t>();</a:t>
            </a:r>
          </a:p>
          <a:p>
            <a:pPr marL="0" indent="0">
              <a:buNone/>
            </a:pPr>
            <a:r>
              <a:rPr lang="en-US" altLang="zh-CN" sz="1200" dirty="0"/>
              <a:t>//4.</a:t>
            </a:r>
            <a:r>
              <a:rPr lang="zh-CN" altLang="en-US" sz="1200" dirty="0"/>
              <a:t>获取</a:t>
            </a:r>
            <a:r>
              <a:rPr lang="en-US" altLang="zh-CN" sz="1200" dirty="0"/>
              <a:t>session  (</a:t>
            </a:r>
            <a:r>
              <a:rPr lang="zh-CN" altLang="en-US" sz="1200" dirty="0"/>
              <a:t>参数</a:t>
            </a:r>
            <a:r>
              <a:rPr lang="en-US" altLang="zh-CN" sz="1200" dirty="0"/>
              <a:t>1</a:t>
            </a:r>
            <a:r>
              <a:rPr lang="zh-CN" altLang="en-US" sz="1200" dirty="0"/>
              <a:t>：是否启动事务</a:t>
            </a:r>
            <a:r>
              <a:rPr lang="en-US" altLang="zh-CN" sz="1200" dirty="0"/>
              <a:t>,</a:t>
            </a:r>
            <a:r>
              <a:rPr lang="zh-CN" altLang="en-US" sz="1200" dirty="0"/>
              <a:t>参数</a:t>
            </a:r>
            <a:r>
              <a:rPr lang="en-US" altLang="zh-CN" sz="1200" dirty="0"/>
              <a:t>2</a:t>
            </a:r>
            <a:r>
              <a:rPr lang="zh-CN" altLang="en-US" sz="1200" dirty="0"/>
              <a:t>：消息确认模式</a:t>
            </a:r>
            <a:r>
              <a:rPr lang="en-US" altLang="zh-CN" sz="1200" dirty="0"/>
              <a:t>)</a:t>
            </a:r>
          </a:p>
          <a:p>
            <a:pPr marL="0" indent="0">
              <a:buNone/>
            </a:pPr>
            <a:r>
              <a:rPr lang="en-US" altLang="zh-CN" sz="1200" dirty="0"/>
              <a:t>Session </a:t>
            </a:r>
            <a:r>
              <a:rPr lang="en-US" altLang="zh-CN" sz="1200" dirty="0" err="1"/>
              <a:t>session</a:t>
            </a:r>
            <a:r>
              <a:rPr lang="en-US" altLang="zh-CN" sz="1200" dirty="0"/>
              <a:t> = </a:t>
            </a:r>
            <a:r>
              <a:rPr lang="en-US" altLang="zh-CN" sz="1200" dirty="0" err="1"/>
              <a:t>connection.createSession</a:t>
            </a:r>
            <a:r>
              <a:rPr lang="en-US" altLang="zh-CN" sz="1200" dirty="0"/>
              <a:t>(false, </a:t>
            </a:r>
            <a:r>
              <a:rPr lang="en-US" altLang="zh-CN" sz="1200" dirty="0" err="1"/>
              <a:t>Session.AUTO_ACKNOWLEDGE</a:t>
            </a:r>
            <a:r>
              <a:rPr lang="en-US" altLang="zh-CN" sz="1200" dirty="0"/>
              <a:t>);</a:t>
            </a:r>
          </a:p>
          <a:p>
            <a:pPr marL="0" indent="0">
              <a:buNone/>
            </a:pPr>
            <a:r>
              <a:rPr lang="en-US" altLang="zh-CN" sz="1200" dirty="0"/>
              <a:t>//5.</a:t>
            </a:r>
            <a:r>
              <a:rPr lang="zh-CN" altLang="en-US" sz="1200" dirty="0"/>
              <a:t>创建主题对象</a:t>
            </a:r>
          </a:p>
          <a:p>
            <a:pPr marL="0" indent="0">
              <a:buNone/>
            </a:pPr>
            <a:r>
              <a:rPr lang="en-US" altLang="zh-CN" sz="1200" dirty="0"/>
              <a:t>//Queue </a:t>
            </a:r>
            <a:r>
              <a:rPr lang="en-US" altLang="zh-CN" sz="1200" dirty="0" err="1"/>
              <a:t>queue</a:t>
            </a:r>
            <a:r>
              <a:rPr lang="en-US" altLang="zh-CN" sz="1200" dirty="0"/>
              <a:t> = </a:t>
            </a:r>
            <a:r>
              <a:rPr lang="en-US" altLang="zh-CN" sz="1200" dirty="0" err="1"/>
              <a:t>session.createQueue</a:t>
            </a:r>
            <a:r>
              <a:rPr lang="en-US" altLang="zh-CN" sz="1200" dirty="0"/>
              <a:t>("test-queue");</a:t>
            </a:r>
          </a:p>
          <a:p>
            <a:pPr marL="0" indent="0">
              <a:buNone/>
            </a:pPr>
            <a:r>
              <a:rPr lang="en-US" altLang="zh-CN" sz="1200" dirty="0"/>
              <a:t>Topic </a:t>
            </a:r>
            <a:r>
              <a:rPr lang="en-US" altLang="zh-CN" sz="1200" dirty="0" err="1"/>
              <a:t>topic</a:t>
            </a:r>
            <a:r>
              <a:rPr lang="en-US" altLang="zh-CN" sz="1200" dirty="0"/>
              <a:t> = </a:t>
            </a:r>
            <a:r>
              <a:rPr lang="en-US" altLang="zh-CN" sz="1200" dirty="0" err="1"/>
              <a:t>session.createTopic</a:t>
            </a:r>
            <a:r>
              <a:rPr lang="en-US" altLang="zh-CN" sz="1200" dirty="0"/>
              <a:t>("test-topic");</a:t>
            </a:r>
          </a:p>
          <a:p>
            <a:pPr marL="0" indent="0">
              <a:buNone/>
            </a:pPr>
            <a:r>
              <a:rPr lang="en-US" altLang="zh-CN" sz="1200" dirty="0"/>
              <a:t>//6.</a:t>
            </a:r>
            <a:r>
              <a:rPr lang="zh-CN" altLang="en-US" sz="1200" dirty="0"/>
              <a:t>创建消息消费</a:t>
            </a:r>
          </a:p>
          <a:p>
            <a:pPr marL="0" indent="0">
              <a:buNone/>
            </a:pPr>
            <a:r>
              <a:rPr lang="en-US" altLang="zh-CN" sz="1200" dirty="0" err="1"/>
              <a:t>MessageConsumer</a:t>
            </a:r>
            <a:r>
              <a:rPr lang="en-US" altLang="zh-CN" sz="1200" dirty="0"/>
              <a:t> consumer = </a:t>
            </a:r>
            <a:r>
              <a:rPr lang="en-US" altLang="zh-CN" sz="1200" dirty="0" err="1"/>
              <a:t>session.createConsumer</a:t>
            </a:r>
            <a:r>
              <a:rPr lang="en-US" altLang="zh-CN" sz="1200" dirty="0"/>
              <a:t>(topic);</a:t>
            </a:r>
          </a:p>
          <a:p>
            <a:pPr marL="0" indent="0">
              <a:buNone/>
            </a:pPr>
            <a:r>
              <a:rPr lang="en-US" altLang="zh-CN" sz="1200" dirty="0"/>
              <a:t>//7.</a:t>
            </a:r>
            <a:r>
              <a:rPr lang="zh-CN" altLang="en-US" sz="1200" dirty="0"/>
              <a:t>监听消息</a:t>
            </a:r>
          </a:p>
          <a:p>
            <a:pPr marL="0" indent="0">
              <a:buNone/>
            </a:pPr>
            <a:r>
              <a:rPr lang="en-US" altLang="zh-CN" sz="1200" dirty="0" err="1"/>
              <a:t>consumer.setMessageListener</a:t>
            </a:r>
            <a:r>
              <a:rPr lang="en-US" altLang="zh-CN" sz="1200" dirty="0"/>
              <a:t>(new </a:t>
            </a:r>
            <a:r>
              <a:rPr lang="en-US" altLang="zh-CN" sz="1200" dirty="0" err="1"/>
              <a:t>MessageListener</a:t>
            </a:r>
            <a:r>
              <a:rPr lang="en-US" altLang="zh-CN" sz="1200" dirty="0"/>
              <a:t>() {  public void </a:t>
            </a:r>
            <a:r>
              <a:rPr lang="en-US" altLang="zh-CN" sz="1200" dirty="0" err="1"/>
              <a:t>onMessage</a:t>
            </a:r>
            <a:r>
              <a:rPr lang="en-US" altLang="zh-CN" sz="1200" dirty="0"/>
              <a:t>(Message message) {</a:t>
            </a:r>
          </a:p>
          <a:p>
            <a:pPr marL="0" indent="0">
              <a:buNone/>
            </a:pPr>
            <a:r>
              <a:rPr lang="en-US" altLang="zh-CN" sz="1200" dirty="0" err="1"/>
              <a:t>TextMessage</a:t>
            </a:r>
            <a:r>
              <a:rPr lang="en-US" altLang="zh-CN" sz="1200" dirty="0"/>
              <a:t> </a:t>
            </a:r>
            <a:r>
              <a:rPr lang="en-US" altLang="zh-CN" sz="1200" dirty="0" err="1"/>
              <a:t>textMessage</a:t>
            </a:r>
            <a:r>
              <a:rPr lang="en-US" altLang="zh-CN" sz="1200" dirty="0"/>
              <a:t>=(</a:t>
            </a:r>
            <a:r>
              <a:rPr lang="en-US" altLang="zh-CN" sz="1200" dirty="0" err="1"/>
              <a:t>TextMessage</a:t>
            </a:r>
            <a:r>
              <a:rPr lang="en-US" altLang="zh-CN" sz="1200" dirty="0"/>
              <a:t>)</a:t>
            </a:r>
            <a:r>
              <a:rPr lang="en-US" altLang="zh-CN" sz="1200" dirty="0" err="1"/>
              <a:t>message;try</a:t>
            </a:r>
            <a:r>
              <a:rPr lang="en-US" altLang="zh-CN" sz="1200" dirty="0"/>
              <a:t> {</a:t>
            </a:r>
            <a:r>
              <a:rPr lang="en-US" altLang="zh-CN" sz="1200" dirty="0" err="1"/>
              <a:t>System.out.println</a:t>
            </a:r>
            <a:r>
              <a:rPr lang="en-US" altLang="zh-CN" sz="1200" dirty="0"/>
              <a:t>("</a:t>
            </a:r>
            <a:r>
              <a:rPr lang="zh-CN" altLang="en-US" sz="1200" dirty="0"/>
              <a:t>接收到消息：</a:t>
            </a:r>
            <a:r>
              <a:rPr lang="en-US" altLang="zh-CN" sz="1200" dirty="0"/>
              <a:t>"+</a:t>
            </a:r>
            <a:r>
              <a:rPr lang="en-US" altLang="zh-CN" sz="1200" dirty="0" err="1"/>
              <a:t>textMessage.getText</a:t>
            </a:r>
            <a:r>
              <a:rPr lang="en-US" altLang="zh-CN" sz="1200" dirty="0"/>
              <a:t>());</a:t>
            </a:r>
          </a:p>
          <a:p>
            <a:pPr marL="0" indent="0">
              <a:buNone/>
            </a:pPr>
            <a:r>
              <a:rPr lang="en-US" altLang="zh-CN" sz="1200" dirty="0"/>
              <a:t>} catch (</a:t>
            </a:r>
            <a:r>
              <a:rPr lang="en-US" altLang="zh-CN" sz="1200" dirty="0" err="1"/>
              <a:t>JMSException</a:t>
            </a:r>
            <a:r>
              <a:rPr lang="en-US" altLang="zh-CN" sz="1200" dirty="0"/>
              <a:t> e) {// TODO Auto-generated catch block</a:t>
            </a:r>
          </a:p>
          <a:p>
            <a:pPr marL="0" indent="0">
              <a:buNone/>
            </a:pPr>
            <a:r>
              <a:rPr lang="en-US" altLang="zh-CN" sz="1200" dirty="0" err="1"/>
              <a:t>e.printStackTrace</a:t>
            </a:r>
            <a:r>
              <a:rPr lang="en-US" altLang="zh-CN" sz="1200" dirty="0"/>
              <a:t>();}}});</a:t>
            </a:r>
          </a:p>
          <a:p>
            <a:pPr marL="0" indent="0">
              <a:buNone/>
            </a:pPr>
            <a:r>
              <a:rPr lang="en-US" altLang="zh-CN" sz="1200" dirty="0"/>
              <a:t>//8.</a:t>
            </a:r>
            <a:r>
              <a:rPr lang="zh-CN" altLang="en-US" sz="1200" dirty="0"/>
              <a:t>等待键盘输入</a:t>
            </a:r>
          </a:p>
          <a:p>
            <a:pPr marL="0" indent="0">
              <a:buNone/>
            </a:pPr>
            <a:r>
              <a:rPr lang="en-US" altLang="zh-CN" sz="1200" dirty="0" err="1"/>
              <a:t>System.in.read</a:t>
            </a:r>
            <a:r>
              <a:rPr lang="en-US" altLang="zh-CN" sz="1200" dirty="0"/>
              <a:t>();</a:t>
            </a:r>
          </a:p>
          <a:p>
            <a:pPr marL="0" indent="0">
              <a:buNone/>
            </a:pPr>
            <a:r>
              <a:rPr lang="en-US" altLang="zh-CN" sz="1200" dirty="0"/>
              <a:t>//9.</a:t>
            </a:r>
            <a:r>
              <a:rPr lang="zh-CN" altLang="en-US" sz="1200" dirty="0"/>
              <a:t>关闭资源</a:t>
            </a:r>
            <a:endParaRPr lang="en-US" altLang="zh-CN" sz="1200" dirty="0"/>
          </a:p>
          <a:p>
            <a:pPr marL="0" indent="0">
              <a:buNone/>
            </a:pPr>
            <a:r>
              <a:rPr lang="en-US" altLang="zh-CN" sz="1200" dirty="0" err="1"/>
              <a:t>consumer.close</a:t>
            </a:r>
            <a:r>
              <a:rPr lang="en-US" altLang="zh-CN" sz="1200" dirty="0"/>
              <a:t>();</a:t>
            </a:r>
          </a:p>
          <a:p>
            <a:pPr marL="0" indent="0">
              <a:buNone/>
            </a:pPr>
            <a:r>
              <a:rPr lang="en-US" altLang="zh-CN" sz="1200" dirty="0" err="1"/>
              <a:t>session.close</a:t>
            </a:r>
            <a:r>
              <a:rPr lang="en-US" altLang="zh-CN" sz="1200" dirty="0"/>
              <a:t>();</a:t>
            </a:r>
          </a:p>
          <a:p>
            <a:pPr marL="0" indent="0">
              <a:buNone/>
            </a:pPr>
            <a:r>
              <a:rPr lang="en-US" altLang="zh-CN" sz="1200" dirty="0" err="1"/>
              <a:t>connection.close</a:t>
            </a:r>
            <a:r>
              <a:rPr lang="en-US" altLang="zh-CN" sz="1200" dirty="0"/>
              <a:t>();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7164673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运行测试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同时开启</a:t>
            </a:r>
            <a:r>
              <a:rPr lang="en-US" altLang="zh-CN" dirty="0"/>
              <a:t>2</a:t>
            </a:r>
            <a:r>
              <a:rPr lang="zh-CN" altLang="en-US" dirty="0"/>
              <a:t>个以上的消费者，再次运行生产者，观察每个消费者控制台的输出，会发现每个消费者会接收到消息。</a:t>
            </a:r>
          </a:p>
        </p:txBody>
      </p:sp>
    </p:spTree>
    <p:extLst>
      <p:ext uri="{BB962C8B-B14F-4D97-AF65-F5344CB8AC3E}">
        <p14:creationId xmlns:p14="http://schemas.microsoft.com/office/powerpoint/2010/main" val="104178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1269471" y="242479"/>
            <a:ext cx="10131425" cy="1456267"/>
          </a:xfrm>
        </p:spPr>
        <p:txBody>
          <a:bodyPr/>
          <a:lstStyle/>
          <a:p>
            <a:pPr eaLnBrk="1" hangingPunct="1"/>
            <a:r>
              <a:rPr lang="en-US" altLang="zh-CN" sz="2600" dirty="0"/>
              <a:t>MQ</a:t>
            </a:r>
            <a:r>
              <a:rPr lang="zh-CN" altLang="en-US" sz="2600" dirty="0"/>
              <a:t>概念 </a:t>
            </a:r>
            <a:r>
              <a:rPr lang="en-US" altLang="zh-CN" sz="2600" dirty="0"/>
              <a:t>– Message Oriented Middleware</a:t>
            </a:r>
            <a:endParaRPr lang="zh-CN" altLang="en-US" sz="2600" dirty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2060575" y="1150892"/>
            <a:ext cx="10131425" cy="240083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sz="2000" dirty="0">
                <a:solidFill>
                  <a:srgbClr val="FF0000"/>
                </a:solidFill>
              </a:rPr>
              <a:t>MOM</a:t>
            </a:r>
            <a:r>
              <a:rPr lang="zh-CN" altLang="en-US" sz="2000" dirty="0">
                <a:solidFill>
                  <a:srgbClr val="FF0000"/>
                </a:solidFill>
              </a:rPr>
              <a:t>中间件允许一个应用向另一个应用发送消息，而无论该应用是否在线。</a:t>
            </a:r>
          </a:p>
          <a:p>
            <a:pPr marL="0" indent="0" eaLnBrk="1" hangingPunct="1">
              <a:buNone/>
            </a:pP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14338" name="页脚占位符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BC6D97-43EB-4DAE-891B-89158345A15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1583267" y="2565401"/>
            <a:ext cx="2302933" cy="3527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平台 </a:t>
            </a:r>
            <a:r>
              <a:rPr kumimoji="0" lang="en-US" altLang="zh-CN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1871134" y="4076700"/>
            <a:ext cx="1824567" cy="1657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消息队列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子系统</a:t>
            </a: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2544234" y="4868863"/>
            <a:ext cx="1919817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应用</a:t>
            </a: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A”</a:t>
            </a:r>
            <a:r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放入“消息</a:t>
            </a:r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7727951" y="2565401"/>
            <a:ext cx="2302933" cy="3527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平台 </a:t>
            </a:r>
            <a:r>
              <a:rPr kumimoji="0" lang="en-US" altLang="zh-CN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7920567" y="4076700"/>
            <a:ext cx="1824567" cy="1657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消息队列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子系统</a:t>
            </a: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7247468" y="4868863"/>
            <a:ext cx="1919817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应用</a:t>
            </a: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B”</a:t>
            </a:r>
            <a:r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 获取“消息</a:t>
            </a:r>
          </a:p>
        </p:txBody>
      </p:sp>
      <p:sp>
        <p:nvSpPr>
          <p:cNvPr id="14347" name="Line 10"/>
          <p:cNvSpPr>
            <a:spLocks noChangeShapeType="1"/>
          </p:cNvSpPr>
          <p:nvPr/>
        </p:nvSpPr>
        <p:spPr bwMode="auto">
          <a:xfrm>
            <a:off x="5135033" y="4364038"/>
            <a:ext cx="287867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4348" name="Line 11"/>
          <p:cNvSpPr>
            <a:spLocks noChangeShapeType="1"/>
          </p:cNvSpPr>
          <p:nvPr/>
        </p:nvSpPr>
        <p:spPr bwMode="auto">
          <a:xfrm>
            <a:off x="5422900" y="4364039"/>
            <a:ext cx="0" cy="649287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4349" name="Line 12"/>
          <p:cNvSpPr>
            <a:spLocks noChangeShapeType="1"/>
          </p:cNvSpPr>
          <p:nvPr/>
        </p:nvSpPr>
        <p:spPr bwMode="auto">
          <a:xfrm>
            <a:off x="5422901" y="5013325"/>
            <a:ext cx="768351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4350" name="Line 13"/>
          <p:cNvSpPr>
            <a:spLocks noChangeShapeType="1"/>
          </p:cNvSpPr>
          <p:nvPr/>
        </p:nvSpPr>
        <p:spPr bwMode="auto">
          <a:xfrm flipV="1">
            <a:off x="6191251" y="4364039"/>
            <a:ext cx="0" cy="649287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4351" name="Line 14"/>
          <p:cNvSpPr>
            <a:spLocks noChangeShapeType="1"/>
          </p:cNvSpPr>
          <p:nvPr/>
        </p:nvSpPr>
        <p:spPr bwMode="auto">
          <a:xfrm>
            <a:off x="6191251" y="4364038"/>
            <a:ext cx="287867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4352" name="Text Box 15"/>
          <p:cNvSpPr txBox="1">
            <a:spLocks noChangeArrowheads="1"/>
          </p:cNvSpPr>
          <p:nvPr/>
        </p:nvSpPr>
        <p:spPr bwMode="auto">
          <a:xfrm>
            <a:off x="5135034" y="5084763"/>
            <a:ext cx="1536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消息队列</a:t>
            </a:r>
          </a:p>
        </p:txBody>
      </p:sp>
      <p:cxnSp>
        <p:nvCxnSpPr>
          <p:cNvPr id="14353" name="AutoShape 17"/>
          <p:cNvCxnSpPr>
            <a:cxnSpLocks noChangeShapeType="1"/>
            <a:stCxn id="14343" idx="3"/>
            <a:endCxn id="14347" idx="0"/>
          </p:cNvCxnSpPr>
          <p:nvPr/>
        </p:nvCxnSpPr>
        <p:spPr bwMode="auto">
          <a:xfrm flipV="1">
            <a:off x="4464051" y="4351339"/>
            <a:ext cx="670983" cy="841375"/>
          </a:xfrm>
          <a:prstGeom prst="curvedConnector4">
            <a:avLst>
              <a:gd name="adj1" fmla="val 49843"/>
              <a:gd name="adj2" fmla="val 125662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4" name="AutoShape 18"/>
          <p:cNvCxnSpPr>
            <a:cxnSpLocks noChangeShapeType="1"/>
            <a:stCxn id="14351" idx="0"/>
            <a:endCxn id="14346" idx="1"/>
          </p:cNvCxnSpPr>
          <p:nvPr/>
        </p:nvCxnSpPr>
        <p:spPr bwMode="auto">
          <a:xfrm rot="5400000" flipV="1">
            <a:off x="6298671" y="4243918"/>
            <a:ext cx="841375" cy="1056216"/>
          </a:xfrm>
          <a:prstGeom prst="curvedConnector4">
            <a:avLst>
              <a:gd name="adj1" fmla="val -25662"/>
              <a:gd name="adj2" fmla="val 6352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36753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dirty="0"/>
          </a:p>
        </p:txBody>
      </p:sp>
      <p:graphicFrame>
        <p:nvGraphicFramePr>
          <p:cNvPr id="48175" name="Group 47"/>
          <p:cNvGraphicFramePr>
            <a:graphicFrameLocks noGrp="1"/>
          </p:cNvGraphicFramePr>
          <p:nvPr>
            <p:ph type="tbl" idx="1"/>
          </p:nvPr>
        </p:nvGraphicFramePr>
        <p:xfrm>
          <a:off x="913749" y="1485206"/>
          <a:ext cx="10972800" cy="4608513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8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中间件类型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同步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异步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MOM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zh-CN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X</a:t>
                      </a:r>
                      <a:endParaRPr kumimoji="0" lang="zh-CN" alt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Data Connectivity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X</a:t>
                      </a:r>
                      <a:endParaRPr kumimoji="0" lang="zh-CN" alt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zh-CN" alt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RPC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X</a:t>
                      </a:r>
                      <a:endParaRPr kumimoji="0" lang="zh-CN" alt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zh-CN" alt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ORB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X</a:t>
                      </a:r>
                      <a:endParaRPr kumimoji="0" lang="zh-CN" alt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zh-CN" alt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TPM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X</a:t>
                      </a:r>
                      <a:endParaRPr kumimoji="0" lang="zh-CN" alt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35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zh-CN" alt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410" name="页脚占位符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386452-E5E1-4C8A-838E-BD48890A70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8630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分布式架构的流行应用案例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710" y="2788994"/>
            <a:ext cx="6686550" cy="280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6446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47563"/>
            <a:ext cx="10972800" cy="792163"/>
          </a:xfrm>
        </p:spPr>
        <p:txBody>
          <a:bodyPr/>
          <a:lstStyle/>
          <a:p>
            <a:pPr eaLnBrk="1" hangingPunct="1"/>
            <a:r>
              <a:rPr lang="zh-CN" altLang="en-US" sz="2600" b="0" dirty="0">
                <a:ea typeface="宋体" pitchFamily="2" charset="-122"/>
              </a:rPr>
              <a:t>同步的 </a:t>
            </a:r>
            <a:r>
              <a:rPr lang="en-US" altLang="zh-CN" sz="2600" b="0" dirty="0">
                <a:ea typeface="宋体" pitchFamily="2" charset="-122"/>
              </a:rPr>
              <a:t>good/bad</a:t>
            </a:r>
            <a:endParaRPr lang="zh-CN" altLang="en-US" sz="2600" b="0" dirty="0">
              <a:ea typeface="宋体" pitchFamily="2" charset="-122"/>
            </a:endParaRPr>
          </a:p>
        </p:txBody>
      </p:sp>
      <p:sp>
        <p:nvSpPr>
          <p:cNvPr id="18434" name="页脚占位符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1228A5-D551-43F3-8105-D96922FC9AC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910492" y="2324100"/>
            <a:ext cx="508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易编程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输出立即可知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更易恢复错误 </a:t>
            </a:r>
            <a:r>
              <a:rPr kumimoji="0" lang="en-US" altLang="zh-CN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(</a:t>
            </a:r>
            <a:r>
              <a:rPr kumimoji="0" lang="zh-CN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通常</a:t>
            </a:r>
            <a:r>
              <a:rPr kumimoji="0" lang="en-US" altLang="zh-CN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更好实时响应</a:t>
            </a:r>
            <a:r>
              <a:rPr kumimoji="0" lang="en-US" altLang="zh-CN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 (</a:t>
            </a:r>
            <a:r>
              <a:rPr kumimoji="0" lang="zh-CN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通常</a:t>
            </a:r>
            <a:r>
              <a:rPr kumimoji="0" lang="en-US" altLang="zh-CN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0" lang="zh-CN" altLang="en-US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6197600" y="2324100"/>
            <a:ext cx="508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服务必须启动、在线</a:t>
            </a:r>
            <a:endParaRPr kumimoji="0" lang="en-US" altLang="zh-CN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请求方阻碍占用资源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通常要求面向连接的通信协议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0" lang="zh-CN" altLang="en-US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1251113" y="1752600"/>
            <a:ext cx="4131733" cy="3538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8440" name="Rectangle 7"/>
          <p:cNvSpPr>
            <a:spLocks noChangeArrowheads="1"/>
          </p:cNvSpPr>
          <p:nvPr/>
        </p:nvSpPr>
        <p:spPr bwMode="auto">
          <a:xfrm>
            <a:off x="5892800" y="1752600"/>
            <a:ext cx="4842933" cy="3538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8441" name="Text Box 8"/>
          <p:cNvSpPr txBox="1">
            <a:spLocks noChangeArrowheads="1"/>
          </p:cNvSpPr>
          <p:nvPr/>
        </p:nvSpPr>
        <p:spPr bwMode="auto">
          <a:xfrm>
            <a:off x="1926492" y="18669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Good</a:t>
            </a:r>
          </a:p>
        </p:txBody>
      </p:sp>
      <p:sp>
        <p:nvSpPr>
          <p:cNvPr id="18442" name="Text Box 9"/>
          <p:cNvSpPr txBox="1">
            <a:spLocks noChangeArrowheads="1"/>
          </p:cNvSpPr>
          <p:nvPr/>
        </p:nvSpPr>
        <p:spPr bwMode="auto">
          <a:xfrm>
            <a:off x="7010400" y="1866900"/>
            <a:ext cx="172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Bad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2676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835269" y="395836"/>
            <a:ext cx="10972800" cy="792163"/>
          </a:xfrm>
        </p:spPr>
        <p:txBody>
          <a:bodyPr/>
          <a:lstStyle/>
          <a:p>
            <a:pPr eaLnBrk="1" hangingPunct="1"/>
            <a:r>
              <a:rPr lang="zh-CN" altLang="en-US" b="0" dirty="0">
                <a:ea typeface="宋体" pitchFamily="2" charset="-122"/>
              </a:rPr>
              <a:t>异步的 </a:t>
            </a:r>
            <a:r>
              <a:rPr lang="en-US" altLang="zh-CN" b="0" dirty="0">
                <a:ea typeface="宋体" pitchFamily="2" charset="-122"/>
              </a:rPr>
              <a:t>good/bad</a:t>
            </a:r>
            <a:endParaRPr lang="zh-CN" altLang="en-US" b="0" dirty="0">
              <a:ea typeface="宋体" pitchFamily="2" charset="-122"/>
            </a:endParaRPr>
          </a:p>
        </p:txBody>
      </p:sp>
      <p:sp>
        <p:nvSpPr>
          <p:cNvPr id="19458" name="页脚占位符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D3D99-0DFF-465F-81BD-1DA34AFF4DC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FEDE3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EFEDE3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19461" name="Rectangle 16"/>
          <p:cNvSpPr>
            <a:spLocks noChangeArrowheads="1"/>
          </p:cNvSpPr>
          <p:nvPr/>
        </p:nvSpPr>
        <p:spPr bwMode="auto">
          <a:xfrm>
            <a:off x="835269" y="2754923"/>
            <a:ext cx="508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请求无需指定服务器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服务无需在线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由于没有占用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, 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资源可以释放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可以使用非连接协议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0" lang="zh-CN" altLang="en-US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9462" name="Rectangle 17"/>
          <p:cNvSpPr>
            <a:spLocks noChangeArrowheads="1"/>
          </p:cNvSpPr>
          <p:nvPr/>
        </p:nvSpPr>
        <p:spPr bwMode="auto">
          <a:xfrm>
            <a:off x="6197600" y="2743200"/>
            <a:ext cx="508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响应时间不可预测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错误处理通常复杂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难以设计程序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rPr>
              <a:t>?</a:t>
            </a:r>
          </a:p>
          <a:p>
            <a:pPr marL="342900" marR="0" lvl="0" indent="-342900" algn="l" defTabSz="457200" rtl="0" eaLnBrk="1" fontAlgn="auto" latinLnBrk="0" hangingPunct="1">
              <a:lnSpc>
                <a:spcPct val="135000"/>
              </a:lnSpc>
              <a:spcBef>
                <a:spcPct val="15000"/>
              </a:spcBef>
              <a:spcAft>
                <a:spcPct val="15000"/>
              </a:spcAft>
              <a:buClr>
                <a:srgbClr val="EFEDE3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9463" name="Rectangle 18"/>
          <p:cNvSpPr>
            <a:spLocks noChangeArrowheads="1"/>
          </p:cNvSpPr>
          <p:nvPr/>
        </p:nvSpPr>
        <p:spPr bwMode="auto">
          <a:xfrm>
            <a:off x="835269" y="2198728"/>
            <a:ext cx="5181600" cy="426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9464" name="Rectangle 19"/>
          <p:cNvSpPr>
            <a:spLocks noChangeArrowheads="1"/>
          </p:cNvSpPr>
          <p:nvPr/>
        </p:nvSpPr>
        <p:spPr bwMode="auto">
          <a:xfrm>
            <a:off x="6096000" y="2194964"/>
            <a:ext cx="5181600" cy="426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9465" name="Text Box 20"/>
          <p:cNvSpPr txBox="1">
            <a:spLocks noChangeArrowheads="1"/>
          </p:cNvSpPr>
          <p:nvPr/>
        </p:nvSpPr>
        <p:spPr bwMode="auto">
          <a:xfrm>
            <a:off x="2421466" y="1629507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Good</a:t>
            </a:r>
          </a:p>
        </p:txBody>
      </p:sp>
      <p:sp>
        <p:nvSpPr>
          <p:cNvPr id="19466" name="Text Box 21"/>
          <p:cNvSpPr txBox="1">
            <a:spLocks noChangeArrowheads="1"/>
          </p:cNvSpPr>
          <p:nvPr/>
        </p:nvSpPr>
        <p:spPr bwMode="auto">
          <a:xfrm>
            <a:off x="7315200" y="1629507"/>
            <a:ext cx="172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itchFamily="2" charset="-122"/>
                <a:cs typeface="+mn-cs"/>
              </a:rPr>
              <a:t>Bad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7009904"/>
      </p:ext>
    </p:extLst>
  </p:cSld>
  <p:clrMapOvr>
    <a:masterClrMapping/>
  </p:clrMapOvr>
</p:sld>
</file>

<file path=ppt/theme/theme1.xml><?xml version="1.0" encoding="utf-8"?>
<a:theme xmlns:a="http://schemas.openxmlformats.org/drawingml/2006/main" name="剪切">
  <a:themeElements>
    <a:clrScheme name="剪切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剪切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剪切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2765</Words>
  <Application>Microsoft Office PowerPoint</Application>
  <PresentationFormat>宽屏</PresentationFormat>
  <Paragraphs>397</Paragraphs>
  <Slides>49</Slides>
  <Notes>13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49</vt:i4>
      </vt:variant>
    </vt:vector>
  </HeadingPairs>
  <TitlesOfParts>
    <vt:vector size="57" baseType="lpstr">
      <vt:lpstr>等线</vt:lpstr>
      <vt:lpstr>宋体</vt:lpstr>
      <vt:lpstr>Arial</vt:lpstr>
      <vt:lpstr>Franklin Gothic Book</vt:lpstr>
      <vt:lpstr>Times New Roman</vt:lpstr>
      <vt:lpstr>Wingdings</vt:lpstr>
      <vt:lpstr>剪切</vt:lpstr>
      <vt:lpstr>Clip</vt:lpstr>
      <vt:lpstr>内容提要</vt:lpstr>
      <vt:lpstr>MQ概念 – 中间件</vt:lpstr>
      <vt:lpstr>问题引入</vt:lpstr>
      <vt:lpstr>MQ概念 – 异步 vs. 同步通信</vt:lpstr>
      <vt:lpstr>MQ概念 – Message Oriented Middleware</vt:lpstr>
      <vt:lpstr>PowerPoint 演示文稿</vt:lpstr>
      <vt:lpstr>分布式架构的流行应用案例</vt:lpstr>
      <vt:lpstr>同步的 good/bad</vt:lpstr>
      <vt:lpstr>异步的 good/bad</vt:lpstr>
      <vt:lpstr>消息机制的优势</vt:lpstr>
      <vt:lpstr>PowerPoint 演示文稿</vt:lpstr>
      <vt:lpstr>消息工作原理 (2)</vt:lpstr>
      <vt:lpstr>消息工作原理 (3) 之 消息队列特性</vt:lpstr>
      <vt:lpstr>消息队列特性 - 应用程序可以运行在不同时间</vt:lpstr>
      <vt:lpstr>消息队列特性 – 对于应用间的结构没有限制 </vt:lpstr>
      <vt:lpstr>消息队列特性 – 环境差异被屏蔽掉</vt:lpstr>
      <vt:lpstr>消息基本概念</vt:lpstr>
      <vt:lpstr>常见的消息协议</vt:lpstr>
      <vt:lpstr>JMS介绍</vt:lpstr>
      <vt:lpstr>JMS和消息队列MQ</vt:lpstr>
      <vt:lpstr>JMS模型</vt:lpstr>
      <vt:lpstr>JMS消息发送模式</vt:lpstr>
      <vt:lpstr>Topic 发送模式</vt:lpstr>
      <vt:lpstr>JMS体系架构</vt:lpstr>
      <vt:lpstr>JMS对象模型</vt:lpstr>
      <vt:lpstr>JMS公共接口</vt:lpstr>
      <vt:lpstr>JMS的基本对象说明</vt:lpstr>
      <vt:lpstr>JMS的基本对象</vt:lpstr>
      <vt:lpstr>JMS消息存储方式</vt:lpstr>
      <vt:lpstr>JMS消息格式</vt:lpstr>
      <vt:lpstr>JMS消息实体</vt:lpstr>
      <vt:lpstr>JMS提供者实现</vt:lpstr>
      <vt:lpstr>ActiveMQ定义</vt:lpstr>
      <vt:lpstr>ActiveMQ特性</vt:lpstr>
      <vt:lpstr>ActiveMQ下载与安装</vt:lpstr>
      <vt:lpstr>ActiveMQ下载与安装</vt:lpstr>
      <vt:lpstr>ActiveMQ下载与安装</vt:lpstr>
      <vt:lpstr>测试</vt:lpstr>
      <vt:lpstr>ActiveMQ开发DEMO</vt:lpstr>
      <vt:lpstr>主界面</vt:lpstr>
      <vt:lpstr>点对点消息列表</vt:lpstr>
      <vt:lpstr>ActiveMQ开发DEMO</vt:lpstr>
      <vt:lpstr>JMS入门-DEMO</vt:lpstr>
      <vt:lpstr>点对点模式Demo-消息生产者客户端</vt:lpstr>
      <vt:lpstr>点对点模式Demo-消息消费者客户端</vt:lpstr>
      <vt:lpstr>测试运行</vt:lpstr>
      <vt:lpstr>发布/订阅模式Demo-生产者</vt:lpstr>
      <vt:lpstr>PowerPoint 演示文稿</vt:lpstr>
      <vt:lpstr>运行测试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Left Lee</dc:creator>
  <cp:lastModifiedBy>Left Lee</cp:lastModifiedBy>
  <cp:revision>2</cp:revision>
  <dcterms:created xsi:type="dcterms:W3CDTF">2025-04-16T15:20:13Z</dcterms:created>
  <dcterms:modified xsi:type="dcterms:W3CDTF">2025-04-16T15:21:27Z</dcterms:modified>
</cp:coreProperties>
</file>