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92" r:id="rId2"/>
    <p:sldId id="293" r:id="rId3"/>
    <p:sldId id="413" r:id="rId4"/>
    <p:sldId id="294" r:id="rId5"/>
    <p:sldId id="295" r:id="rId6"/>
    <p:sldId id="296" r:id="rId7"/>
    <p:sldId id="297" r:id="rId8"/>
    <p:sldId id="393" r:id="rId9"/>
    <p:sldId id="299" r:id="rId10"/>
    <p:sldId id="298" r:id="rId11"/>
    <p:sldId id="300" r:id="rId12"/>
    <p:sldId id="412" r:id="rId13"/>
    <p:sldId id="301" r:id="rId14"/>
    <p:sldId id="302" r:id="rId15"/>
    <p:sldId id="303" r:id="rId16"/>
    <p:sldId id="305" r:id="rId17"/>
    <p:sldId id="307" r:id="rId18"/>
    <p:sldId id="306" r:id="rId19"/>
    <p:sldId id="308" r:id="rId20"/>
    <p:sldId id="414" r:id="rId21"/>
    <p:sldId id="30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2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D5C2147-86F7-4962-A0C5-35416D466756}" type="datetime2">
              <a:rPr lang="zh-CN" altLang="en-US" smtClean="0"/>
              <a:pPr/>
              <a:t>2025年4月16日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4AEF40-3710-4283-9A75-7A728D550007}" type="slidenum">
              <a:rPr lang="en-US" altLang="zh-CN" smtClean="0"/>
              <a:pPr/>
              <a:t>‹#›</a:t>
            </a:fld>
            <a:endParaRPr lang="en-US" altLang="zh-CN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69041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F7FF-0621-4BF6-88C0-F82D4742B4F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125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91E4-5142-4488-A7CB-1F398C4FBD6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9708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051" y="333376"/>
            <a:ext cx="10972800" cy="7921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341438"/>
            <a:ext cx="10972800" cy="4608512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FB7E6-F5A6-4402-9FCB-125F2EB4442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8663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051" y="333376"/>
            <a:ext cx="10972800" cy="7921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341438"/>
            <a:ext cx="5384800" cy="46085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6197600" y="1341438"/>
            <a:ext cx="5384800" cy="4608512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31A7F-1892-4021-866F-36A48FAFE4C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4214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277091" y="1670859"/>
            <a:ext cx="10871200" cy="475456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标题 1"/>
          <p:cNvSpPr>
            <a:spLocks noGrp="1"/>
          </p:cNvSpPr>
          <p:nvPr>
            <p:ph type="title" idx="10"/>
          </p:nvPr>
        </p:nvSpPr>
        <p:spPr>
          <a:xfrm>
            <a:off x="376844" y="383771"/>
            <a:ext cx="10668000" cy="9144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30105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0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27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DB05-6781-4EC5-BD94-39707242FD9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986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CE05B4-1AF9-40AD-B90B-CF43D7E0A50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73203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E920-DCE9-46C1-A786-C9A46195F94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959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5AD3-B791-46B7-86BF-175CAF93CF8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50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7946-0BFA-4AD5-AF4F-D34B6A58B92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550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FB4-A983-4E94-A4A8-C1E24026344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5511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1F0631-5FB5-4D1F-966A-3097F0ED415E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084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6B7F3E-7CF6-4DE8-8DDC-148F0263AFC1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26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A1258A0-E0F0-4132-856E-5D1692EA0ADE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352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内容提要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网络</a:t>
            </a:r>
            <a:r>
              <a:rPr lang="en-US" altLang="zh-CN" dirty="0"/>
              <a:t>I/O</a:t>
            </a:r>
            <a:r>
              <a:rPr lang="zh-CN" altLang="en-US" dirty="0"/>
              <a:t>模型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基于服务治理的</a:t>
            </a:r>
            <a:r>
              <a:rPr lang="en-US" altLang="zh-CN" dirty="0">
                <a:solidFill>
                  <a:srgbClr val="FF0000"/>
                </a:solidFill>
              </a:rPr>
              <a:t>RPC</a:t>
            </a:r>
            <a:r>
              <a:rPr lang="zh-CN" altLang="en-US" dirty="0">
                <a:solidFill>
                  <a:srgbClr val="FF0000"/>
                </a:solidFill>
              </a:rPr>
              <a:t>解决方案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消息机制</a:t>
            </a:r>
            <a:endParaRPr lang="en-US" altLang="zh-CN" dirty="0"/>
          </a:p>
          <a:p>
            <a:r>
              <a:rPr lang="zh-CN" altLang="en-US" dirty="0"/>
              <a:t>分布式数据存储</a:t>
            </a:r>
            <a:endParaRPr lang="en-US" altLang="zh-CN" dirty="0"/>
          </a:p>
          <a:p>
            <a:r>
              <a:rPr lang="zh-CN" altLang="en-US" dirty="0"/>
              <a:t>互联网分布式架构设计与开发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7857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zookeeper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ZooKeeper</a:t>
            </a:r>
            <a:r>
              <a:rPr lang="zh-CN" altLang="en-US" dirty="0"/>
              <a:t>是一个分布式的，开放源码的分布式应用程序协调服务，是</a:t>
            </a:r>
            <a:r>
              <a:rPr lang="en-US" altLang="zh-CN" dirty="0"/>
              <a:t>Google</a:t>
            </a:r>
            <a:r>
              <a:rPr lang="zh-CN" altLang="en-US" dirty="0"/>
              <a:t>的</a:t>
            </a:r>
            <a:r>
              <a:rPr lang="en-US" altLang="zh-CN" dirty="0"/>
              <a:t>Chubby</a:t>
            </a:r>
            <a:r>
              <a:rPr lang="zh-CN" altLang="en-US" dirty="0"/>
              <a:t>一个开源的实现，是</a:t>
            </a:r>
            <a:r>
              <a:rPr lang="en-US" altLang="zh-CN" dirty="0"/>
              <a:t>Hadoop</a:t>
            </a:r>
            <a:r>
              <a:rPr lang="zh-CN" altLang="en-US" dirty="0"/>
              <a:t>的重要组件，</a:t>
            </a:r>
            <a:r>
              <a:rPr lang="en-US" altLang="zh-CN" dirty="0"/>
              <a:t>CDH</a:t>
            </a:r>
            <a:r>
              <a:rPr lang="zh-CN" altLang="en-US" dirty="0"/>
              <a:t>版本中更是使用它进行</a:t>
            </a:r>
            <a:r>
              <a:rPr lang="en-US" altLang="zh-CN" dirty="0" err="1"/>
              <a:t>Namenode</a:t>
            </a:r>
            <a:r>
              <a:rPr lang="zh-CN" altLang="en-US" dirty="0"/>
              <a:t>的协调控制。</a:t>
            </a:r>
            <a:endParaRPr lang="en-US" altLang="zh-CN" dirty="0"/>
          </a:p>
          <a:p>
            <a:r>
              <a:rPr lang="zh-CN" altLang="en-US" dirty="0"/>
              <a:t>目标：封装好复杂易出错的关键服务，将简单易用的接口和性能高效、功能稳定的系统提供给用户。</a:t>
            </a:r>
          </a:p>
        </p:txBody>
      </p:sp>
    </p:spTree>
    <p:extLst>
      <p:ext uri="{BB962C8B-B14F-4D97-AF65-F5344CB8AC3E}">
        <p14:creationId xmlns:p14="http://schemas.microsoft.com/office/powerpoint/2010/main" val="170643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Zookeeper</a:t>
            </a:r>
            <a:r>
              <a:rPr lang="zh-CN" altLang="en-US" dirty="0"/>
              <a:t>主要功能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管理系统中独特的</a:t>
            </a:r>
            <a:r>
              <a:rPr lang="en-US" altLang="zh-CN" dirty="0"/>
              <a:t>/</a:t>
            </a:r>
            <a:r>
              <a:rPr lang="zh-CN" altLang="en-US" dirty="0"/>
              <a:t>统一的信息</a:t>
            </a:r>
          </a:p>
          <a:p>
            <a:r>
              <a:rPr lang="zh-CN" altLang="en-US" dirty="0"/>
              <a:t>集群状态监控和通知</a:t>
            </a:r>
            <a:endParaRPr lang="en-US" altLang="zh-CN" dirty="0"/>
          </a:p>
          <a:p>
            <a:r>
              <a:rPr lang="zh-CN" altLang="en-US" dirty="0"/>
              <a:t>协调资源抢占（锁）</a:t>
            </a:r>
          </a:p>
          <a:p>
            <a:r>
              <a:rPr lang="zh-CN" altLang="en-US" dirty="0"/>
              <a:t>分派计算任务</a:t>
            </a:r>
          </a:p>
        </p:txBody>
      </p:sp>
    </p:spTree>
    <p:extLst>
      <p:ext uri="{BB962C8B-B14F-4D97-AF65-F5344CB8AC3E}">
        <p14:creationId xmlns:p14="http://schemas.microsoft.com/office/powerpoint/2010/main" val="3067191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D4226-F85E-D945-9878-B091123FB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Zookeeper</a:t>
            </a:r>
            <a:r>
              <a:rPr kumimoji="1" lang="zh-CN" altLang="en-US" dirty="0"/>
              <a:t>的应用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32E535-BC0D-544C-8885-01F4D0B3B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大数据分布式计算平台</a:t>
            </a:r>
            <a:endParaRPr kumimoji="1" lang="en-US" altLang="zh-CN" dirty="0"/>
          </a:p>
          <a:p>
            <a:r>
              <a:rPr kumimoji="1" lang="zh-CN" altLang="en-US" dirty="0"/>
              <a:t>用于</a:t>
            </a:r>
            <a:r>
              <a:rPr kumimoji="1" lang="en-US" altLang="zh-CN" dirty="0" err="1"/>
              <a:t>Rpc</a:t>
            </a:r>
            <a:r>
              <a:rPr kumimoji="1" lang="zh-CN" altLang="en-US" dirty="0"/>
              <a:t>的服务注册与发现</a:t>
            </a:r>
            <a:endParaRPr kumimoji="1" lang="en-US" altLang="zh-CN" dirty="0"/>
          </a:p>
          <a:p>
            <a:r>
              <a:rPr kumimoji="1" lang="zh-CN" altLang="en-US" dirty="0"/>
              <a:t>数据发布</a:t>
            </a:r>
            <a:r>
              <a:rPr kumimoji="1" lang="en-US" altLang="zh-CN" dirty="0"/>
              <a:t>/</a:t>
            </a:r>
            <a:r>
              <a:rPr kumimoji="1" lang="zh-CN" altLang="en-US" dirty="0"/>
              <a:t>订阅、负载均衡、命名服务、分布式协调</a:t>
            </a:r>
            <a:r>
              <a:rPr kumimoji="1" lang="en-US" altLang="zh-CN" dirty="0"/>
              <a:t>/</a:t>
            </a:r>
            <a:r>
              <a:rPr kumimoji="1" lang="zh-CN" altLang="en-US" dirty="0"/>
              <a:t>通知、集群管理、</a:t>
            </a:r>
            <a:r>
              <a:rPr kumimoji="1" lang="en-US" altLang="zh-CN" dirty="0"/>
              <a:t>Master </a:t>
            </a:r>
            <a:r>
              <a:rPr kumimoji="1" lang="zh-CN" altLang="en-US" dirty="0"/>
              <a:t>选举、配置维护，名字服务、分布式同步、分布式锁和分布式队列。。。。</a:t>
            </a:r>
          </a:p>
        </p:txBody>
      </p:sp>
    </p:spTree>
    <p:extLst>
      <p:ext uri="{BB962C8B-B14F-4D97-AF65-F5344CB8AC3E}">
        <p14:creationId xmlns:p14="http://schemas.microsoft.com/office/powerpoint/2010/main" val="1420647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一个完整的基于服务的分布式架构实现方案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Thrift+zookeeper</a:t>
            </a:r>
            <a:endParaRPr lang="en-US" altLang="zh-CN" dirty="0"/>
          </a:p>
          <a:p>
            <a:pPr latinLnBrk="0"/>
            <a:r>
              <a:rPr lang="zh-CN" altLang="en-US" dirty="0"/>
              <a:t>缺点：服务治理机制的实现比较复杂，如：访问权限、版本控制、服务时效控制、次数控制、性能措施等各类细节问题。</a:t>
            </a:r>
            <a:endParaRPr lang="en-US" altLang="zh-CN" dirty="0"/>
          </a:p>
          <a:p>
            <a:pPr latinLnBrk="0"/>
            <a:r>
              <a:rPr lang="zh-CN" altLang="en-US" dirty="0"/>
              <a:t>优点：跨语言跨平台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93760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国内流行的</a:t>
            </a:r>
            <a:r>
              <a:rPr lang="en-US" altLang="zh-CN" dirty="0"/>
              <a:t>RPC</a:t>
            </a:r>
            <a:r>
              <a:rPr lang="zh-CN" altLang="en-US" dirty="0"/>
              <a:t>服务框架：</a:t>
            </a:r>
            <a:r>
              <a:rPr lang="en-US" altLang="zh-CN" dirty="0"/>
              <a:t>DUBBO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r>
              <a:rPr lang="en-US" altLang="zh-CN" dirty="0" err="1"/>
              <a:t>Dubbo</a:t>
            </a:r>
            <a:r>
              <a:rPr lang="zh-CN" altLang="en-US" dirty="0"/>
              <a:t>是阿里巴巴</a:t>
            </a:r>
            <a:r>
              <a:rPr lang="en-US" altLang="zh-CN" dirty="0"/>
              <a:t>SOA</a:t>
            </a:r>
            <a:r>
              <a:rPr lang="zh-CN" altLang="en-US" dirty="0"/>
              <a:t>服务化治理方案的核心框架，每天为</a:t>
            </a:r>
            <a:r>
              <a:rPr lang="en-US" altLang="zh-CN" dirty="0"/>
              <a:t>2,000+</a:t>
            </a:r>
            <a:r>
              <a:rPr lang="zh-CN" altLang="en-US" dirty="0"/>
              <a:t>个服务提供</a:t>
            </a:r>
            <a:r>
              <a:rPr lang="en-US" altLang="zh-CN" dirty="0"/>
              <a:t>3,000,000,000+</a:t>
            </a:r>
            <a:r>
              <a:rPr lang="zh-CN" altLang="en-US" dirty="0"/>
              <a:t>次访问量支持，并被广泛应用于阿里巴巴集团的各成员站点。</a:t>
            </a:r>
          </a:p>
        </p:txBody>
      </p:sp>
    </p:spTree>
    <p:extLst>
      <p:ext uri="{BB962C8B-B14F-4D97-AF65-F5344CB8AC3E}">
        <p14:creationId xmlns:p14="http://schemas.microsoft.com/office/powerpoint/2010/main" val="3470629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Dubbo</a:t>
            </a:r>
            <a:r>
              <a:rPr lang="zh-CN" altLang="en-US" dirty="0"/>
              <a:t>功能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透明化的远程方法调用，就像调用本地方法一样调用远程方法，只需简单配置，没有任何</a:t>
            </a:r>
            <a:r>
              <a:rPr lang="en-US" altLang="zh-CN" dirty="0"/>
              <a:t>API</a:t>
            </a:r>
            <a:r>
              <a:rPr lang="zh-CN" altLang="en-US" dirty="0"/>
              <a:t>侵入。</a:t>
            </a:r>
          </a:p>
          <a:p>
            <a:r>
              <a:rPr lang="zh-CN" altLang="en-US" dirty="0"/>
              <a:t>软负载均衡及容错机制，可在内网替代硬件负载均衡器，降低成本，减少单点。</a:t>
            </a:r>
          </a:p>
          <a:p>
            <a:r>
              <a:rPr lang="zh-CN" altLang="en-US" dirty="0"/>
              <a:t>   服务自动注册与发现，不再需要写死服务提供方地址，注册中心基于接口名查询服务提供者的</a:t>
            </a:r>
            <a:r>
              <a:rPr lang="en-US" altLang="zh-CN" dirty="0"/>
              <a:t>IP</a:t>
            </a:r>
            <a:r>
              <a:rPr lang="zh-CN" altLang="en-US" dirty="0"/>
              <a:t>地址，并且能够平滑添加或删除服务提供者。</a:t>
            </a:r>
            <a:endParaRPr lang="en-US" altLang="zh-CN" dirty="0"/>
          </a:p>
          <a:p>
            <a:r>
              <a:rPr lang="zh-CN" altLang="en-US" dirty="0"/>
              <a:t>其网络通信模型采用</a:t>
            </a:r>
            <a:r>
              <a:rPr lang="en-US" altLang="zh-CN" dirty="0" err="1"/>
              <a:t>Netty</a:t>
            </a:r>
            <a:endParaRPr lang="en-US" altLang="zh-CN" dirty="0"/>
          </a:p>
          <a:p>
            <a:r>
              <a:rPr lang="zh-CN" altLang="en-US" b="1" dirty="0">
                <a:solidFill>
                  <a:srgbClr val="FF0000"/>
                </a:solidFill>
              </a:rPr>
              <a:t>其服务注册中心采用的</a:t>
            </a:r>
            <a:r>
              <a:rPr lang="en-US" altLang="zh-CN" b="1" dirty="0">
                <a:solidFill>
                  <a:srgbClr val="FF0000"/>
                </a:solidFill>
              </a:rPr>
              <a:t>ZK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49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18762E-3820-034E-B44D-7E301754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Spring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Cloud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F83F48-D520-214D-80C1-393960ED2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" altLang="zh-CN" dirty="0"/>
              <a:t>Spring Cloud</a:t>
            </a:r>
            <a:r>
              <a:rPr lang="zh-CN" altLang="en-US" dirty="0"/>
              <a:t>是一系列框架的集合，其基于</a:t>
            </a:r>
            <a:r>
              <a:rPr lang="en" altLang="zh-CN" dirty="0"/>
              <a:t>Spring Boot</a:t>
            </a:r>
            <a:r>
              <a:rPr lang="zh-CN" altLang="en-US" dirty="0"/>
              <a:t>的开发便利性巧妙地简化了分布式系统基础设施的开发，为我们提供一整套企业级分布式云应用的完美解决方案。</a:t>
            </a:r>
            <a:endParaRPr lang="en-US" altLang="zh-CN" dirty="0"/>
          </a:p>
          <a:p>
            <a:pPr lvl="1"/>
            <a:r>
              <a:rPr lang="zh-CN" altLang="en-US" dirty="0"/>
              <a:t>服务治理</a:t>
            </a:r>
            <a:r>
              <a:rPr lang="en-US" altLang="zh-CN" dirty="0"/>
              <a:t>(</a:t>
            </a:r>
            <a:r>
              <a:rPr lang="zh-CN" altLang="en-US" dirty="0"/>
              <a:t>发现注册</a:t>
            </a:r>
            <a:r>
              <a:rPr lang="en-US" altLang="zh-CN" dirty="0"/>
              <a:t>)</a:t>
            </a:r>
          </a:p>
          <a:p>
            <a:pPr lvl="1"/>
            <a:r>
              <a:rPr lang="zh-CN" altLang="en-US" dirty="0"/>
              <a:t>配置中心</a:t>
            </a:r>
            <a:endParaRPr lang="en-US" altLang="zh-CN" dirty="0"/>
          </a:p>
          <a:p>
            <a:pPr lvl="1"/>
            <a:r>
              <a:rPr lang="zh-CN" altLang="en-US" dirty="0"/>
              <a:t>消息总线</a:t>
            </a:r>
            <a:endParaRPr lang="en-US" altLang="zh-CN" dirty="0"/>
          </a:p>
          <a:p>
            <a:pPr lvl="1"/>
            <a:r>
              <a:rPr lang="zh-CN" altLang="en-US" dirty="0"/>
              <a:t>负载均衡</a:t>
            </a:r>
            <a:endParaRPr lang="en-US" altLang="zh-CN" dirty="0"/>
          </a:p>
          <a:p>
            <a:pPr lvl="1"/>
            <a:r>
              <a:rPr lang="zh-CN" altLang="en-US" dirty="0"/>
              <a:t>断路器</a:t>
            </a:r>
            <a:endParaRPr lang="en-US" altLang="zh-CN" dirty="0"/>
          </a:p>
          <a:p>
            <a:pPr lvl="1"/>
            <a:r>
              <a:rPr lang="zh-CN" altLang="en-US" dirty="0"/>
              <a:t>数据监控</a:t>
            </a:r>
            <a:endParaRPr lang="en-US" altLang="zh-CN" dirty="0"/>
          </a:p>
          <a:p>
            <a:pPr lvl="1"/>
            <a:r>
              <a:rPr lang="zh-CN" altLang="en-US" dirty="0"/>
              <a:t>分布式会话和集群状态管理等功能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3832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B8FFA1-978C-734A-BE34-2D7BF8FE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Spring Cloud</a:t>
            </a:r>
            <a:r>
              <a:rPr lang="zh-CN" altLang="en" dirty="0"/>
              <a:t>子</a:t>
            </a:r>
            <a:r>
              <a:rPr lang="zh-CN" altLang="en-US" dirty="0"/>
              <a:t>项目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D11716-7C0A-8F4E-83BE-DE58CE7C9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dirty="0"/>
              <a:t>Spring Cloud</a:t>
            </a:r>
            <a:r>
              <a:rPr lang="zh-CN" altLang="en-US" dirty="0"/>
              <a:t>包含了多个子项目：</a:t>
            </a:r>
            <a:r>
              <a:rPr lang="en" altLang="zh-CN" dirty="0"/>
              <a:t>Spring Cloud Config</a:t>
            </a:r>
            <a:r>
              <a:rPr lang="zh-CN" altLang="en" dirty="0"/>
              <a:t>、</a:t>
            </a:r>
            <a:r>
              <a:rPr lang="en" altLang="zh-CN" dirty="0"/>
              <a:t>Spring Cloud Netflix</a:t>
            </a:r>
            <a:r>
              <a:rPr lang="zh-CN" altLang="en" dirty="0"/>
              <a:t>、</a:t>
            </a:r>
            <a:r>
              <a:rPr lang="en" altLang="zh-CN" dirty="0"/>
              <a:t>Spring Cloud </a:t>
            </a:r>
            <a:r>
              <a:rPr lang="en" altLang="zh-CN" dirty="0" err="1"/>
              <a:t>CloudFoundry</a:t>
            </a:r>
            <a:r>
              <a:rPr lang="zh-CN" altLang="en" dirty="0"/>
              <a:t>、</a:t>
            </a:r>
            <a:r>
              <a:rPr lang="en" altLang="zh-CN" dirty="0"/>
              <a:t>Spring Cloud AWS</a:t>
            </a:r>
            <a:r>
              <a:rPr lang="zh-CN" altLang="en" dirty="0"/>
              <a:t>、</a:t>
            </a:r>
            <a:r>
              <a:rPr lang="en" altLang="zh-CN" dirty="0"/>
              <a:t>Spring Cloud Security</a:t>
            </a:r>
            <a:r>
              <a:rPr lang="zh-CN" altLang="en" dirty="0"/>
              <a:t>、</a:t>
            </a:r>
            <a:r>
              <a:rPr lang="en" altLang="zh-CN" dirty="0"/>
              <a:t>Spring Cloud Commons</a:t>
            </a:r>
            <a:r>
              <a:rPr lang="zh-CN" altLang="en" dirty="0"/>
              <a:t>、</a:t>
            </a:r>
            <a:r>
              <a:rPr lang="en" altLang="zh-CN" dirty="0"/>
              <a:t>Spring Cloud Zookeeper</a:t>
            </a:r>
            <a:r>
              <a:rPr lang="zh-CN" altLang="en" dirty="0"/>
              <a:t>、</a:t>
            </a:r>
            <a:r>
              <a:rPr lang="en" altLang="zh-CN" dirty="0"/>
              <a:t>Spring Cloud CLI</a:t>
            </a:r>
            <a:r>
              <a:rPr lang="zh-CN" altLang="en-US" dirty="0"/>
              <a:t>等。</a:t>
            </a:r>
            <a:endParaRPr lang="en-US" altLang="zh-CN" dirty="0"/>
          </a:p>
          <a:p>
            <a:r>
              <a:rPr lang="zh-CN" altLang="en-US" dirty="0"/>
              <a:t>这些项目是</a:t>
            </a:r>
            <a:r>
              <a:rPr lang="en-US" altLang="zh-CN" dirty="0"/>
              <a:t>Spring</a:t>
            </a:r>
            <a:r>
              <a:rPr lang="zh-CN" altLang="en-US" dirty="0"/>
              <a:t>将目前各家公司开发的比较成熟、经得起实际考验的服务框架组合起来，通过</a:t>
            </a:r>
            <a:r>
              <a:rPr lang="en-US" altLang="zh-CN" dirty="0"/>
              <a:t>Spring Boot</a:t>
            </a:r>
            <a:r>
              <a:rPr lang="zh-CN" altLang="en-US" dirty="0"/>
              <a:t>风格进行再封装屏蔽掉了复杂的配置和实现原理，最终给我们开发者留出了一套简单易懂、易部署和易维护的分布式系统开发工具包。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2657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D476E5-CD98-C94A-8249-688C9DCAE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Eureka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7CF895-6359-8444-A3E1-06C50191F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dirty="0"/>
              <a:t>Spring Cloud</a:t>
            </a:r>
            <a:r>
              <a:rPr lang="zh-CN" altLang="en-US" dirty="0"/>
              <a:t>的核心是服务治理</a:t>
            </a:r>
            <a:endParaRPr lang="en-US" altLang="zh-CN" dirty="0"/>
          </a:p>
          <a:p>
            <a:r>
              <a:rPr lang="zh-CN" altLang="en-US" dirty="0"/>
              <a:t>服务治理主要通过整合</a:t>
            </a:r>
            <a:r>
              <a:rPr lang="en-US" altLang="zh-CN" dirty="0"/>
              <a:t>Netflix</a:t>
            </a:r>
            <a:r>
              <a:rPr lang="zh-CN" altLang="en-US" dirty="0"/>
              <a:t>的相关产品来实现这方面的功能，也就是</a:t>
            </a:r>
            <a:r>
              <a:rPr lang="en-US" altLang="zh-CN" dirty="0"/>
              <a:t>Spring Cloud Netflix</a:t>
            </a:r>
          </a:p>
          <a:p>
            <a:r>
              <a:rPr lang="zh-CN" altLang="en-US" dirty="0"/>
              <a:t>在该项目中包括用于服务注册和发现的</a:t>
            </a:r>
            <a:r>
              <a:rPr lang="en-US" altLang="zh-CN" dirty="0"/>
              <a:t>Eureka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6997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2519C4-75EB-CA4F-AC21-6F126EED9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Eureka</a:t>
            </a:r>
            <a:r>
              <a:rPr kumimoji="1" lang="zh-CN" altLang="en-US" dirty="0"/>
              <a:t>服务注册管理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6B0805BD-E349-8842-915A-4B279B995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4986" y="1682261"/>
            <a:ext cx="832553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现有的</a:t>
            </a:r>
            <a:r>
              <a:rPr lang="en-US" altLang="zh-CN" dirty="0"/>
              <a:t>RPC</a:t>
            </a:r>
            <a:r>
              <a:rPr lang="zh-CN" altLang="en-US" dirty="0"/>
              <a:t>应用相关的方案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流行的</a:t>
            </a:r>
            <a:r>
              <a:rPr lang="en-US" altLang="zh-CN" dirty="0"/>
              <a:t>RPC</a:t>
            </a:r>
            <a:r>
              <a:rPr lang="zh-CN" altLang="en-US" dirty="0"/>
              <a:t>框架：</a:t>
            </a:r>
            <a:r>
              <a:rPr lang="en-US" altLang="zh-CN" dirty="0"/>
              <a:t>Thrift</a:t>
            </a:r>
            <a:r>
              <a:rPr lang="zh-CN" altLang="en-US" dirty="0"/>
              <a:t>、</a:t>
            </a:r>
            <a:r>
              <a:rPr lang="en-US" altLang="zh-CN" dirty="0" err="1"/>
              <a:t>Grpc</a:t>
            </a:r>
            <a:r>
              <a:rPr lang="zh-CN" altLang="en-US" dirty="0"/>
              <a:t>、</a:t>
            </a:r>
            <a:r>
              <a:rPr lang="en-US" altLang="zh-CN" dirty="0"/>
              <a:t>Dubbo</a:t>
            </a:r>
            <a:r>
              <a:rPr lang="zh-CN" altLang="en-US" dirty="0"/>
              <a:t>、</a:t>
            </a:r>
            <a:r>
              <a:rPr lang="en-US" altLang="zh-CN" dirty="0" err="1"/>
              <a:t>Srpring</a:t>
            </a:r>
            <a:endParaRPr lang="en-US" altLang="zh-CN" dirty="0"/>
          </a:p>
          <a:p>
            <a:r>
              <a:rPr lang="zh-CN" altLang="en-US" dirty="0"/>
              <a:t>服务资源注册与协调</a:t>
            </a:r>
            <a:r>
              <a:rPr lang="en-US" altLang="zh-CN" dirty="0"/>
              <a:t>zookeeper</a:t>
            </a:r>
            <a:r>
              <a:rPr lang="zh-CN" altLang="en-US" dirty="0"/>
              <a:t>、</a:t>
            </a:r>
            <a:r>
              <a:rPr lang="en-US" altLang="zh-CN" dirty="0"/>
              <a:t>Eureka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9671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C40935-E5A2-9444-BE70-19A484C55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两大服务发现与注册实现方案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BB9BA4-E240-A347-A96D-CD5FF60B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ZK</a:t>
            </a:r>
          </a:p>
          <a:p>
            <a:r>
              <a:rPr kumimoji="1" lang="en-US" altLang="zh-CN"/>
              <a:t>Eureka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1544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基于服务的分布式系统开发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自己定制</a:t>
            </a:r>
            <a:endParaRPr lang="en-US" altLang="zh-CN" dirty="0"/>
          </a:p>
          <a:p>
            <a:r>
              <a:rPr lang="zh-CN" altLang="en-US" dirty="0"/>
              <a:t>纯粹的</a:t>
            </a:r>
            <a:r>
              <a:rPr lang="en-US" altLang="zh-CN" dirty="0"/>
              <a:t>JAVA</a:t>
            </a:r>
            <a:r>
              <a:rPr lang="zh-CN" altLang="en-US" dirty="0"/>
              <a:t>：</a:t>
            </a:r>
            <a:r>
              <a:rPr lang="en-US" altLang="zh-CN" dirty="0"/>
              <a:t>RMI</a:t>
            </a:r>
          </a:p>
          <a:p>
            <a:r>
              <a:rPr lang="en-US" altLang="zh-CN" dirty="0" err="1"/>
              <a:t>Thrift+zookeeper</a:t>
            </a:r>
            <a:r>
              <a:rPr lang="en-US" altLang="zh-CN" dirty="0"/>
              <a:t>:</a:t>
            </a:r>
            <a:r>
              <a:rPr lang="zh-CN" altLang="en-US" dirty="0"/>
              <a:t>高效快速，跨语言平台</a:t>
            </a:r>
            <a:endParaRPr lang="en-US" altLang="zh-CN" dirty="0"/>
          </a:p>
          <a:p>
            <a:r>
              <a:rPr lang="en-US" altLang="zh-CN" dirty="0" err="1"/>
              <a:t>Dubbo+zookeeper</a:t>
            </a:r>
            <a:r>
              <a:rPr lang="zh-CN" altLang="en-US" dirty="0"/>
              <a:t>：服务治理功能强大</a:t>
            </a:r>
            <a:endParaRPr lang="en-US" altLang="zh-CN" dirty="0"/>
          </a:p>
          <a:p>
            <a:r>
              <a:rPr lang="en-US" altLang="zh-CN" dirty="0"/>
              <a:t>Spring</a:t>
            </a:r>
            <a:r>
              <a:rPr lang="zh-CN" altLang="en-US" dirty="0"/>
              <a:t> 解决方案</a:t>
            </a:r>
            <a:r>
              <a:rPr lang="en-US" altLang="zh-CN" dirty="0">
                <a:sym typeface="Wingdings" pitchFamily="2" charset="2"/>
              </a:rPr>
              <a:t>(</a:t>
            </a:r>
            <a:r>
              <a:rPr lang="zh-CN" altLang="en-US" dirty="0">
                <a:sym typeface="Wingdings" pitchFamily="2" charset="2"/>
              </a:rPr>
              <a:t>含</a:t>
            </a:r>
            <a:r>
              <a:rPr lang="en-US" altLang="zh-CN" dirty="0" err="1">
                <a:sym typeface="Wingdings" pitchFamily="2" charset="2"/>
              </a:rPr>
              <a:t>Eurika</a:t>
            </a:r>
            <a:r>
              <a:rPr lang="zh-CN" altLang="en-US" dirty="0">
                <a:sym typeface="Wingdings" pitchFamily="2" charset="2"/>
              </a:rPr>
              <a:t>服务注册中心</a:t>
            </a:r>
            <a:r>
              <a:rPr lang="en-US" altLang="zh-CN" dirty="0">
                <a:sym typeface="Wingdings" pitchFamily="2" charset="2"/>
              </a:rPr>
              <a:t>):</a:t>
            </a:r>
            <a:r>
              <a:rPr lang="en-US" altLang="zh-CN" dirty="0"/>
              <a:t>Spring</a:t>
            </a:r>
            <a:r>
              <a:rPr lang="zh-CN" altLang="en-US" dirty="0"/>
              <a:t>庞大生态圈</a:t>
            </a:r>
            <a:r>
              <a:rPr lang="en-US" altLang="zh-CN" dirty="0"/>
              <a:t>,</a:t>
            </a:r>
            <a:r>
              <a:rPr lang="zh-CN" altLang="en-US" dirty="0"/>
              <a:t>功能非常完善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967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923F-900C-1A46-8B03-22DA923B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/>
              <a:t>rpc</a:t>
            </a:r>
            <a:r>
              <a:rPr kumimoji="1" lang="zh-CN" altLang="en-US" dirty="0"/>
              <a:t>需解决的问题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AA1720-3129-034D-AF03-E4916EEB8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远程通讯与调用机制</a:t>
            </a:r>
            <a:endParaRPr kumimoji="1" lang="en-US" altLang="zh-CN" dirty="0"/>
          </a:p>
          <a:p>
            <a:r>
              <a:rPr kumimoji="1" lang="zh-CN" altLang="en-US" dirty="0"/>
              <a:t>服务注册与发现</a:t>
            </a:r>
            <a:endParaRPr kumimoji="1" lang="en-US" altLang="zh-CN" dirty="0"/>
          </a:p>
          <a:p>
            <a:r>
              <a:rPr kumimoji="1" lang="zh-CN" altLang="en-US" dirty="0"/>
              <a:t>强大的服务治理功能</a:t>
            </a:r>
          </a:p>
        </p:txBody>
      </p:sp>
    </p:spTree>
    <p:extLst>
      <p:ext uri="{BB962C8B-B14F-4D97-AF65-F5344CB8AC3E}">
        <p14:creationId xmlns:p14="http://schemas.microsoft.com/office/powerpoint/2010/main" val="219078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Apache Thrift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最初由</a:t>
            </a:r>
            <a:r>
              <a:rPr lang="en-US" altLang="zh-CN" dirty="0" err="1"/>
              <a:t>facebook</a:t>
            </a:r>
            <a:r>
              <a:rPr lang="zh-CN" altLang="en-US" dirty="0"/>
              <a:t>开发用做系统内各语言之间的</a:t>
            </a:r>
            <a:r>
              <a:rPr lang="en-US" altLang="zh-CN" dirty="0"/>
              <a:t>RPC</a:t>
            </a:r>
            <a:r>
              <a:rPr lang="zh-CN" altLang="en-US" dirty="0"/>
              <a:t>框架</a:t>
            </a:r>
            <a:endParaRPr lang="en-US" altLang="zh-CN" dirty="0"/>
          </a:p>
          <a:p>
            <a:r>
              <a:rPr lang="en-US" altLang="zh-CN" dirty="0"/>
              <a:t>2007</a:t>
            </a:r>
            <a:r>
              <a:rPr lang="zh-CN" altLang="en-US" dirty="0"/>
              <a:t>年由</a:t>
            </a:r>
            <a:r>
              <a:rPr lang="en-US" altLang="zh-CN" dirty="0" err="1"/>
              <a:t>facebook</a:t>
            </a:r>
            <a:r>
              <a:rPr lang="zh-CN" altLang="en-US" dirty="0"/>
              <a:t>贡献到</a:t>
            </a:r>
            <a:r>
              <a:rPr lang="en-US" altLang="zh-CN" dirty="0"/>
              <a:t>apache</a:t>
            </a:r>
            <a:r>
              <a:rPr lang="zh-CN" altLang="en-US" dirty="0"/>
              <a:t>基金 </a:t>
            </a:r>
            <a:endParaRPr lang="en-US" altLang="zh-CN" dirty="0"/>
          </a:p>
          <a:p>
            <a:r>
              <a:rPr lang="en-US" altLang="zh-CN" dirty="0"/>
              <a:t>08</a:t>
            </a:r>
            <a:r>
              <a:rPr lang="zh-CN" altLang="en-US" dirty="0"/>
              <a:t>年</a:t>
            </a:r>
            <a:r>
              <a:rPr lang="en-US" altLang="zh-CN" dirty="0"/>
              <a:t>5</a:t>
            </a:r>
            <a:r>
              <a:rPr lang="zh-CN" altLang="en-US" dirty="0"/>
              <a:t>月进入</a:t>
            </a:r>
            <a:r>
              <a:rPr lang="en-US" altLang="zh-CN" dirty="0"/>
              <a:t>apache</a:t>
            </a:r>
            <a:r>
              <a:rPr lang="zh-CN" altLang="en-US" dirty="0"/>
              <a:t>孵化器</a:t>
            </a:r>
          </a:p>
        </p:txBody>
      </p:sp>
    </p:spTree>
    <p:extLst>
      <p:ext uri="{BB962C8B-B14F-4D97-AF65-F5344CB8AC3E}">
        <p14:creationId xmlns:p14="http://schemas.microsoft.com/office/powerpoint/2010/main" val="215714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Thrift</a:t>
            </a:r>
            <a:r>
              <a:rPr lang="zh-CN" altLang="en-US" dirty="0"/>
              <a:t>特点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跨语言，支持的语言多（</a:t>
            </a:r>
            <a:r>
              <a:rPr lang="en-US" altLang="zh-CN" dirty="0"/>
              <a:t>C++, Java, Python, PHP, Ruby, </a:t>
            </a:r>
            <a:r>
              <a:rPr lang="en-US" altLang="zh-CN" dirty="0" err="1"/>
              <a:t>Erlang</a:t>
            </a:r>
            <a:r>
              <a:rPr lang="en-US" altLang="zh-CN" dirty="0"/>
              <a:t>, Perl, Haskell, C#, Cocoa, Smalltalk</a:t>
            </a:r>
            <a:r>
              <a:rPr lang="zh-CN" altLang="en-US" dirty="0"/>
              <a:t>等多种语言）</a:t>
            </a:r>
            <a:endParaRPr lang="en-US" altLang="zh-CN" dirty="0"/>
          </a:p>
          <a:p>
            <a:r>
              <a:rPr lang="zh-CN" altLang="en-US" dirty="0"/>
              <a:t>支持多种信息格式：</a:t>
            </a:r>
            <a:r>
              <a:rPr lang="en-US" altLang="zh-CN" dirty="0"/>
              <a:t>Thrift</a:t>
            </a:r>
            <a:r>
              <a:rPr lang="zh-CN" altLang="en-US" dirty="0"/>
              <a:t>私有的二进制编码规则、</a:t>
            </a:r>
            <a:r>
              <a:rPr lang="en-US" altLang="zh-CN" dirty="0"/>
              <a:t>LVQ</a:t>
            </a:r>
            <a:r>
              <a:rPr lang="zh-CN" altLang="en-US" dirty="0"/>
              <a:t>消息格式，还有常规的</a:t>
            </a:r>
            <a:r>
              <a:rPr lang="en-US" altLang="zh-CN" dirty="0"/>
              <a:t>JSON</a:t>
            </a:r>
            <a:r>
              <a:rPr lang="zh-CN" altLang="en-US" dirty="0"/>
              <a:t>格式</a:t>
            </a:r>
            <a:endParaRPr lang="en-US" altLang="zh-CN" dirty="0"/>
          </a:p>
          <a:p>
            <a:r>
              <a:rPr lang="zh-CN" altLang="en-US" dirty="0"/>
              <a:t>支持阻塞式</a:t>
            </a:r>
            <a:r>
              <a:rPr lang="en-US" altLang="zh-CN" dirty="0"/>
              <a:t>IO</a:t>
            </a:r>
            <a:r>
              <a:rPr lang="zh-CN" altLang="en-US" dirty="0"/>
              <a:t>模型和多路</a:t>
            </a:r>
            <a:r>
              <a:rPr lang="en-US" altLang="zh-CN" dirty="0"/>
              <a:t>IO</a:t>
            </a:r>
            <a:r>
              <a:rPr lang="zh-CN" altLang="en-US" dirty="0"/>
              <a:t>复用模型</a:t>
            </a:r>
            <a:endParaRPr lang="en-US" altLang="zh-CN" dirty="0"/>
          </a:p>
          <a:p>
            <a:r>
              <a:rPr lang="zh-CN" altLang="en-US" dirty="0"/>
              <a:t>并发性能高</a:t>
            </a:r>
          </a:p>
        </p:txBody>
      </p:sp>
    </p:spTree>
    <p:extLst>
      <p:ext uri="{BB962C8B-B14F-4D97-AF65-F5344CB8AC3E}">
        <p14:creationId xmlns:p14="http://schemas.microsoft.com/office/powerpoint/2010/main" val="37956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Thrift IDL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792691" cy="2916381"/>
          </a:xfrm>
        </p:spPr>
        <p:txBody>
          <a:bodyPr/>
          <a:lstStyle/>
          <a:p>
            <a:r>
              <a:rPr lang="en-US" altLang="zh-CN" dirty="0"/>
              <a:t>IDL</a:t>
            </a:r>
            <a:r>
              <a:rPr lang="zh-CN" altLang="en-US" dirty="0"/>
              <a:t>（接口定义语言）并不是</a:t>
            </a:r>
            <a:r>
              <a:rPr lang="en-US" altLang="zh-CN" dirty="0"/>
              <a:t>RPC</a:t>
            </a:r>
            <a:r>
              <a:rPr lang="zh-CN" altLang="en-US" dirty="0"/>
              <a:t>实现中所必须的。但是需要跨语言的</a:t>
            </a:r>
            <a:r>
              <a:rPr lang="en-US" altLang="zh-CN" dirty="0"/>
              <a:t>RPC</a:t>
            </a:r>
            <a:r>
              <a:rPr lang="zh-CN" altLang="en-US" dirty="0"/>
              <a:t>框架一定会有</a:t>
            </a:r>
            <a:r>
              <a:rPr lang="en-US" altLang="zh-CN" dirty="0"/>
              <a:t>IDL</a:t>
            </a:r>
            <a:r>
              <a:rPr lang="zh-CN" altLang="en-US" dirty="0"/>
              <a:t>部分的存在。</a:t>
            </a:r>
            <a:endParaRPr lang="en-US" altLang="zh-CN" dirty="0"/>
          </a:p>
          <a:p>
            <a:r>
              <a:rPr lang="zh-CN" altLang="en-US" dirty="0"/>
              <a:t>为了支持多种语言，</a:t>
            </a:r>
            <a:r>
              <a:rPr lang="en-US" altLang="zh-CN" dirty="0"/>
              <a:t>Apache Thrift</a:t>
            </a:r>
            <a:r>
              <a:rPr lang="zh-CN" altLang="en-US" dirty="0"/>
              <a:t>有一套自己的接口定义语言，并且通过</a:t>
            </a:r>
            <a:r>
              <a:rPr lang="en-US" altLang="zh-CN" dirty="0"/>
              <a:t>Apache Thrift</a:t>
            </a:r>
            <a:r>
              <a:rPr lang="zh-CN" altLang="en-US" dirty="0"/>
              <a:t>的代码生成程序，能够生成各种编程语言的代码。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IDL</a:t>
            </a:r>
            <a:r>
              <a:rPr lang="zh-CN" altLang="en-US" dirty="0"/>
              <a:t>语法：</a:t>
            </a:r>
            <a:r>
              <a:rPr lang="en-US" altLang="zh-CN" dirty="0"/>
              <a:t>http://thrift.apache.org/docs/idl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472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Thrift</a:t>
            </a:r>
            <a:r>
              <a:rPr lang="zh-CN" altLang="en-US" dirty="0"/>
              <a:t>的不足</a:t>
            </a:r>
            <a:r>
              <a:rPr lang="en-US" altLang="zh-CN" dirty="0"/>
              <a:t>-</a:t>
            </a:r>
            <a:r>
              <a:rPr lang="zh-CN" altLang="en-US" dirty="0"/>
              <a:t>缺乏服务治理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9491" y="1600201"/>
            <a:ext cx="11152909" cy="5008417"/>
          </a:xfrm>
        </p:spPr>
        <p:txBody>
          <a:bodyPr/>
          <a:lstStyle/>
          <a:p>
            <a:r>
              <a:rPr lang="zh-CN" altLang="en-US" dirty="0"/>
              <a:t>当业务发生变化后，要重新编写</a:t>
            </a:r>
            <a:r>
              <a:rPr lang="en-US" altLang="zh-CN" dirty="0"/>
              <a:t>IDL</a:t>
            </a:r>
            <a:r>
              <a:rPr lang="zh-CN" altLang="en-US" dirty="0"/>
              <a:t>，重新生成接口代码，重新部署的工作量会很大</a:t>
            </a:r>
          </a:p>
          <a:p>
            <a:r>
              <a:rPr lang="zh-CN" altLang="en-US" dirty="0"/>
              <a:t>为保证生产环境的服务的可用性，可能会出现一部分接口是新部署的，另外一部分接口是还未更新的。接口的稳定得不到保证</a:t>
            </a:r>
          </a:p>
          <a:p>
            <a:r>
              <a:rPr lang="zh-CN" altLang="en-US" dirty="0"/>
              <a:t>假如生产环境下一共有</a:t>
            </a:r>
            <a:r>
              <a:rPr lang="en-US" altLang="zh-CN" dirty="0"/>
              <a:t>20</a:t>
            </a:r>
            <a:r>
              <a:rPr lang="zh-CN" altLang="en-US" dirty="0"/>
              <a:t>个相对独立运行的系统：计费系统、客户系统、订单系统、库存系统、物流系统、税务联动系统，等等。负责他们的开发团队都是不一样的。如何在某个系统的接口发生变动后，通知到其它系统？如何做到之前的接口也一样可以使用呢？</a:t>
            </a:r>
          </a:p>
        </p:txBody>
      </p:sp>
    </p:spTree>
    <p:extLst>
      <p:ext uri="{BB962C8B-B14F-4D97-AF65-F5344CB8AC3E}">
        <p14:creationId xmlns:p14="http://schemas.microsoft.com/office/powerpoint/2010/main" val="1588331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EEFD1B-0DBD-4E45-8568-2E2E519D1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问题引入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4F0662-A236-674B-AFE5-1C986006E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6979919" cy="3649133"/>
          </a:xfrm>
        </p:spPr>
        <p:txBody>
          <a:bodyPr/>
          <a:lstStyle/>
          <a:p>
            <a:r>
              <a:rPr kumimoji="1" lang="zh-CN" altLang="en-US" dirty="0"/>
              <a:t>服务的治理</a:t>
            </a:r>
            <a:endParaRPr kumimoji="1" lang="en-US" altLang="zh-CN" dirty="0"/>
          </a:p>
          <a:p>
            <a:pPr marL="0" indent="0" algn="r">
              <a:buNone/>
            </a:pPr>
            <a:r>
              <a:rPr kumimoji="1" lang="en-US" altLang="zh-CN" dirty="0"/>
              <a:t>—</a:t>
            </a:r>
            <a:r>
              <a:rPr kumimoji="1" lang="zh-CN" altLang="en-US" dirty="0"/>
              <a:t>不仅仅是服务的注册和发现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FF73380-407A-6041-BEF8-5A75A28A1CB9}"/>
              </a:ext>
            </a:extLst>
          </p:cNvPr>
          <p:cNvSpPr txBox="1"/>
          <p:nvPr/>
        </p:nvSpPr>
        <p:spPr>
          <a:xfrm>
            <a:off x="9144000" y="1905000"/>
            <a:ext cx="2440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状态追踪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调用关系维护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安全权限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版本控制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集群路由和负载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。。。。。。</a:t>
            </a:r>
          </a:p>
        </p:txBody>
      </p:sp>
    </p:spTree>
    <p:extLst>
      <p:ext uri="{BB962C8B-B14F-4D97-AF65-F5344CB8AC3E}">
        <p14:creationId xmlns:p14="http://schemas.microsoft.com/office/powerpoint/2010/main" val="975234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服务的治理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9445" y="1773972"/>
            <a:ext cx="3906576" cy="35814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19200" y="1780527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-apple-system"/>
                <a:ea typeface="华文楷体" panose="02010600040101010101" pitchFamily="2" charset="-122"/>
                <a:cs typeface="+mn-cs"/>
              </a:rPr>
              <a:t>当服务提供者能够向外部系统提供调用服务时，它会首先向“服务管理组件”注册这个服务，包括服务名、访问权限、优先级、版本、参数、真实访路径、有效时间等等基本信息。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-apple-system"/>
                <a:ea typeface="华文楷体" panose="02010600040101010101" pitchFamily="2" charset="-122"/>
                <a:cs typeface="+mn-cs"/>
              </a:rPr>
              <a:t>当某一个服务使用者需要调用服务时，首先会向“服务管理组件”询问服务的基本信息。当然“服务管理组件”还会验证服务使用者是否有权限进行调用、是否符合调用的前置条件等等过滤。最终“服务管理组件”将真实的服务提供者所在位置返回给服务使用者。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-apple-system"/>
                <a:ea typeface="华文楷体" panose="02010600040101010101" pitchFamily="2" charset="-122"/>
                <a:cs typeface="+mn-cs"/>
              </a:rPr>
              <a:t>服务使用者拿到真实服务提供者的基本信息、调用权限后，再向真实的服务提供者发出调用请求，进行正式的业务调用过程。</a:t>
            </a:r>
          </a:p>
        </p:txBody>
      </p:sp>
    </p:spTree>
    <p:extLst>
      <p:ext uri="{BB962C8B-B14F-4D97-AF65-F5344CB8AC3E}">
        <p14:creationId xmlns:p14="http://schemas.microsoft.com/office/powerpoint/2010/main" val="2936547508"/>
      </p:ext>
    </p:extLst>
  </p:cSld>
  <p:clrMapOvr>
    <a:masterClrMapping/>
  </p:clrMapOvr>
</p:sld>
</file>

<file path=ppt/theme/theme1.xml><?xml version="1.0" encoding="utf-8"?>
<a:theme xmlns:a="http://schemas.openxmlformats.org/drawingml/2006/main" name="剪切">
  <a:themeElements>
    <a:clrScheme name="剪切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剪切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剪切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1170</Words>
  <Application>Microsoft Office PowerPoint</Application>
  <PresentationFormat>宽屏</PresentationFormat>
  <Paragraphs>95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-apple-system</vt:lpstr>
      <vt:lpstr>Franklin Gothic Book</vt:lpstr>
      <vt:lpstr>剪切</vt:lpstr>
      <vt:lpstr>内容提要</vt:lpstr>
      <vt:lpstr>现有的RPC应用相关的方案</vt:lpstr>
      <vt:lpstr>rpc需解决的问题</vt:lpstr>
      <vt:lpstr>Apache Thrift</vt:lpstr>
      <vt:lpstr>Thrift特点</vt:lpstr>
      <vt:lpstr>Thrift IDL</vt:lpstr>
      <vt:lpstr>Thrift的不足-缺乏服务治理</vt:lpstr>
      <vt:lpstr>问题引入</vt:lpstr>
      <vt:lpstr>服务的治理</vt:lpstr>
      <vt:lpstr>zookeeper</vt:lpstr>
      <vt:lpstr>Zookeeper主要功能</vt:lpstr>
      <vt:lpstr>Zookeeper的应用</vt:lpstr>
      <vt:lpstr>一个完整的基于服务的分布式架构实现方案</vt:lpstr>
      <vt:lpstr>国内流行的RPC服务框架：DUBBO</vt:lpstr>
      <vt:lpstr>Dubbo功能</vt:lpstr>
      <vt:lpstr>Spring Cloud</vt:lpstr>
      <vt:lpstr>Spring Cloud子项目</vt:lpstr>
      <vt:lpstr>Eureka</vt:lpstr>
      <vt:lpstr>Eureka服务注册管理</vt:lpstr>
      <vt:lpstr>两大服务发现与注册实现方案</vt:lpstr>
      <vt:lpstr>基于服务的分布式系统开发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内容提要</dc:title>
  <dc:creator>Left Lee</dc:creator>
  <cp:lastModifiedBy>Left Lee</cp:lastModifiedBy>
  <cp:revision>1</cp:revision>
  <dcterms:created xsi:type="dcterms:W3CDTF">2025-04-16T15:16:43Z</dcterms:created>
  <dcterms:modified xsi:type="dcterms:W3CDTF">2025-04-16T15:18:52Z</dcterms:modified>
</cp:coreProperties>
</file>