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90" r:id="rId5"/>
    <p:sldId id="339" r:id="rId6"/>
    <p:sldId id="276" r:id="rId7"/>
    <p:sldId id="340" r:id="rId8"/>
    <p:sldId id="280" r:id="rId9"/>
    <p:sldId id="279" r:id="rId10"/>
    <p:sldId id="341" r:id="rId11"/>
    <p:sldId id="349" r:id="rId12"/>
    <p:sldId id="348" r:id="rId13"/>
    <p:sldId id="347" r:id="rId14"/>
    <p:sldId id="288" r:id="rId15"/>
    <p:sldId id="343" r:id="rId16"/>
    <p:sldId id="344" r:id="rId17"/>
    <p:sldId id="285" r:id="rId18"/>
    <p:sldId id="286" r:id="rId19"/>
    <p:sldId id="287" r:id="rId20"/>
    <p:sldId id="351" r:id="rId21"/>
    <p:sldId id="292" r:id="rId22"/>
    <p:sldId id="346" r:id="rId23"/>
    <p:sldId id="345"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62" d="100"/>
          <a:sy n="162" d="100"/>
        </p:scale>
        <p:origin x="96" y="1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D5C2147-86F7-4962-A0C5-35416D466756}" type="datetime2">
              <a:rPr lang="zh-CN" altLang="en-US" smtClean="0"/>
              <a:pPr/>
              <a:t>2025年4月9日</a:t>
            </a:fld>
            <a:endParaRPr lang="en-US" altLang="zh-CN"/>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ltLang="zh-CN"/>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74AEF40-3710-4283-9A75-7A728D550007}" type="slidenum">
              <a:rPr lang="en-US" altLang="zh-CN" smtClean="0"/>
              <a:pPr/>
              <a:t>‹#›</a:t>
            </a:fld>
            <a:endParaRPr lang="en-US" altLang="zh-CN"/>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80853624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4A1258A0-E0F0-4132-856E-5D1692EA0ADE}" type="slidenum">
              <a:rPr lang="en-US" altLang="zh-CN" smtClean="0"/>
              <a:pPr/>
              <a:t>‹#›</a:t>
            </a:fld>
            <a:endParaRPr lang="en-US" altLang="zh-CN"/>
          </a:p>
        </p:txBody>
      </p:sp>
    </p:spTree>
    <p:extLst>
      <p:ext uri="{BB962C8B-B14F-4D97-AF65-F5344CB8AC3E}">
        <p14:creationId xmlns:p14="http://schemas.microsoft.com/office/powerpoint/2010/main" val="268647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4A1258A0-E0F0-4132-856E-5D1692EA0ADE}" type="slidenum">
              <a:rPr lang="en-US" altLang="zh-CN" smtClean="0"/>
              <a:pPr/>
              <a:t>‹#›</a:t>
            </a:fld>
            <a:endParaRPr lang="en-US" altLang="zh-CN"/>
          </a:p>
        </p:txBody>
      </p:sp>
    </p:spTree>
    <p:extLst>
      <p:ext uri="{BB962C8B-B14F-4D97-AF65-F5344CB8AC3E}">
        <p14:creationId xmlns:p14="http://schemas.microsoft.com/office/powerpoint/2010/main" val="972344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397933" y="228600"/>
            <a:ext cx="11387667"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812800" y="1600200"/>
            <a:ext cx="5334000" cy="44989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350000" y="1600200"/>
            <a:ext cx="5334000" cy="44989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250"/>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251"/>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52"/>
          <p:cNvSpPr>
            <a:spLocks noGrp="1" noChangeArrowheads="1"/>
          </p:cNvSpPr>
          <p:nvPr>
            <p:ph type="sldNum" sz="quarter" idx="12"/>
          </p:nvPr>
        </p:nvSpPr>
        <p:spPr>
          <a:ln/>
        </p:spPr>
        <p:txBody>
          <a:bodyPr/>
          <a:lstStyle>
            <a:lvl1pPr>
              <a:defRPr/>
            </a:lvl1pPr>
          </a:lstStyle>
          <a:p>
            <a:fld id="{76781C45-8ECA-40D1-9876-8714E5653535}" type="slidenum">
              <a:rPr lang="en-US" altLang="zh-CN"/>
              <a:pPr/>
              <a:t>‹#›</a:t>
            </a:fld>
            <a:endParaRPr lang="en-US" altLang="zh-CN"/>
          </a:p>
        </p:txBody>
      </p:sp>
    </p:spTree>
    <p:extLst>
      <p:ext uri="{BB962C8B-B14F-4D97-AF65-F5344CB8AC3E}">
        <p14:creationId xmlns:p14="http://schemas.microsoft.com/office/powerpoint/2010/main" val="3734719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4A1258A0-E0F0-4132-856E-5D1692EA0ADE}" type="slidenum">
              <a:rPr lang="en-US" altLang="zh-CN" smtClean="0"/>
              <a:pPr/>
              <a:t>‹#›</a:t>
            </a:fld>
            <a:endParaRPr lang="en-US" altLang="zh-CN"/>
          </a:p>
        </p:txBody>
      </p:sp>
    </p:spTree>
    <p:extLst>
      <p:ext uri="{BB962C8B-B14F-4D97-AF65-F5344CB8AC3E}">
        <p14:creationId xmlns:p14="http://schemas.microsoft.com/office/powerpoint/2010/main" val="1149805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endParaRPr lang="en-US" altLang="zh-CN"/>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ltLang="zh-CN"/>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07CE05B4-1AF9-40AD-B90B-CF43D7E0A502}" type="slidenum">
              <a:rPr lang="en-US" altLang="zh-CN" smtClean="0"/>
              <a:pPr/>
              <a:t>‹#›</a:t>
            </a:fld>
            <a:endParaRPr lang="en-US" altLang="zh-CN"/>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9227863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endParaRPr lang="en-US" altLang="zh-CN"/>
          </a:p>
        </p:txBody>
      </p:sp>
      <p:sp>
        <p:nvSpPr>
          <p:cNvPr id="6" name="Footer Placeholder 5"/>
          <p:cNvSpPr>
            <a:spLocks noGrp="1"/>
          </p:cNvSpPr>
          <p:nvPr>
            <p:ph type="ftr" sz="quarter" idx="11"/>
          </p:nvPr>
        </p:nvSpPr>
        <p:spPr/>
        <p:txBody>
          <a:bodyPr/>
          <a:lstStyle/>
          <a:p>
            <a:endParaRPr lang="en-US" altLang="zh-CN"/>
          </a:p>
        </p:txBody>
      </p:sp>
      <p:sp>
        <p:nvSpPr>
          <p:cNvPr id="7" name="Slide Number Placeholder 6"/>
          <p:cNvSpPr>
            <a:spLocks noGrp="1"/>
          </p:cNvSpPr>
          <p:nvPr>
            <p:ph type="sldNum" sz="quarter" idx="12"/>
          </p:nvPr>
        </p:nvSpPr>
        <p:spPr/>
        <p:txBody>
          <a:bodyPr/>
          <a:lstStyle/>
          <a:p>
            <a:fld id="{4A1258A0-E0F0-4132-856E-5D1692EA0ADE}" type="slidenum">
              <a:rPr lang="en-US" altLang="zh-CN" smtClean="0"/>
              <a:pPr/>
              <a:t>‹#›</a:t>
            </a:fld>
            <a:endParaRPr lang="en-US" altLang="zh-CN"/>
          </a:p>
        </p:txBody>
      </p:sp>
    </p:spTree>
    <p:extLst>
      <p:ext uri="{BB962C8B-B14F-4D97-AF65-F5344CB8AC3E}">
        <p14:creationId xmlns:p14="http://schemas.microsoft.com/office/powerpoint/2010/main" val="3629726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endParaRPr lang="en-US" altLang="zh-CN"/>
          </a:p>
        </p:txBody>
      </p:sp>
      <p:sp>
        <p:nvSpPr>
          <p:cNvPr id="8" name="Footer Placeholder 7"/>
          <p:cNvSpPr>
            <a:spLocks noGrp="1"/>
          </p:cNvSpPr>
          <p:nvPr>
            <p:ph type="ftr" sz="quarter" idx="11"/>
          </p:nvPr>
        </p:nvSpPr>
        <p:spPr/>
        <p:txBody>
          <a:bodyPr/>
          <a:lstStyle/>
          <a:p>
            <a:endParaRPr lang="en-US" altLang="zh-CN"/>
          </a:p>
        </p:txBody>
      </p:sp>
      <p:sp>
        <p:nvSpPr>
          <p:cNvPr id="9" name="Slide Number Placeholder 8"/>
          <p:cNvSpPr>
            <a:spLocks noGrp="1"/>
          </p:cNvSpPr>
          <p:nvPr>
            <p:ph type="sldNum" sz="quarter" idx="12"/>
          </p:nvPr>
        </p:nvSpPr>
        <p:spPr/>
        <p:txBody>
          <a:bodyPr/>
          <a:lstStyle/>
          <a:p>
            <a:fld id="{4A1258A0-E0F0-4132-856E-5D1692EA0ADE}" type="slidenum">
              <a:rPr lang="en-US" altLang="zh-CN" smtClean="0"/>
              <a:pPr/>
              <a:t>‹#›</a:t>
            </a:fld>
            <a:endParaRPr lang="en-US" altLang="zh-CN"/>
          </a:p>
        </p:txBody>
      </p:sp>
    </p:spTree>
    <p:extLst>
      <p:ext uri="{BB962C8B-B14F-4D97-AF65-F5344CB8AC3E}">
        <p14:creationId xmlns:p14="http://schemas.microsoft.com/office/powerpoint/2010/main" val="749820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endParaRPr lang="en-US" altLang="zh-CN"/>
          </a:p>
        </p:txBody>
      </p:sp>
      <p:sp>
        <p:nvSpPr>
          <p:cNvPr id="4" name="Footer Placeholder 3"/>
          <p:cNvSpPr>
            <a:spLocks noGrp="1"/>
          </p:cNvSpPr>
          <p:nvPr>
            <p:ph type="ftr" sz="quarter" idx="11"/>
          </p:nvPr>
        </p:nvSpPr>
        <p:spPr/>
        <p:txBody>
          <a:bodyPr/>
          <a:lstStyle/>
          <a:p>
            <a:endParaRPr lang="en-US" altLang="zh-CN"/>
          </a:p>
        </p:txBody>
      </p:sp>
      <p:sp>
        <p:nvSpPr>
          <p:cNvPr id="5" name="Slide Number Placeholder 4"/>
          <p:cNvSpPr>
            <a:spLocks noGrp="1"/>
          </p:cNvSpPr>
          <p:nvPr>
            <p:ph type="sldNum" sz="quarter" idx="12"/>
          </p:nvPr>
        </p:nvSpPr>
        <p:spPr/>
        <p:txBody>
          <a:bodyPr/>
          <a:lstStyle/>
          <a:p>
            <a:fld id="{B0AA7946-0BFA-4AD5-AF4F-D34B6A58B92D}" type="slidenum">
              <a:rPr lang="en-US" altLang="zh-CN" smtClean="0"/>
              <a:pPr/>
              <a:t>‹#›</a:t>
            </a:fld>
            <a:endParaRPr lang="en-US" altLang="zh-CN"/>
          </a:p>
        </p:txBody>
      </p:sp>
    </p:spTree>
    <p:extLst>
      <p:ext uri="{BB962C8B-B14F-4D97-AF65-F5344CB8AC3E}">
        <p14:creationId xmlns:p14="http://schemas.microsoft.com/office/powerpoint/2010/main" val="1643146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zh-CN"/>
          </a:p>
        </p:txBody>
      </p:sp>
      <p:sp>
        <p:nvSpPr>
          <p:cNvPr id="3" name="Footer Placeholder 2"/>
          <p:cNvSpPr>
            <a:spLocks noGrp="1"/>
          </p:cNvSpPr>
          <p:nvPr>
            <p:ph type="ftr" sz="quarter" idx="11"/>
          </p:nvPr>
        </p:nvSpPr>
        <p:spPr/>
        <p:txBody>
          <a:bodyPr/>
          <a:lstStyle/>
          <a:p>
            <a:endParaRPr lang="en-US" altLang="zh-CN"/>
          </a:p>
        </p:txBody>
      </p:sp>
      <p:sp>
        <p:nvSpPr>
          <p:cNvPr id="4" name="Slide Number Placeholder 3"/>
          <p:cNvSpPr>
            <a:spLocks noGrp="1"/>
          </p:cNvSpPr>
          <p:nvPr>
            <p:ph type="sldNum" sz="quarter" idx="12"/>
          </p:nvPr>
        </p:nvSpPr>
        <p:spPr/>
        <p:txBody>
          <a:bodyPr/>
          <a:lstStyle/>
          <a:p>
            <a:fld id="{55490FB4-A983-4E94-A4A8-C1E240263443}" type="slidenum">
              <a:rPr lang="en-US" altLang="zh-CN" smtClean="0"/>
              <a:pPr/>
              <a:t>‹#›</a:t>
            </a:fld>
            <a:endParaRPr lang="en-US" altLang="zh-CN"/>
          </a:p>
        </p:txBody>
      </p:sp>
    </p:spTree>
    <p:extLst>
      <p:ext uri="{BB962C8B-B14F-4D97-AF65-F5344CB8AC3E}">
        <p14:creationId xmlns:p14="http://schemas.microsoft.com/office/powerpoint/2010/main" val="308581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endParaRPr lang="en-US" altLang="zh-C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ltLang="zh-CN"/>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A1258A0-E0F0-4132-856E-5D1692EA0ADE}" type="slidenum">
              <a:rPr lang="en-US" altLang="zh-CN" smtClean="0"/>
              <a:pPr/>
              <a:t>‹#›</a:t>
            </a:fld>
            <a:endParaRPr lang="en-US" altLang="zh-CN"/>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898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endParaRPr lang="en-US" altLang="zh-C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66B7F3E-7CF6-4DE8-8DDC-148F0263AFC1}" type="slidenum">
              <a:rPr lang="en-US" altLang="zh-CN" smtClean="0"/>
              <a:pPr/>
              <a:t>‹#›</a:t>
            </a:fld>
            <a:endParaRPr lang="en-US" altLang="zh-CN"/>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677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ltLang="zh-CN"/>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ltLang="zh-CN"/>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A1258A0-E0F0-4132-856E-5D1692EA0ADE}" type="slidenum">
              <a:rPr lang="en-US" altLang="zh-CN" smtClean="0"/>
              <a:pPr/>
              <a:t>‹#›</a:t>
            </a:fld>
            <a:endParaRPr lang="en-US" altLang="zh-CN"/>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2432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远程过程调用 </a:t>
            </a:r>
            <a:r>
              <a:rPr lang="en-US" altLang="zh-CN" dirty="0"/>
              <a:t>(RPC)</a:t>
            </a:r>
            <a:br>
              <a:rPr lang="en-US" altLang="zh-CN" dirty="0"/>
            </a:br>
            <a:r>
              <a:rPr lang="en-US" altLang="zh-CN" dirty="0"/>
              <a:t>Remote</a:t>
            </a:r>
            <a:r>
              <a:rPr lang="zh-CN" altLang="en-US" dirty="0"/>
              <a:t> </a:t>
            </a:r>
            <a:r>
              <a:rPr lang="en-US" altLang="zh-CN" dirty="0"/>
              <a:t>Procedure</a:t>
            </a:r>
            <a:r>
              <a:rPr lang="zh-CN" altLang="en-US" dirty="0"/>
              <a:t> </a:t>
            </a:r>
            <a:r>
              <a:rPr lang="en-US" altLang="zh-CN" dirty="0"/>
              <a:t>Call</a:t>
            </a:r>
            <a:endParaRPr lang="zh-CN" altLang="en-US" dirty="0"/>
          </a:p>
        </p:txBody>
      </p:sp>
      <p:sp>
        <p:nvSpPr>
          <p:cNvPr id="3" name="内容占位符 2"/>
          <p:cNvSpPr>
            <a:spLocks noGrp="1"/>
          </p:cNvSpPr>
          <p:nvPr>
            <p:ph idx="1"/>
          </p:nvPr>
        </p:nvSpPr>
        <p:spPr/>
        <p:txBody>
          <a:bodyPr/>
          <a:lstStyle/>
          <a:p>
            <a:r>
              <a:rPr lang="zh-CN" altLang="en-US" dirty="0"/>
              <a:t>一种广义的远程调用技术框架，程序可使用</a:t>
            </a:r>
            <a:r>
              <a:rPr lang="en-US" altLang="zh-CN" dirty="0"/>
              <a:t>RPC</a:t>
            </a:r>
            <a:r>
              <a:rPr lang="zh-CN" altLang="en-US" dirty="0"/>
              <a:t>向网络中的另一台计算机上的程序请求服务。</a:t>
            </a:r>
          </a:p>
          <a:p>
            <a:r>
              <a:rPr lang="en-US" altLang="zh-CN" dirty="0"/>
              <a:t>RPC </a:t>
            </a:r>
            <a:r>
              <a:rPr lang="zh-CN" altLang="en-US" dirty="0"/>
              <a:t>的主要目的是为组件提供一种相互通信的方式，使这些组件之间能够相互发出请求并传递这些请求的结果。</a:t>
            </a:r>
          </a:p>
          <a:p>
            <a:r>
              <a:rPr lang="zh-CN" altLang="en-US" dirty="0"/>
              <a:t>在 </a:t>
            </a:r>
            <a:r>
              <a:rPr lang="en-US" altLang="zh-CN" dirty="0"/>
              <a:t>RPC </a:t>
            </a:r>
            <a:r>
              <a:rPr lang="zh-CN" altLang="en-US" dirty="0"/>
              <a:t>中，发出请求的程序是客户程序，而提供服务的程序是服务器</a:t>
            </a:r>
          </a:p>
          <a:p>
            <a:r>
              <a:rPr lang="zh-CN" altLang="en-US" dirty="0"/>
              <a:t>广泛用于支持分布式应用程序的技术。</a:t>
            </a:r>
          </a:p>
          <a:p>
            <a:endParaRPr lang="zh-CN" altLang="en-US" dirty="0"/>
          </a:p>
        </p:txBody>
      </p:sp>
    </p:spTree>
    <p:extLst>
      <p:ext uri="{BB962C8B-B14F-4D97-AF65-F5344CB8AC3E}">
        <p14:creationId xmlns:p14="http://schemas.microsoft.com/office/powerpoint/2010/main" val="2489949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1565564" y="512618"/>
            <a:ext cx="8540750" cy="533400"/>
          </a:xfrm>
        </p:spPr>
        <p:txBody>
          <a:bodyPr>
            <a:normAutofit fontScale="90000"/>
          </a:bodyPr>
          <a:lstStyle/>
          <a:p>
            <a:r>
              <a:rPr lang="en-US" altLang="zh-CN" sz="4000" dirty="0"/>
              <a:t>JNDI</a:t>
            </a:r>
            <a:r>
              <a:rPr lang="zh-CN" altLang="en-US" sz="4000" dirty="0"/>
              <a:t>中的核心类和接口</a:t>
            </a:r>
          </a:p>
        </p:txBody>
      </p:sp>
      <p:sp>
        <p:nvSpPr>
          <p:cNvPr id="17411" name="Rectangle 3"/>
          <p:cNvSpPr>
            <a:spLocks noGrp="1" noRot="1" noChangeArrowheads="1"/>
          </p:cNvSpPr>
          <p:nvPr>
            <p:ph idx="1"/>
          </p:nvPr>
        </p:nvSpPr>
        <p:spPr>
          <a:xfrm>
            <a:off x="1565564" y="1515979"/>
            <a:ext cx="10411691" cy="4395044"/>
          </a:xfrm>
        </p:spPr>
        <p:txBody>
          <a:bodyPr>
            <a:normAutofit/>
          </a:bodyPr>
          <a:lstStyle/>
          <a:p>
            <a:pPr marL="0" indent="0">
              <a:buNone/>
              <a:defRPr/>
            </a:pPr>
            <a:r>
              <a:rPr lang="en-US" altLang="zh-CN" sz="2400" b="1" dirty="0">
                <a:solidFill>
                  <a:schemeClr val="tx1">
                    <a:lumMod val="65000"/>
                  </a:schemeClr>
                </a:solidFill>
              </a:rPr>
              <a:t>Java.rmi. </a:t>
            </a:r>
            <a:r>
              <a:rPr lang="en-US" altLang="zh-CN" b="1" dirty="0">
                <a:solidFill>
                  <a:schemeClr val="tx1">
                    <a:lumMod val="65000"/>
                  </a:schemeClr>
                </a:solidFill>
              </a:rPr>
              <a:t>Naming</a:t>
            </a:r>
          </a:p>
          <a:p>
            <a:pPr marL="0" indent="0">
              <a:buNone/>
              <a:defRPr/>
            </a:pPr>
            <a:r>
              <a:rPr lang="en-US" altLang="zh-CN" b="1" dirty="0">
                <a:solidFill>
                  <a:schemeClr val="tx1">
                    <a:lumMod val="65000"/>
                  </a:schemeClr>
                </a:solidFill>
              </a:rPr>
              <a:t>Java.rmi. Remote</a:t>
            </a:r>
            <a:endParaRPr lang="en-US" altLang="zh-CN" sz="2400" b="1" dirty="0">
              <a:solidFill>
                <a:schemeClr val="tx1">
                  <a:lumMod val="65000"/>
                </a:schemeClr>
              </a:solidFill>
            </a:endParaRPr>
          </a:p>
          <a:p>
            <a:pPr marL="0" indent="0">
              <a:buNone/>
              <a:defRPr/>
            </a:pPr>
            <a:r>
              <a:rPr lang="en-US" altLang="zh-CN" sz="2400" b="1" dirty="0">
                <a:solidFill>
                  <a:schemeClr val="tx1">
                    <a:lumMod val="65000"/>
                  </a:schemeClr>
                </a:solidFill>
              </a:rPr>
              <a:t>Java.rmi</a:t>
            </a:r>
            <a:r>
              <a:rPr lang="en-US" altLang="zh-CN" b="1" dirty="0">
                <a:solidFill>
                  <a:schemeClr val="tx1">
                    <a:lumMod val="65000"/>
                  </a:schemeClr>
                </a:solidFill>
              </a:rPr>
              <a:t>.registry.LocateRegistry</a:t>
            </a:r>
          </a:p>
          <a:p>
            <a:pPr marL="0" indent="0">
              <a:buNone/>
              <a:defRPr/>
            </a:pPr>
            <a:r>
              <a:rPr lang="en-US" altLang="zh-CN" b="1" dirty="0" err="1">
                <a:solidFill>
                  <a:schemeClr val="tx1">
                    <a:lumMod val="65000"/>
                  </a:schemeClr>
                </a:solidFill>
              </a:rPr>
              <a:t>java.rmi.server.UnicastRemoteObject</a:t>
            </a:r>
            <a:endParaRPr lang="en-US" altLang="zh-CN" b="1" dirty="0">
              <a:solidFill>
                <a:schemeClr val="tx1">
                  <a:lumMod val="65000"/>
                </a:schemeClr>
              </a:solidFill>
            </a:endParaRPr>
          </a:p>
          <a:p>
            <a:pPr marL="0" indent="0">
              <a:buNone/>
              <a:defRPr/>
            </a:pPr>
            <a:endParaRPr lang="zh-CN" altLang="en-US" sz="2400" dirty="0">
              <a:solidFill>
                <a:schemeClr val="tx1">
                  <a:lumMod val="65000"/>
                </a:schemeClr>
              </a:solidFill>
            </a:endParaRPr>
          </a:p>
          <a:p>
            <a:pPr marL="609600" indent="-609600">
              <a:lnSpc>
                <a:spcPct val="90000"/>
              </a:lnSpc>
              <a:buNone/>
              <a:defRPr/>
            </a:pPr>
            <a:r>
              <a:rPr lang="zh-CN" altLang="en-US" sz="2400" b="1" dirty="0">
                <a:solidFill>
                  <a:schemeClr val="tx1">
                    <a:lumMod val="65000"/>
                  </a:schemeClr>
                </a:solidFill>
                <a:latin typeface="宋体" pitchFamily="2" charset="-122"/>
              </a:rPr>
              <a:t> </a:t>
            </a:r>
          </a:p>
        </p:txBody>
      </p:sp>
    </p:spTree>
    <p:extLst>
      <p:ext uri="{BB962C8B-B14F-4D97-AF65-F5344CB8AC3E}">
        <p14:creationId xmlns:p14="http://schemas.microsoft.com/office/powerpoint/2010/main" val="2782191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6645B6-3568-4042-A0EC-1E8951CCEE90}"/>
              </a:ext>
            </a:extLst>
          </p:cNvPr>
          <p:cNvSpPr>
            <a:spLocks noGrp="1"/>
          </p:cNvSpPr>
          <p:nvPr>
            <p:ph type="title"/>
          </p:nvPr>
        </p:nvSpPr>
        <p:spPr/>
        <p:txBody>
          <a:bodyPr/>
          <a:lstStyle/>
          <a:p>
            <a:r>
              <a:rPr kumimoji="1" lang="zh-CN" altLang="en-US" dirty="0"/>
              <a:t>远程服务类</a:t>
            </a:r>
          </a:p>
        </p:txBody>
      </p:sp>
      <p:sp>
        <p:nvSpPr>
          <p:cNvPr id="3" name="内容占位符 2">
            <a:extLst>
              <a:ext uri="{FF2B5EF4-FFF2-40B4-BE49-F238E27FC236}">
                <a16:creationId xmlns:a16="http://schemas.microsoft.com/office/drawing/2014/main" id="{3317DCA5-F35B-8044-AC07-434C236BD056}"/>
              </a:ext>
            </a:extLst>
          </p:cNvPr>
          <p:cNvSpPr>
            <a:spLocks noGrp="1"/>
          </p:cNvSpPr>
          <p:nvPr>
            <p:ph idx="1"/>
          </p:nvPr>
        </p:nvSpPr>
        <p:spPr>
          <a:xfrm>
            <a:off x="1179096" y="1925498"/>
            <a:ext cx="10131425" cy="3649133"/>
          </a:xfrm>
        </p:spPr>
        <p:txBody>
          <a:bodyPr/>
          <a:lstStyle/>
          <a:p>
            <a:r>
              <a:rPr kumimoji="1" lang="zh-CN" altLang="en-US" dirty="0"/>
              <a:t>需实现如下两个类</a:t>
            </a:r>
            <a:r>
              <a:rPr kumimoji="1" lang="en-US" altLang="zh-CN" dirty="0"/>
              <a:t>/</a:t>
            </a:r>
            <a:r>
              <a:rPr kumimoji="1" lang="zh-CN" altLang="en-US" dirty="0"/>
              <a:t>接口</a:t>
            </a:r>
            <a:endParaRPr kumimoji="1" lang="en-US" altLang="zh-CN" dirty="0"/>
          </a:p>
          <a:p>
            <a:pPr lvl="1"/>
            <a:r>
              <a:rPr lang="en-US" altLang="zh-CN" b="1" dirty="0">
                <a:solidFill>
                  <a:schemeClr val="tx1">
                    <a:lumMod val="65000"/>
                  </a:schemeClr>
                </a:solidFill>
              </a:rPr>
              <a:t>Java.rmi. Remote</a:t>
            </a:r>
            <a:endParaRPr lang="en-US" altLang="zh-CN" sz="2000" b="1" dirty="0">
              <a:solidFill>
                <a:schemeClr val="tx1">
                  <a:lumMod val="65000"/>
                </a:schemeClr>
              </a:solidFill>
            </a:endParaRPr>
          </a:p>
          <a:p>
            <a:pPr lvl="1"/>
            <a:r>
              <a:rPr lang="en-US" altLang="zh-CN" b="1" dirty="0" err="1">
                <a:solidFill>
                  <a:schemeClr val="tx1">
                    <a:lumMod val="65000"/>
                  </a:schemeClr>
                </a:solidFill>
              </a:rPr>
              <a:t>java.rmi.server.UnicastRemoteObject</a:t>
            </a:r>
            <a:endParaRPr lang="en-US" altLang="zh-CN" b="1" dirty="0">
              <a:solidFill>
                <a:schemeClr val="tx1">
                  <a:lumMod val="65000"/>
                </a:schemeClr>
              </a:solidFill>
            </a:endParaRPr>
          </a:p>
          <a:p>
            <a:pPr lvl="1"/>
            <a:endParaRPr kumimoji="1" lang="en-US" altLang="zh-CN" dirty="0"/>
          </a:p>
          <a:p>
            <a:pPr lvl="1"/>
            <a:endParaRPr kumimoji="1" lang="zh-CN" altLang="en-US" dirty="0"/>
          </a:p>
        </p:txBody>
      </p:sp>
    </p:spTree>
    <p:extLst>
      <p:ext uri="{BB962C8B-B14F-4D97-AF65-F5344CB8AC3E}">
        <p14:creationId xmlns:p14="http://schemas.microsoft.com/office/powerpoint/2010/main" val="3673574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66FBEE-868B-F84A-935B-18033A900C05}"/>
              </a:ext>
            </a:extLst>
          </p:cNvPr>
          <p:cNvSpPr>
            <a:spLocks noGrp="1"/>
          </p:cNvSpPr>
          <p:nvPr>
            <p:ph type="title"/>
          </p:nvPr>
        </p:nvSpPr>
        <p:spPr/>
        <p:txBody>
          <a:bodyPr/>
          <a:lstStyle/>
          <a:p>
            <a:r>
              <a:rPr kumimoji="1" lang="zh-CN" altLang="en-US" dirty="0"/>
              <a:t>服务注册中心的生成</a:t>
            </a:r>
          </a:p>
        </p:txBody>
      </p:sp>
      <p:sp>
        <p:nvSpPr>
          <p:cNvPr id="3" name="内容占位符 2">
            <a:extLst>
              <a:ext uri="{FF2B5EF4-FFF2-40B4-BE49-F238E27FC236}">
                <a16:creationId xmlns:a16="http://schemas.microsoft.com/office/drawing/2014/main" id="{30D18287-83FA-034C-B2FF-14CA37247EF3}"/>
              </a:ext>
            </a:extLst>
          </p:cNvPr>
          <p:cNvSpPr>
            <a:spLocks noGrp="1"/>
          </p:cNvSpPr>
          <p:nvPr>
            <p:ph idx="1"/>
          </p:nvPr>
        </p:nvSpPr>
        <p:spPr>
          <a:xfrm>
            <a:off x="1371600" y="1788281"/>
            <a:ext cx="11413958" cy="3649133"/>
          </a:xfrm>
        </p:spPr>
        <p:txBody>
          <a:bodyPr/>
          <a:lstStyle/>
          <a:p>
            <a:pPr marL="0" indent="0">
              <a:buNone/>
              <a:defRPr/>
            </a:pPr>
            <a:r>
              <a:rPr lang="en" altLang="zh-CN" dirty="0" err="1"/>
              <a:t>LocateRegistry.createRegistry</a:t>
            </a:r>
            <a:r>
              <a:rPr lang="zh-CN" altLang="en-US" dirty="0"/>
              <a:t>（</a:t>
            </a:r>
            <a:r>
              <a:rPr lang="en-US" altLang="zh-CN" dirty="0">
                <a:solidFill>
                  <a:schemeClr val="tx1">
                    <a:lumMod val="65000"/>
                  </a:schemeClr>
                </a:solidFill>
              </a:rPr>
              <a:t>int port</a:t>
            </a:r>
            <a:r>
              <a:rPr lang="zh-CN" altLang="en-US" dirty="0"/>
              <a:t>）</a:t>
            </a:r>
            <a:r>
              <a:rPr lang="en-US" altLang="zh-CN" dirty="0"/>
              <a:t>:</a:t>
            </a:r>
            <a:r>
              <a:rPr lang="zh-CN" altLang="en-US" dirty="0"/>
              <a:t>在本机指定端口打开一个注册中心</a:t>
            </a:r>
            <a:endParaRPr lang="en" altLang="zh-CN" dirty="0"/>
          </a:p>
          <a:p>
            <a:pPr marL="0" indent="0">
              <a:buNone/>
              <a:defRPr/>
            </a:pPr>
            <a:endParaRPr lang="en-US" altLang="zh-CN" b="1" dirty="0">
              <a:solidFill>
                <a:schemeClr val="tx1">
                  <a:lumMod val="65000"/>
                </a:schemeClr>
              </a:solidFill>
            </a:endParaRPr>
          </a:p>
          <a:p>
            <a:pPr marL="0" indent="0">
              <a:buNone/>
              <a:defRPr/>
            </a:pPr>
            <a:endParaRPr lang="en-US" altLang="zh-CN" b="1" dirty="0">
              <a:solidFill>
                <a:schemeClr val="tx1">
                  <a:lumMod val="65000"/>
                </a:schemeClr>
              </a:solidFill>
            </a:endParaRPr>
          </a:p>
          <a:p>
            <a:endParaRPr kumimoji="1" lang="zh-CN" altLang="en-US" dirty="0"/>
          </a:p>
        </p:txBody>
      </p:sp>
    </p:spTree>
    <p:extLst>
      <p:ext uri="{BB962C8B-B14F-4D97-AF65-F5344CB8AC3E}">
        <p14:creationId xmlns:p14="http://schemas.microsoft.com/office/powerpoint/2010/main" val="665120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7532C5-512C-1447-BCFE-5BF5DE6A6E38}"/>
              </a:ext>
            </a:extLst>
          </p:cNvPr>
          <p:cNvSpPr>
            <a:spLocks noGrp="1"/>
          </p:cNvSpPr>
          <p:nvPr>
            <p:ph type="title"/>
          </p:nvPr>
        </p:nvSpPr>
        <p:spPr>
          <a:xfrm>
            <a:off x="579521" y="308810"/>
            <a:ext cx="11032957" cy="1456267"/>
          </a:xfrm>
        </p:spPr>
        <p:txBody>
          <a:bodyPr>
            <a:normAutofit/>
          </a:bodyPr>
          <a:lstStyle/>
          <a:p>
            <a:r>
              <a:rPr lang="en" altLang="zh-CN" dirty="0">
                <a:solidFill>
                  <a:srgbClr val="FFC000"/>
                </a:solidFill>
              </a:rPr>
              <a:t>Naming</a:t>
            </a:r>
            <a:r>
              <a:rPr lang="en" altLang="zh-CN" dirty="0"/>
              <a:t>/Context/Registry</a:t>
            </a:r>
            <a:r>
              <a:rPr kumimoji="1" lang="zh-CN" altLang="en-US" dirty="0"/>
              <a:t> 类</a:t>
            </a:r>
            <a:br>
              <a:rPr kumimoji="1" lang="en-US" altLang="zh-CN" dirty="0"/>
            </a:br>
            <a:r>
              <a:rPr kumimoji="1" lang="en-US" altLang="zh-CN" dirty="0"/>
              <a:t>-</a:t>
            </a:r>
            <a:r>
              <a:rPr kumimoji="1" lang="zh-CN" altLang="en-US" dirty="0"/>
              <a:t>远程服务对象和名称的绑定、暴露和查找</a:t>
            </a:r>
          </a:p>
        </p:txBody>
      </p:sp>
      <p:sp>
        <p:nvSpPr>
          <p:cNvPr id="3" name="内容占位符 2">
            <a:extLst>
              <a:ext uri="{FF2B5EF4-FFF2-40B4-BE49-F238E27FC236}">
                <a16:creationId xmlns:a16="http://schemas.microsoft.com/office/drawing/2014/main" id="{F51B932B-08C3-FB43-BC96-09424F99CC55}"/>
              </a:ext>
            </a:extLst>
          </p:cNvPr>
          <p:cNvSpPr>
            <a:spLocks noGrp="1"/>
          </p:cNvSpPr>
          <p:nvPr>
            <p:ph idx="1"/>
          </p:nvPr>
        </p:nvSpPr>
        <p:spPr>
          <a:xfrm>
            <a:off x="685801" y="1588169"/>
            <a:ext cx="11032957" cy="3922294"/>
          </a:xfrm>
        </p:spPr>
        <p:txBody>
          <a:bodyPr/>
          <a:lstStyle/>
          <a:p>
            <a:pPr marL="0" indent="0">
              <a:lnSpc>
                <a:spcPct val="90000"/>
              </a:lnSpc>
              <a:buNone/>
              <a:defRPr/>
            </a:pPr>
            <a:r>
              <a:rPr lang="en-US" altLang="zh-CN" b="1" dirty="0">
                <a:solidFill>
                  <a:schemeClr val="hlink"/>
                </a:solidFill>
                <a:latin typeface="宋体" pitchFamily="2" charset="-122"/>
              </a:rPr>
              <a:t>(1) </a:t>
            </a:r>
            <a:r>
              <a:rPr lang="en-US" altLang="zh-CN" b="1" dirty="0">
                <a:solidFill>
                  <a:srgbClr val="C00000"/>
                </a:solidFill>
                <a:latin typeface="宋体" pitchFamily="2" charset="-122"/>
              </a:rPr>
              <a:t>bind</a:t>
            </a:r>
            <a:r>
              <a:rPr lang="en-US" altLang="zh-CN" b="1" dirty="0">
                <a:solidFill>
                  <a:schemeClr val="tx1">
                    <a:lumMod val="65000"/>
                  </a:schemeClr>
                </a:solidFill>
                <a:latin typeface="宋体" pitchFamily="2" charset="-122"/>
              </a:rPr>
              <a:t>(String </a:t>
            </a:r>
            <a:r>
              <a:rPr lang="en-US" altLang="zh-CN" b="1" dirty="0" err="1">
                <a:solidFill>
                  <a:schemeClr val="tx1">
                    <a:lumMod val="65000"/>
                  </a:schemeClr>
                </a:solidFill>
                <a:latin typeface="宋体" pitchFamily="2" charset="-122"/>
              </a:rPr>
              <a:t>name,Object</a:t>
            </a:r>
            <a:r>
              <a:rPr lang="en-US" altLang="zh-CN" b="1" dirty="0">
                <a:solidFill>
                  <a:schemeClr val="tx1">
                    <a:lumMod val="65000"/>
                  </a:schemeClr>
                </a:solidFill>
                <a:latin typeface="宋体" pitchFamily="2" charset="-122"/>
              </a:rPr>
              <a:t> obj): </a:t>
            </a:r>
            <a:r>
              <a:rPr lang="zh-CN" altLang="en-US" b="1" dirty="0">
                <a:solidFill>
                  <a:schemeClr val="tx1">
                    <a:lumMod val="65000"/>
                  </a:schemeClr>
                </a:solidFill>
                <a:latin typeface="宋体" pitchFamily="2" charset="-122"/>
              </a:rPr>
              <a:t>如果</a:t>
            </a:r>
            <a:r>
              <a:rPr lang="en-US" altLang="zh-CN" b="1" dirty="0">
                <a:solidFill>
                  <a:schemeClr val="tx1">
                    <a:lumMod val="65000"/>
                  </a:schemeClr>
                </a:solidFill>
                <a:latin typeface="宋体" pitchFamily="2" charset="-122"/>
              </a:rPr>
              <a:t>name</a:t>
            </a:r>
            <a:r>
              <a:rPr lang="zh-CN" altLang="en-US" b="1" dirty="0">
                <a:solidFill>
                  <a:schemeClr val="tx1">
                    <a:lumMod val="65000"/>
                  </a:schemeClr>
                </a:solidFill>
                <a:latin typeface="宋体" pitchFamily="2" charset="-122"/>
              </a:rPr>
              <a:t>已与其他对象绑定，抛出</a:t>
            </a:r>
            <a:r>
              <a:rPr lang="en-US" altLang="zh-CN" b="1" dirty="0" err="1">
                <a:solidFill>
                  <a:srgbClr val="C00000"/>
                </a:solidFill>
                <a:latin typeface="宋体" pitchFamily="2" charset="-122"/>
              </a:rPr>
              <a:t>NameAlreadyBoundException</a:t>
            </a:r>
            <a:r>
              <a:rPr lang="zh-CN" altLang="en-US" b="1" dirty="0">
                <a:solidFill>
                  <a:schemeClr val="hlink"/>
                </a:solidFill>
                <a:latin typeface="宋体" pitchFamily="2" charset="-122"/>
              </a:rPr>
              <a:t>。</a:t>
            </a:r>
          </a:p>
          <a:p>
            <a:pPr marL="609600" indent="-609600">
              <a:lnSpc>
                <a:spcPct val="90000"/>
              </a:lnSpc>
              <a:buNone/>
              <a:defRPr/>
            </a:pPr>
            <a:r>
              <a:rPr lang="en-US" altLang="zh-CN" b="1" dirty="0">
                <a:solidFill>
                  <a:schemeClr val="hlink"/>
                </a:solidFill>
                <a:latin typeface="宋体" pitchFamily="2" charset="-122"/>
              </a:rPr>
              <a:t>(2) </a:t>
            </a:r>
            <a:r>
              <a:rPr lang="en-US" altLang="zh-CN" b="1" dirty="0">
                <a:solidFill>
                  <a:srgbClr val="C00000"/>
                </a:solidFill>
                <a:latin typeface="宋体" pitchFamily="2" charset="-122"/>
              </a:rPr>
              <a:t>rebind</a:t>
            </a:r>
            <a:r>
              <a:rPr lang="en-US" altLang="zh-CN" b="1" dirty="0">
                <a:solidFill>
                  <a:schemeClr val="tx1">
                    <a:lumMod val="65000"/>
                  </a:schemeClr>
                </a:solidFill>
                <a:latin typeface="宋体" pitchFamily="2" charset="-122"/>
              </a:rPr>
              <a:t>(String </a:t>
            </a:r>
            <a:r>
              <a:rPr lang="en-US" altLang="zh-CN" b="1" dirty="0" err="1">
                <a:solidFill>
                  <a:schemeClr val="tx1">
                    <a:lumMod val="65000"/>
                  </a:schemeClr>
                </a:solidFill>
                <a:latin typeface="宋体" pitchFamily="2" charset="-122"/>
              </a:rPr>
              <a:t>name,Object</a:t>
            </a:r>
            <a:r>
              <a:rPr lang="en-US" altLang="zh-CN" b="1" dirty="0">
                <a:solidFill>
                  <a:schemeClr val="tx1">
                    <a:lumMod val="65000"/>
                  </a:schemeClr>
                </a:solidFill>
                <a:latin typeface="宋体" pitchFamily="2" charset="-122"/>
              </a:rPr>
              <a:t> obj):</a:t>
            </a:r>
            <a:r>
              <a:rPr lang="zh-CN" altLang="en-US" b="1" dirty="0">
                <a:solidFill>
                  <a:schemeClr val="tx1">
                    <a:lumMod val="65000"/>
                  </a:schemeClr>
                </a:solidFill>
                <a:latin typeface="宋体" pitchFamily="2" charset="-122"/>
              </a:rPr>
              <a:t>不会抛出</a:t>
            </a:r>
            <a:r>
              <a:rPr lang="en-US" altLang="zh-CN" b="1" dirty="0" err="1">
                <a:solidFill>
                  <a:srgbClr val="C00000"/>
                </a:solidFill>
                <a:latin typeface="宋体" pitchFamily="2" charset="-122"/>
              </a:rPr>
              <a:t>NameAlreadyBoundException</a:t>
            </a:r>
            <a:r>
              <a:rPr lang="en-US" altLang="zh-CN" b="1" dirty="0" err="1">
                <a:solidFill>
                  <a:schemeClr val="tx1">
                    <a:lumMod val="65000"/>
                  </a:schemeClr>
                </a:solidFill>
                <a:latin typeface="宋体" pitchFamily="2" charset="-122"/>
              </a:rPr>
              <a:t>,obj</a:t>
            </a:r>
            <a:r>
              <a:rPr lang="zh-CN" altLang="en-US" b="1" dirty="0">
                <a:solidFill>
                  <a:schemeClr val="tx1">
                    <a:lumMod val="65000"/>
                  </a:schemeClr>
                </a:solidFill>
                <a:latin typeface="宋体" pitchFamily="2" charset="-122"/>
              </a:rPr>
              <a:t>指定的对象覆盖原来已绑定的对象。</a:t>
            </a:r>
            <a:endParaRPr lang="en-US" altLang="zh-CN" b="1" dirty="0">
              <a:solidFill>
                <a:schemeClr val="tx1">
                  <a:lumMod val="65000"/>
                </a:schemeClr>
              </a:solidFill>
              <a:latin typeface="宋体" pitchFamily="2" charset="-122"/>
            </a:endParaRPr>
          </a:p>
          <a:p>
            <a:pPr>
              <a:buNone/>
            </a:pPr>
            <a:r>
              <a:rPr lang="en-US" altLang="zh-CN" b="1" dirty="0">
                <a:solidFill>
                  <a:schemeClr val="hlink"/>
                </a:solidFill>
              </a:rPr>
              <a:t>(3)</a:t>
            </a:r>
            <a:r>
              <a:rPr lang="zh-CN" altLang="en-US" b="1" dirty="0">
                <a:solidFill>
                  <a:schemeClr val="hlink"/>
                </a:solidFill>
              </a:rPr>
              <a:t> </a:t>
            </a:r>
            <a:r>
              <a:rPr lang="en-US" altLang="zh-CN" b="1" dirty="0">
                <a:solidFill>
                  <a:schemeClr val="hlink"/>
                </a:solidFill>
              </a:rPr>
              <a:t> </a:t>
            </a:r>
            <a:r>
              <a:rPr lang="zh-CN" altLang="en-US" b="1" dirty="0">
                <a:solidFill>
                  <a:schemeClr val="hlink"/>
                </a:solidFill>
              </a:rPr>
              <a:t> </a:t>
            </a:r>
            <a:r>
              <a:rPr lang="en-US" altLang="zh-CN" b="1" dirty="0">
                <a:solidFill>
                  <a:schemeClr val="tx1">
                    <a:lumMod val="65000"/>
                  </a:schemeClr>
                </a:solidFill>
              </a:rPr>
              <a:t>Object</a:t>
            </a:r>
            <a:r>
              <a:rPr lang="en-US" altLang="zh-CN" b="1" dirty="0">
                <a:solidFill>
                  <a:schemeClr val="hlink"/>
                </a:solidFill>
              </a:rPr>
              <a:t> </a:t>
            </a:r>
            <a:r>
              <a:rPr lang="en-US" altLang="zh-CN" b="1" dirty="0">
                <a:solidFill>
                  <a:srgbClr val="C00000"/>
                </a:solidFill>
              </a:rPr>
              <a:t>lookup</a:t>
            </a:r>
            <a:r>
              <a:rPr lang="en-US" altLang="zh-CN" b="1" dirty="0">
                <a:solidFill>
                  <a:schemeClr val="tx1">
                    <a:lumMod val="65000"/>
                  </a:schemeClr>
                </a:solidFill>
              </a:rPr>
              <a:t>(String name) : </a:t>
            </a:r>
            <a:r>
              <a:rPr lang="zh-CN" altLang="en-US" b="1" dirty="0">
                <a:solidFill>
                  <a:schemeClr val="tx1">
                    <a:lumMod val="65000"/>
                  </a:schemeClr>
                </a:solidFill>
              </a:rPr>
              <a:t>返回</a:t>
            </a:r>
            <a:r>
              <a:rPr lang="en-US" altLang="zh-CN" b="1" dirty="0">
                <a:solidFill>
                  <a:schemeClr val="tx1">
                    <a:lumMod val="65000"/>
                  </a:schemeClr>
                </a:solidFill>
              </a:rPr>
              <a:t>name</a:t>
            </a:r>
            <a:r>
              <a:rPr lang="zh-CN" altLang="en-US" b="1" dirty="0">
                <a:solidFill>
                  <a:schemeClr val="tx1">
                    <a:lumMod val="65000"/>
                  </a:schemeClr>
                </a:solidFill>
              </a:rPr>
              <a:t>所绑定的对象。</a:t>
            </a:r>
          </a:p>
          <a:p>
            <a:pPr>
              <a:buNone/>
            </a:pPr>
            <a:r>
              <a:rPr lang="en-US" altLang="zh-CN" b="1" dirty="0">
                <a:solidFill>
                  <a:schemeClr val="hlink"/>
                </a:solidFill>
              </a:rPr>
              <a:t>(4) </a:t>
            </a:r>
            <a:r>
              <a:rPr lang="zh-CN" altLang="en-US" b="1" dirty="0">
                <a:solidFill>
                  <a:schemeClr val="hlink"/>
                </a:solidFill>
              </a:rPr>
              <a:t>  </a:t>
            </a:r>
            <a:r>
              <a:rPr lang="en-US" altLang="zh-CN" b="1" dirty="0">
                <a:solidFill>
                  <a:schemeClr val="tx1">
                    <a:lumMod val="65000"/>
                  </a:schemeClr>
                </a:solidFill>
              </a:rPr>
              <a:t>void</a:t>
            </a:r>
            <a:r>
              <a:rPr lang="en-US" altLang="zh-CN" b="1" dirty="0">
                <a:solidFill>
                  <a:schemeClr val="hlink"/>
                </a:solidFill>
              </a:rPr>
              <a:t> </a:t>
            </a:r>
            <a:r>
              <a:rPr lang="en-US" altLang="zh-CN" b="1" dirty="0">
                <a:solidFill>
                  <a:srgbClr val="C00000"/>
                </a:solidFill>
              </a:rPr>
              <a:t>unbind</a:t>
            </a:r>
            <a:r>
              <a:rPr lang="en-US" altLang="zh-CN" b="1" dirty="0">
                <a:solidFill>
                  <a:schemeClr val="tx1">
                    <a:lumMod val="65000"/>
                  </a:schemeClr>
                </a:solidFill>
              </a:rPr>
              <a:t>(String name):</a:t>
            </a:r>
            <a:r>
              <a:rPr lang="zh-CN" altLang="en-US" b="1" dirty="0">
                <a:solidFill>
                  <a:schemeClr val="tx1">
                    <a:lumMod val="65000"/>
                  </a:schemeClr>
                </a:solidFill>
              </a:rPr>
              <a:t>注销对象。</a:t>
            </a:r>
          </a:p>
          <a:p>
            <a:pPr marL="609600" indent="-609600">
              <a:lnSpc>
                <a:spcPct val="90000"/>
              </a:lnSpc>
              <a:buNone/>
              <a:defRPr/>
            </a:pPr>
            <a:endParaRPr lang="zh-CN" altLang="en-US" b="1" dirty="0">
              <a:solidFill>
                <a:schemeClr val="hlink"/>
              </a:solidFill>
              <a:latin typeface="宋体" pitchFamily="2" charset="-122"/>
            </a:endParaRPr>
          </a:p>
          <a:p>
            <a:endParaRPr kumimoji="1" lang="zh-CN" altLang="en-US" dirty="0"/>
          </a:p>
        </p:txBody>
      </p:sp>
      <p:sp>
        <p:nvSpPr>
          <p:cNvPr id="4" name="矩形 3">
            <a:extLst>
              <a:ext uri="{FF2B5EF4-FFF2-40B4-BE49-F238E27FC236}">
                <a16:creationId xmlns:a16="http://schemas.microsoft.com/office/drawing/2014/main" id="{14153BB6-7A60-7F43-90BB-6F9B2953AD6A}"/>
              </a:ext>
            </a:extLst>
          </p:cNvPr>
          <p:cNvSpPr/>
          <p:nvPr/>
        </p:nvSpPr>
        <p:spPr>
          <a:xfrm>
            <a:off x="1411704" y="4792134"/>
            <a:ext cx="10307053" cy="92333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77A2BB"/>
                </a:solidFill>
                <a:effectLst/>
                <a:uLnTx/>
                <a:uFillTx/>
                <a:latin typeface="Franklin Gothic Book" panose="020B0503020102020204"/>
                <a:ea typeface="华文楷体" panose="02010600040101010101" pitchFamily="2" charset="-122"/>
                <a:cs typeface="+mn-cs"/>
              </a:rPr>
              <a:t>Name</a:t>
            </a:r>
            <a:r>
              <a:rPr kumimoji="0" lang="zh-CN" altLang="en-US" sz="1800" b="1" i="0" u="none" strike="noStrike" kern="1200" cap="none" spc="0" normalizeH="0" baseline="0" noProof="0" dirty="0">
                <a:ln>
                  <a:noFill/>
                </a:ln>
                <a:solidFill>
                  <a:srgbClr val="77A2BB"/>
                </a:solidFill>
                <a:effectLst/>
                <a:uLnTx/>
                <a:uFillTx/>
                <a:latin typeface="Franklin Gothic Book" panose="020B0503020102020204"/>
                <a:ea typeface="华文楷体" panose="02010600040101010101" pitchFamily="2" charset="-122"/>
                <a:cs typeface="+mn-cs"/>
              </a:rPr>
              <a:t>的完整名字</a:t>
            </a:r>
            <a:r>
              <a:rPr kumimoji="0" lang="en-US" altLang="zh-CN" sz="1800" b="1" i="0" u="none" strike="noStrike" kern="1200" cap="none" spc="0" normalizeH="0" baseline="0" noProof="0" dirty="0">
                <a:ln>
                  <a:noFill/>
                </a:ln>
                <a:solidFill>
                  <a:srgbClr val="77A2BB"/>
                </a:solidFill>
                <a:effectLst/>
                <a:uLnTx/>
                <a:uFillTx/>
                <a:latin typeface="Franklin Gothic Book" panose="020B0503020102020204"/>
                <a:ea typeface="华文楷体" panose="02010600040101010101" pitchFamily="2" charset="-122"/>
                <a:cs typeface="+mn-cs"/>
              </a:rPr>
              <a:t>URL</a:t>
            </a:r>
            <a:r>
              <a:rPr kumimoji="0" lang="zh-CN" altLang="en-US" sz="1800" b="1" i="0" u="none" strike="noStrike" kern="1200" cap="none" spc="0" normalizeH="0" baseline="0" noProof="0" dirty="0">
                <a:ln>
                  <a:noFill/>
                </a:ln>
                <a:solidFill>
                  <a:srgbClr val="77A2BB"/>
                </a:solidFill>
                <a:effectLst/>
                <a:uLnTx/>
                <a:uFillTx/>
                <a:latin typeface="Franklin Gothic Book" panose="020B0503020102020204"/>
                <a:ea typeface="华文楷体" panose="02010600040101010101" pitchFamily="2" charset="-122"/>
                <a:cs typeface="+mn-cs"/>
              </a:rPr>
              <a:t>表示：</a:t>
            </a:r>
            <a:r>
              <a:rPr kumimoji="0" lang="en-US" altLang="zh-CN" sz="1800" b="1" i="0" u="none" strike="noStrike" kern="1200" cap="none" spc="0" normalizeH="0" baseline="0" noProof="0" dirty="0" err="1">
                <a:ln>
                  <a:noFill/>
                </a:ln>
                <a:solidFill>
                  <a:srgbClr val="191B0E"/>
                </a:solidFill>
                <a:effectLst/>
                <a:uLnTx/>
                <a:uFillTx/>
                <a:latin typeface="Franklin Gothic Book" panose="020B0503020102020204"/>
                <a:ea typeface="华文楷体" panose="02010600040101010101" pitchFamily="2" charset="-122"/>
                <a:cs typeface="+mn-cs"/>
              </a:rPr>
              <a:t>rmi</a:t>
            </a:r>
            <a:r>
              <a:rPr kumimoji="0" lang="en-US" altLang="zh-CN" sz="1800" b="1" i="0" u="none" strike="noStrike" kern="1200" cap="none" spc="0" normalizeH="0" baseline="0" noProof="0" dirty="0">
                <a:ln>
                  <a:noFill/>
                </a:ln>
                <a:solidFill>
                  <a:srgbClr val="191B0E"/>
                </a:solidFill>
                <a:effectLst/>
                <a:uLnTx/>
                <a:uFillTx/>
                <a:latin typeface="Franklin Gothic Book" panose="020B0503020102020204"/>
                <a:ea typeface="华文楷体" panose="02010600040101010101" pitchFamily="2" charset="-122"/>
                <a:cs typeface="+mn-cs"/>
              </a:rPr>
              <a:t>://</a:t>
            </a:r>
            <a:r>
              <a:rPr kumimoji="0" lang="zh-CN" altLang="en-US" sz="1800" b="1" i="0" u="none" strike="noStrike" kern="1200" cap="none" spc="0" normalizeH="0" baseline="0" noProof="0" dirty="0">
                <a:ln>
                  <a:noFill/>
                </a:ln>
                <a:solidFill>
                  <a:srgbClr val="191B0E"/>
                </a:solidFill>
                <a:effectLst/>
                <a:uLnTx/>
                <a:uFillTx/>
                <a:latin typeface="Franklin Gothic Book" panose="020B0503020102020204"/>
                <a:ea typeface="华文楷体" panose="02010600040101010101" pitchFamily="2" charset="-122"/>
                <a:cs typeface="+mn-cs"/>
              </a:rPr>
              <a:t>主机名</a:t>
            </a:r>
            <a:r>
              <a:rPr kumimoji="0" lang="en-US" altLang="zh-CN" sz="1800" b="1" i="0" u="none" strike="noStrike" kern="1200" cap="none" spc="0" normalizeH="0" baseline="0" noProof="0" dirty="0">
                <a:ln>
                  <a:noFill/>
                </a:ln>
                <a:solidFill>
                  <a:srgbClr val="191B0E"/>
                </a:solidFill>
                <a:effectLst/>
                <a:uLnTx/>
                <a:uFillTx/>
                <a:latin typeface="Franklin Gothic Book" panose="020B0503020102020204"/>
                <a:ea typeface="华文楷体" panose="02010600040101010101" pitchFamily="2" charset="-122"/>
                <a:cs typeface="+mn-cs"/>
              </a:rPr>
              <a:t>:1099/XXX</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CN"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CN" altLang="en-US"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注意：默认情况下</a:t>
            </a:r>
            <a:r>
              <a:rPr kumimoji="0" lang="en-US" altLang="zh-CN"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rebind()</a:t>
            </a:r>
            <a:r>
              <a:rPr kumimoji="0" lang="zh-CN" altLang="en-US"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会把远程对象注册到本地主机上监听</a:t>
            </a:r>
            <a:r>
              <a:rPr kumimoji="0" lang="en-US" altLang="zh-CN"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1099</a:t>
            </a:r>
            <a:r>
              <a:rPr kumimoji="0" lang="zh-CN" altLang="en-US"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端口的</a:t>
            </a:r>
            <a:r>
              <a:rPr kumimoji="0" lang="en-US" altLang="zh-CN" sz="1800" b="1" i="0" u="none" strike="noStrike" kern="1200" cap="none" spc="0" normalizeH="0" baseline="0" noProof="0" dirty="0" err="1">
                <a:ln>
                  <a:noFill/>
                </a:ln>
                <a:solidFill>
                  <a:srgbClr val="191B0E"/>
                </a:solidFill>
                <a:effectLst/>
                <a:uLnTx/>
                <a:uFillTx/>
                <a:latin typeface="楷体" panose="02010609060101010101" pitchFamily="49" charset="-122"/>
                <a:ea typeface="楷体" panose="02010609060101010101" pitchFamily="49" charset="-122"/>
                <a:cs typeface="+mn-cs"/>
              </a:rPr>
              <a:t>rmiregistry</a:t>
            </a:r>
            <a:r>
              <a:rPr kumimoji="0" lang="zh-CN" altLang="en-US" sz="1800" b="1" i="0" u="none" strike="noStrike" kern="1200" cap="none" spc="0" normalizeH="0" baseline="0" noProof="0" dirty="0">
                <a:ln>
                  <a:noFill/>
                </a:ln>
                <a:solidFill>
                  <a:srgbClr val="191B0E"/>
                </a:solidFill>
                <a:effectLst/>
                <a:uLnTx/>
                <a:uFillTx/>
                <a:latin typeface="楷体" panose="02010609060101010101" pitchFamily="49" charset="-122"/>
                <a:ea typeface="楷体" panose="02010609060101010101" pitchFamily="49" charset="-122"/>
                <a:cs typeface="+mn-cs"/>
              </a:rPr>
              <a:t>进程中。</a:t>
            </a:r>
          </a:p>
        </p:txBody>
      </p:sp>
    </p:spTree>
    <p:extLst>
      <p:ext uri="{BB962C8B-B14F-4D97-AF65-F5344CB8AC3E}">
        <p14:creationId xmlns:p14="http://schemas.microsoft.com/office/powerpoint/2010/main" val="3803511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1076492" y="672543"/>
            <a:ext cx="8540750" cy="685800"/>
          </a:xfrm>
        </p:spPr>
        <p:txBody>
          <a:bodyPr>
            <a:normAutofit fontScale="90000"/>
          </a:bodyPr>
          <a:lstStyle/>
          <a:p>
            <a:pPr eaLnBrk="1" hangingPunct="1"/>
            <a:r>
              <a:rPr lang="zh-CN" altLang="en-US" dirty="0"/>
              <a:t>简单的</a:t>
            </a:r>
            <a:r>
              <a:rPr lang="en-US" altLang="zh-CN" dirty="0"/>
              <a:t>RMI</a:t>
            </a:r>
            <a:r>
              <a:rPr lang="zh-CN" altLang="en-US" dirty="0"/>
              <a:t>应用实现</a:t>
            </a:r>
          </a:p>
        </p:txBody>
      </p:sp>
      <p:graphicFrame>
        <p:nvGraphicFramePr>
          <p:cNvPr id="21508" name="Object 4"/>
          <p:cNvGraphicFramePr>
            <a:graphicFrameLocks noGrp="1" noChangeAspect="1"/>
          </p:cNvGraphicFramePr>
          <p:nvPr>
            <p:ph sz="half" idx="2"/>
          </p:nvPr>
        </p:nvGraphicFramePr>
        <p:xfrm>
          <a:off x="1943100" y="1839913"/>
          <a:ext cx="8540750" cy="4344987"/>
        </p:xfrm>
        <a:graphic>
          <a:graphicData uri="http://schemas.openxmlformats.org/presentationml/2006/ole">
            <mc:AlternateContent xmlns:mc="http://schemas.openxmlformats.org/markup-compatibility/2006">
              <mc:Choice xmlns:v="urn:schemas-microsoft-com:vml" Requires="v">
                <p:oleObj spid="_x0000_s1026" name="Visio" r:id="rId3" imgW="4177648" imgH="2125818" progId="Visio.Drawing.11">
                  <p:embed/>
                </p:oleObj>
              </mc:Choice>
              <mc:Fallback>
                <p:oleObj name="Visio" r:id="rId3" imgW="4177648" imgH="2125818" progId="Visio.Drawing.11">
                  <p:embed/>
                  <p:pic>
                    <p:nvPicPr>
                      <p:cNvPr id="2150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1839913"/>
                        <a:ext cx="8540750" cy="434498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441444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1711614" y="422564"/>
            <a:ext cx="8540750" cy="762000"/>
          </a:xfrm>
        </p:spPr>
        <p:txBody>
          <a:bodyPr>
            <a:normAutofit/>
          </a:bodyPr>
          <a:lstStyle/>
          <a:p>
            <a:pPr eaLnBrk="1" hangingPunct="1"/>
            <a:r>
              <a:rPr lang="en-US" altLang="zh-CN" sz="3600" b="1" dirty="0"/>
              <a:t>RMI</a:t>
            </a:r>
            <a:r>
              <a:rPr lang="zh-CN" altLang="en-US" sz="3600" b="1" dirty="0"/>
              <a:t>应用的开发步骤标准套路流程</a:t>
            </a:r>
          </a:p>
        </p:txBody>
      </p:sp>
      <p:sp>
        <p:nvSpPr>
          <p:cNvPr id="29699" name="Rectangle 3"/>
          <p:cNvSpPr>
            <a:spLocks noGrp="1" noRot="1" noChangeArrowheads="1"/>
          </p:cNvSpPr>
          <p:nvPr>
            <p:ph idx="1"/>
          </p:nvPr>
        </p:nvSpPr>
        <p:spPr>
          <a:xfrm>
            <a:off x="1020057" y="1184564"/>
            <a:ext cx="9923864" cy="5486400"/>
          </a:xfrm>
        </p:spPr>
        <p:txBody>
          <a:bodyPr/>
          <a:lstStyle/>
          <a:p>
            <a:pPr marL="609600" indent="-609600">
              <a:buNone/>
              <a:defRPr/>
            </a:pPr>
            <a:r>
              <a:rPr lang="zh-CN" altLang="en-US" sz="2800" b="1" dirty="0">
                <a:solidFill>
                  <a:schemeClr val="hlink"/>
                </a:solidFill>
              </a:rPr>
              <a:t>创建一个</a:t>
            </a:r>
            <a:r>
              <a:rPr lang="en-US" altLang="zh-CN" sz="2800" b="1" dirty="0">
                <a:solidFill>
                  <a:schemeClr val="hlink"/>
                </a:solidFill>
              </a:rPr>
              <a:t>RMI</a:t>
            </a:r>
            <a:r>
              <a:rPr lang="zh-CN" altLang="en-US" sz="2800" b="1" dirty="0">
                <a:solidFill>
                  <a:schemeClr val="hlink"/>
                </a:solidFill>
              </a:rPr>
              <a:t>应用包括以下步骤：</a:t>
            </a:r>
          </a:p>
          <a:p>
            <a:pPr marL="0" indent="0">
              <a:buNone/>
              <a:defRPr/>
            </a:pPr>
            <a:r>
              <a:rPr lang="en-US" altLang="zh-CN" sz="2400" b="1" dirty="0">
                <a:solidFill>
                  <a:schemeClr val="hlink"/>
                </a:solidFill>
              </a:rPr>
              <a:t>(1) </a:t>
            </a:r>
            <a:r>
              <a:rPr lang="zh-CN" altLang="en-US" sz="2400" b="1" dirty="0">
                <a:solidFill>
                  <a:schemeClr val="hlink"/>
                </a:solidFill>
              </a:rPr>
              <a:t>创建远程接口：直接或间接继承</a:t>
            </a:r>
            <a:r>
              <a:rPr lang="en-US" altLang="zh-CN" sz="2400" b="1" dirty="0" err="1">
                <a:solidFill>
                  <a:schemeClr val="tx2"/>
                </a:solidFill>
              </a:rPr>
              <a:t>java.rmi.Remote</a:t>
            </a:r>
            <a:r>
              <a:rPr lang="zh-CN" altLang="en-US" sz="2400" b="1" dirty="0">
                <a:solidFill>
                  <a:schemeClr val="hlink"/>
                </a:solidFill>
              </a:rPr>
              <a:t>接口</a:t>
            </a:r>
          </a:p>
          <a:p>
            <a:pPr marL="0" indent="0">
              <a:buNone/>
              <a:defRPr/>
            </a:pPr>
            <a:r>
              <a:rPr lang="en-US" altLang="zh-CN" sz="2400" b="1" dirty="0">
                <a:solidFill>
                  <a:schemeClr val="hlink"/>
                </a:solidFill>
              </a:rPr>
              <a:t>    </a:t>
            </a:r>
            <a:r>
              <a:rPr lang="en-US" altLang="zh-CN" sz="2000" b="1" dirty="0">
                <a:solidFill>
                  <a:srgbClr val="C00000"/>
                </a:solidFill>
              </a:rPr>
              <a:t>Remote</a:t>
            </a:r>
            <a:r>
              <a:rPr lang="zh-CN" altLang="en-US" sz="2000" b="1" dirty="0">
                <a:solidFill>
                  <a:srgbClr val="C00000"/>
                </a:solidFill>
              </a:rPr>
              <a:t>接口中不包含任何抽象方法，仅做标记使用，表明该接口的实现类对象能被远程主机所调用。</a:t>
            </a:r>
          </a:p>
          <a:p>
            <a:pPr marL="609600" indent="-609600">
              <a:buNone/>
              <a:defRPr/>
            </a:pPr>
            <a:r>
              <a:rPr lang="en-US" altLang="zh-CN" sz="2400" b="1" dirty="0">
                <a:solidFill>
                  <a:schemeClr val="hlink"/>
                </a:solidFill>
              </a:rPr>
              <a:t>(2) </a:t>
            </a:r>
            <a:r>
              <a:rPr lang="zh-CN" altLang="en-US" sz="2400" b="1" dirty="0">
                <a:solidFill>
                  <a:schemeClr val="hlink"/>
                </a:solidFill>
              </a:rPr>
              <a:t>创建远程类：实现远程接口</a:t>
            </a:r>
          </a:p>
          <a:p>
            <a:pPr marL="609600" indent="-609600">
              <a:buNone/>
              <a:defRPr/>
            </a:pPr>
            <a:endParaRPr lang="zh-CN" altLang="en-US" sz="2400" b="1" dirty="0">
              <a:solidFill>
                <a:schemeClr val="hlink"/>
              </a:solidFill>
            </a:endParaRPr>
          </a:p>
          <a:p>
            <a:pPr marL="609600" indent="-609600">
              <a:buNone/>
              <a:defRPr/>
            </a:pPr>
            <a:r>
              <a:rPr lang="en-US" altLang="zh-CN" sz="2400" b="1" dirty="0">
                <a:solidFill>
                  <a:schemeClr val="hlink"/>
                </a:solidFill>
              </a:rPr>
              <a:t>(3) </a:t>
            </a:r>
            <a:r>
              <a:rPr lang="zh-CN" altLang="en-US" sz="2400" b="1" dirty="0">
                <a:solidFill>
                  <a:schemeClr val="hlink"/>
                </a:solidFill>
              </a:rPr>
              <a:t>创建服务器程序：负责在</a:t>
            </a:r>
            <a:r>
              <a:rPr lang="en-US" altLang="zh-CN" sz="2400" b="1" dirty="0" err="1">
                <a:solidFill>
                  <a:schemeClr val="tx2"/>
                </a:solidFill>
              </a:rPr>
              <a:t>rmiregistry</a:t>
            </a:r>
            <a:r>
              <a:rPr lang="zh-CN" altLang="en-US" sz="2400" b="1" dirty="0">
                <a:solidFill>
                  <a:schemeClr val="hlink"/>
                </a:solidFill>
              </a:rPr>
              <a:t>注册中心内注册远程对象。</a:t>
            </a:r>
          </a:p>
          <a:p>
            <a:pPr marL="609600" indent="-609600">
              <a:buNone/>
              <a:defRPr/>
            </a:pPr>
            <a:endParaRPr lang="zh-CN" altLang="en-US" sz="2400" b="1" dirty="0">
              <a:solidFill>
                <a:schemeClr val="hlink"/>
              </a:solidFill>
            </a:endParaRPr>
          </a:p>
          <a:p>
            <a:pPr marL="609600" indent="-609600">
              <a:buNone/>
              <a:defRPr/>
            </a:pPr>
            <a:r>
              <a:rPr lang="en-US" altLang="zh-CN" sz="2400" b="1" dirty="0">
                <a:solidFill>
                  <a:schemeClr val="hlink"/>
                </a:solidFill>
              </a:rPr>
              <a:t>(4) </a:t>
            </a:r>
            <a:r>
              <a:rPr lang="zh-CN" altLang="en-US" sz="2400" b="1" dirty="0">
                <a:solidFill>
                  <a:schemeClr val="hlink"/>
                </a:solidFill>
              </a:rPr>
              <a:t>创建客户程序：负责定位远程对象，并且调用远程对象的方法。</a:t>
            </a:r>
          </a:p>
        </p:txBody>
      </p:sp>
    </p:spTree>
    <p:extLst>
      <p:ext uri="{BB962C8B-B14F-4D97-AF65-F5344CB8AC3E}">
        <p14:creationId xmlns:p14="http://schemas.microsoft.com/office/powerpoint/2010/main" val="28484383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9699">
                                            <p:txEl>
                                              <p:pRg st="3" end="3"/>
                                            </p:txEl>
                                          </p:spTgt>
                                        </p:tgtEl>
                                        <p:attrNameLst>
                                          <p:attrName>style.visibility</p:attrName>
                                        </p:attrNameLst>
                                      </p:cBhvr>
                                      <p:to>
                                        <p:strVal val="visible"/>
                                      </p:to>
                                    </p:set>
                                    <p:anim calcmode="lin" valueType="num">
                                      <p:cBhvr additive="base">
                                        <p:cTn id="7" dur="10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9699">
                                            <p:txEl>
                                              <p:pRg st="5" end="5"/>
                                            </p:txEl>
                                          </p:spTgt>
                                        </p:tgtEl>
                                        <p:attrNameLst>
                                          <p:attrName>style.visibility</p:attrName>
                                        </p:attrNameLst>
                                      </p:cBhvr>
                                      <p:to>
                                        <p:strVal val="visible"/>
                                      </p:to>
                                    </p:set>
                                    <p:anim calcmode="lin" valueType="num">
                                      <p:cBhvr additive="base">
                                        <p:cTn id="13" dur="10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96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9699">
                                            <p:txEl>
                                              <p:pRg st="7" end="7"/>
                                            </p:txEl>
                                          </p:spTgt>
                                        </p:tgtEl>
                                        <p:attrNameLst>
                                          <p:attrName>style.visibility</p:attrName>
                                        </p:attrNameLst>
                                      </p:cBhvr>
                                      <p:to>
                                        <p:strVal val="visible"/>
                                      </p:to>
                                    </p:set>
                                    <p:anim calcmode="lin" valueType="num">
                                      <p:cBhvr additive="base">
                                        <p:cTn id="19" dur="1000" fill="hold"/>
                                        <p:tgtEl>
                                          <p:spTgt spid="29699">
                                            <p:txEl>
                                              <p:pRg st="7" end="7"/>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969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1822450" y="228600"/>
            <a:ext cx="8540750" cy="609600"/>
          </a:xfrm>
        </p:spPr>
        <p:txBody>
          <a:bodyPr>
            <a:normAutofit/>
          </a:bodyPr>
          <a:lstStyle/>
          <a:p>
            <a:pPr eaLnBrk="1" hangingPunct="1"/>
            <a:r>
              <a:rPr lang="en-US" altLang="zh-CN" sz="3600"/>
              <a:t>RMI</a:t>
            </a:r>
            <a:r>
              <a:rPr lang="zh-CN" altLang="en-US" sz="3600"/>
              <a:t>应用</a:t>
            </a:r>
            <a:r>
              <a:rPr lang="en-US" altLang="zh-CN" sz="3600"/>
              <a:t>-</a:t>
            </a:r>
            <a:r>
              <a:rPr lang="zh-CN" altLang="en-US" sz="3600"/>
              <a:t>创建远程接口</a:t>
            </a:r>
          </a:p>
        </p:txBody>
      </p:sp>
      <p:sp>
        <p:nvSpPr>
          <p:cNvPr id="13315" name="Rectangle 3"/>
          <p:cNvSpPr>
            <a:spLocks noGrp="1" noRot="1" noChangeArrowheads="1"/>
          </p:cNvSpPr>
          <p:nvPr>
            <p:ph idx="1"/>
          </p:nvPr>
        </p:nvSpPr>
        <p:spPr>
          <a:xfrm>
            <a:off x="1063519" y="1143000"/>
            <a:ext cx="10450702" cy="5486400"/>
          </a:xfrm>
        </p:spPr>
        <p:txBody>
          <a:bodyPr>
            <a:normAutofit fontScale="92500" lnSpcReduction="20000"/>
          </a:bodyPr>
          <a:lstStyle/>
          <a:p>
            <a:pPr marL="88900" indent="-88900">
              <a:lnSpc>
                <a:spcPct val="90000"/>
              </a:lnSpc>
              <a:buNone/>
              <a:defRPr/>
            </a:pPr>
            <a:r>
              <a:rPr lang="en-US" altLang="zh-CN" sz="2400" b="1" dirty="0">
                <a:solidFill>
                  <a:schemeClr val="hlink"/>
                </a:solidFill>
                <a:latin typeface="宋体" pitchFamily="2" charset="-122"/>
              </a:rPr>
              <a:t>RMI</a:t>
            </a:r>
            <a:r>
              <a:rPr lang="zh-CN" altLang="en-US" sz="2400" b="1" dirty="0">
                <a:solidFill>
                  <a:schemeClr val="hlink"/>
                </a:solidFill>
                <a:latin typeface="宋体" pitchFamily="2" charset="-122"/>
              </a:rPr>
              <a:t>规范要求远程对象所属的类实现一个远程接口，远程接口必须符合以下条件：</a:t>
            </a:r>
          </a:p>
          <a:p>
            <a:pPr marL="609600" indent="-609600">
              <a:lnSpc>
                <a:spcPct val="90000"/>
              </a:lnSpc>
              <a:buFont typeface="Wingdings" panose="05000000000000000000" pitchFamily="2" charset="2"/>
              <a:buAutoNum type="arabicParenBoth"/>
              <a:defRPr/>
            </a:pPr>
            <a:r>
              <a:rPr lang="zh-CN" altLang="en-US" sz="2400" b="1" dirty="0">
                <a:solidFill>
                  <a:schemeClr val="hlink"/>
                </a:solidFill>
                <a:latin typeface="宋体" pitchFamily="2" charset="-122"/>
              </a:rPr>
              <a:t>直接或间接继承</a:t>
            </a:r>
            <a:r>
              <a:rPr lang="en-US" altLang="zh-CN" sz="2400" b="1" dirty="0" err="1">
                <a:solidFill>
                  <a:schemeClr val="tx2"/>
                </a:solidFill>
                <a:latin typeface="宋体" pitchFamily="2" charset="-122"/>
              </a:rPr>
              <a:t>java.rmi.Remote</a:t>
            </a:r>
            <a:r>
              <a:rPr lang="zh-CN" altLang="en-US" sz="2400" b="1" dirty="0">
                <a:solidFill>
                  <a:schemeClr val="hlink"/>
                </a:solidFill>
                <a:latin typeface="宋体" pitchFamily="2" charset="-122"/>
              </a:rPr>
              <a:t>接口</a:t>
            </a:r>
          </a:p>
          <a:p>
            <a:pPr marL="0" indent="0">
              <a:lnSpc>
                <a:spcPct val="90000"/>
              </a:lnSpc>
              <a:buNone/>
              <a:defRPr/>
            </a:pPr>
            <a:r>
              <a:rPr lang="en-US" altLang="zh-CN" sz="2400" b="1" dirty="0">
                <a:solidFill>
                  <a:schemeClr val="hlink"/>
                </a:solidFill>
                <a:latin typeface="宋体" pitchFamily="2" charset="-122"/>
              </a:rPr>
              <a:t>(2) </a:t>
            </a:r>
            <a:r>
              <a:rPr lang="zh-CN" altLang="en-US" sz="2400" b="1" dirty="0">
                <a:solidFill>
                  <a:schemeClr val="hlink"/>
                </a:solidFill>
                <a:latin typeface="宋体" pitchFamily="2" charset="-122"/>
              </a:rPr>
              <a:t>接口中的所有方法声明抛出</a:t>
            </a:r>
            <a:r>
              <a:rPr lang="en-US" altLang="zh-CN" sz="2400" b="1" dirty="0" err="1">
                <a:solidFill>
                  <a:schemeClr val="tx2"/>
                </a:solidFill>
                <a:latin typeface="宋体" pitchFamily="2" charset="-122"/>
              </a:rPr>
              <a:t>java.rmi.RemoteException</a:t>
            </a:r>
            <a:r>
              <a:rPr lang="zh-CN" altLang="en-US" sz="2400" b="1" dirty="0">
                <a:solidFill>
                  <a:schemeClr val="tx2"/>
                </a:solidFill>
                <a:latin typeface="宋体" pitchFamily="2" charset="-122"/>
              </a:rPr>
              <a:t>或</a:t>
            </a:r>
            <a:r>
              <a:rPr lang="en-US" altLang="zh-CN" sz="2400" b="1" dirty="0" err="1">
                <a:solidFill>
                  <a:schemeClr val="tx2"/>
                </a:solidFill>
                <a:latin typeface="宋体" pitchFamily="2" charset="-122"/>
              </a:rPr>
              <a:t>RemoteException</a:t>
            </a:r>
            <a:r>
              <a:rPr lang="zh-CN" altLang="en-US" sz="2400" b="1" dirty="0">
                <a:solidFill>
                  <a:schemeClr val="tx2"/>
                </a:solidFill>
                <a:latin typeface="宋体" pitchFamily="2" charset="-122"/>
              </a:rPr>
              <a:t>的父异常。</a:t>
            </a:r>
            <a:endParaRPr lang="en-US" altLang="zh-CN" sz="2400" b="1" dirty="0">
              <a:solidFill>
                <a:schemeClr val="tx2"/>
              </a:solidFill>
              <a:latin typeface="宋体" pitchFamily="2" charset="-122"/>
            </a:endParaRPr>
          </a:p>
          <a:p>
            <a:pPr marL="0" indent="0">
              <a:lnSpc>
                <a:spcPct val="90000"/>
              </a:lnSpc>
              <a:buNone/>
              <a:defRPr/>
            </a:pPr>
            <a:endParaRPr lang="en-US" altLang="zh-CN" sz="2400" b="1" dirty="0">
              <a:solidFill>
                <a:schemeClr val="tx2"/>
              </a:solidFill>
              <a:latin typeface="宋体" pitchFamily="2" charset="-122"/>
            </a:endParaRPr>
          </a:p>
          <a:p>
            <a:pPr eaLnBrk="1" hangingPunct="1">
              <a:buFont typeface="Wingdings" panose="05000000000000000000" pitchFamily="2" charset="2"/>
              <a:buNone/>
              <a:defRPr/>
            </a:pPr>
            <a:r>
              <a:rPr lang="zh-CN" altLang="en-US" sz="2000" b="1" dirty="0">
                <a:solidFill>
                  <a:schemeClr val="hlink"/>
                </a:solidFill>
              </a:rPr>
              <a:t>直接继承</a:t>
            </a:r>
            <a:r>
              <a:rPr lang="en-US" altLang="zh-CN" sz="2000" b="1" dirty="0">
                <a:solidFill>
                  <a:schemeClr val="hlink"/>
                </a:solidFill>
              </a:rPr>
              <a:t>Remote</a:t>
            </a:r>
            <a:r>
              <a:rPr lang="zh-CN" altLang="en-US" sz="2000" b="1" dirty="0">
                <a:solidFill>
                  <a:schemeClr val="hlink"/>
                </a:solidFill>
              </a:rPr>
              <a:t>接口的方式：</a:t>
            </a:r>
            <a:r>
              <a:rPr lang="en-US" altLang="zh-CN" sz="2000" b="1" dirty="0">
                <a:solidFill>
                  <a:schemeClr val="hlink"/>
                </a:solidFill>
              </a:rPr>
              <a:t> </a:t>
            </a:r>
          </a:p>
          <a:p>
            <a:pPr eaLnBrk="1" hangingPunct="1">
              <a:buFont typeface="Wingdings" panose="05000000000000000000" pitchFamily="2" charset="2"/>
              <a:buNone/>
              <a:defRPr/>
            </a:pPr>
            <a:r>
              <a:rPr lang="en-US" altLang="zh-CN" sz="2000" b="1" dirty="0">
                <a:solidFill>
                  <a:schemeClr val="hlink"/>
                </a:solidFill>
              </a:rPr>
              <a:t>import </a:t>
            </a:r>
            <a:r>
              <a:rPr lang="en-US" altLang="zh-CN" sz="2000" b="1" dirty="0" err="1">
                <a:solidFill>
                  <a:schemeClr val="hlink"/>
                </a:solidFill>
              </a:rPr>
              <a:t>java.rmi</a:t>
            </a:r>
            <a:r>
              <a:rPr lang="en-US" altLang="zh-CN" sz="2000" b="1" dirty="0">
                <a:solidFill>
                  <a:schemeClr val="hlink"/>
                </a:solidFill>
              </a:rPr>
              <a:t>.*;</a:t>
            </a:r>
          </a:p>
          <a:p>
            <a:pPr eaLnBrk="1" hangingPunct="1">
              <a:buFont typeface="Wingdings" panose="05000000000000000000" pitchFamily="2" charset="2"/>
              <a:buNone/>
              <a:defRPr/>
            </a:pPr>
            <a:r>
              <a:rPr lang="en-US" altLang="zh-CN" sz="2000" b="1" dirty="0">
                <a:solidFill>
                  <a:schemeClr val="hlink"/>
                </a:solidFill>
              </a:rPr>
              <a:t> public interface  </a:t>
            </a:r>
            <a:r>
              <a:rPr lang="en-US" altLang="zh-CN" sz="2000" b="1" dirty="0" err="1">
                <a:solidFill>
                  <a:schemeClr val="hlink"/>
                </a:solidFill>
              </a:rPr>
              <a:t>XXXService</a:t>
            </a:r>
            <a:r>
              <a:rPr lang="en-US" altLang="zh-CN" sz="2000" b="1" dirty="0">
                <a:solidFill>
                  <a:schemeClr val="hlink"/>
                </a:solidFill>
              </a:rPr>
              <a:t> extends </a:t>
            </a:r>
            <a:r>
              <a:rPr lang="en-US" altLang="zh-CN" sz="2000" b="1" dirty="0">
                <a:solidFill>
                  <a:schemeClr val="tx2"/>
                </a:solidFill>
              </a:rPr>
              <a:t>Remote</a:t>
            </a:r>
            <a:r>
              <a:rPr lang="en-US" altLang="zh-CN" sz="2000" b="1" dirty="0">
                <a:solidFill>
                  <a:schemeClr val="hlink"/>
                </a:solidFill>
              </a:rPr>
              <a:t> {</a:t>
            </a:r>
          </a:p>
          <a:p>
            <a:pPr eaLnBrk="1" hangingPunct="1">
              <a:buFont typeface="Wingdings" panose="05000000000000000000" pitchFamily="2" charset="2"/>
              <a:buNone/>
              <a:defRPr/>
            </a:pPr>
            <a:r>
              <a:rPr lang="en-US" altLang="zh-CN" sz="2000" b="1" dirty="0">
                <a:solidFill>
                  <a:schemeClr val="hlink"/>
                </a:solidFill>
              </a:rPr>
              <a:t>  public XXX method1() throws </a:t>
            </a:r>
            <a:r>
              <a:rPr lang="en-US" altLang="zh-CN" sz="2000" b="1" dirty="0" err="1">
                <a:solidFill>
                  <a:schemeClr val="tx2"/>
                </a:solidFill>
              </a:rPr>
              <a:t>RemoteException</a:t>
            </a:r>
            <a:r>
              <a:rPr lang="en-US" altLang="zh-CN" sz="2000" b="1" dirty="0">
                <a:solidFill>
                  <a:schemeClr val="hlink"/>
                </a:solidFill>
              </a:rPr>
              <a:t>;</a:t>
            </a:r>
          </a:p>
          <a:p>
            <a:pPr eaLnBrk="1" hangingPunct="1">
              <a:buFont typeface="Wingdings" panose="05000000000000000000" pitchFamily="2" charset="2"/>
              <a:buNone/>
              <a:defRPr/>
            </a:pPr>
            <a:r>
              <a:rPr lang="en-US" altLang="zh-CN" sz="2000" b="1" dirty="0">
                <a:solidFill>
                  <a:schemeClr val="hlink"/>
                </a:solidFill>
              </a:rPr>
              <a:t>  public XXX  method2() throws </a:t>
            </a:r>
            <a:r>
              <a:rPr lang="en-US" altLang="zh-CN" sz="2000" b="1" dirty="0" err="1">
                <a:solidFill>
                  <a:schemeClr val="tx2"/>
                </a:solidFill>
              </a:rPr>
              <a:t>RemoteException</a:t>
            </a:r>
            <a:r>
              <a:rPr lang="en-US" altLang="zh-CN" sz="2000" b="1" dirty="0">
                <a:solidFill>
                  <a:schemeClr val="hlink"/>
                </a:solidFill>
              </a:rPr>
              <a:t>;</a:t>
            </a:r>
          </a:p>
          <a:p>
            <a:pPr eaLnBrk="1" hangingPunct="1">
              <a:buFont typeface="Wingdings" panose="05000000000000000000" pitchFamily="2" charset="2"/>
              <a:buNone/>
              <a:defRPr/>
            </a:pPr>
            <a:r>
              <a:rPr lang="en-US" altLang="zh-CN" sz="2000" b="1" dirty="0">
                <a:solidFill>
                  <a:schemeClr val="hlink"/>
                </a:solidFill>
              </a:rPr>
              <a:t>}</a:t>
            </a:r>
          </a:p>
          <a:p>
            <a:pPr marL="609600" indent="-609600">
              <a:lnSpc>
                <a:spcPct val="90000"/>
              </a:lnSpc>
              <a:buNone/>
              <a:defRPr/>
            </a:pPr>
            <a:endParaRPr lang="en-US" altLang="zh-CN" b="1" dirty="0">
              <a:solidFill>
                <a:schemeClr val="tx2"/>
              </a:solidFill>
              <a:latin typeface="宋体" pitchFamily="2" charset="-122"/>
            </a:endParaRPr>
          </a:p>
          <a:p>
            <a:pPr marL="609600" indent="-609600">
              <a:lnSpc>
                <a:spcPct val="90000"/>
              </a:lnSpc>
              <a:buNone/>
              <a:defRPr/>
            </a:pPr>
            <a:r>
              <a:rPr lang="en-US" altLang="zh-CN" b="1" dirty="0">
                <a:solidFill>
                  <a:schemeClr val="tx2"/>
                </a:solidFill>
                <a:latin typeface="宋体" pitchFamily="2" charset="-122"/>
              </a:rPr>
              <a:t>  </a:t>
            </a:r>
          </a:p>
          <a:p>
            <a:pPr marL="609600" indent="-609600">
              <a:lnSpc>
                <a:spcPct val="90000"/>
              </a:lnSpc>
              <a:buNone/>
              <a:defRPr/>
            </a:pPr>
            <a:r>
              <a:rPr lang="en-US" altLang="zh-CN" sz="2800" b="1" dirty="0">
                <a:solidFill>
                  <a:schemeClr val="tx2"/>
                </a:solidFill>
                <a:latin typeface="楷体" pitchFamily="49" charset="-122"/>
                <a:ea typeface="楷体" pitchFamily="49" charset="-122"/>
              </a:rPr>
              <a:t>   </a:t>
            </a:r>
            <a:endParaRPr lang="zh-CN" altLang="en-US" b="1" dirty="0">
              <a:solidFill>
                <a:schemeClr val="tx2"/>
              </a:solidFill>
              <a:latin typeface="宋体" pitchFamily="2" charset="-122"/>
            </a:endParaRPr>
          </a:p>
        </p:txBody>
      </p:sp>
    </p:spTree>
    <p:extLst>
      <p:ext uri="{BB962C8B-B14F-4D97-AF65-F5344CB8AC3E}">
        <p14:creationId xmlns:p14="http://schemas.microsoft.com/office/powerpoint/2010/main" val="961247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315">
                                            <p:txEl>
                                              <p:pRg st="4" end="4"/>
                                            </p:txEl>
                                          </p:spTgt>
                                        </p:tgtEl>
                                        <p:attrNameLst>
                                          <p:attrName>style.visibility</p:attrName>
                                        </p:attrNameLst>
                                      </p:cBhvr>
                                      <p:to>
                                        <p:strVal val="visible"/>
                                      </p:to>
                                    </p:set>
                                    <p:anim calcmode="lin" valueType="num">
                                      <p:cBhvr additive="base">
                                        <p:cTn id="7"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3315">
                                            <p:txEl>
                                              <p:pRg st="5" end="5"/>
                                            </p:txEl>
                                          </p:spTgt>
                                        </p:tgtEl>
                                        <p:attrNameLst>
                                          <p:attrName>style.visibility</p:attrName>
                                        </p:attrNameLst>
                                      </p:cBhvr>
                                      <p:to>
                                        <p:strVal val="visible"/>
                                      </p:to>
                                    </p:set>
                                    <p:anim calcmode="lin" valueType="num">
                                      <p:cBhvr additive="base">
                                        <p:cTn id="11" dur="5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331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3315">
                                            <p:txEl>
                                              <p:pRg st="6" end="6"/>
                                            </p:txEl>
                                          </p:spTgt>
                                        </p:tgtEl>
                                        <p:attrNameLst>
                                          <p:attrName>style.visibility</p:attrName>
                                        </p:attrNameLst>
                                      </p:cBhvr>
                                      <p:to>
                                        <p:strVal val="visible"/>
                                      </p:to>
                                    </p:set>
                                    <p:anim calcmode="lin" valueType="num">
                                      <p:cBhvr additive="base">
                                        <p:cTn id="15" dur="500" fill="hold"/>
                                        <p:tgtEl>
                                          <p:spTgt spid="1331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3315">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3315">
                                            <p:txEl>
                                              <p:pRg st="7" end="7"/>
                                            </p:txEl>
                                          </p:spTgt>
                                        </p:tgtEl>
                                        <p:attrNameLst>
                                          <p:attrName>style.visibility</p:attrName>
                                        </p:attrNameLst>
                                      </p:cBhvr>
                                      <p:to>
                                        <p:strVal val="visible"/>
                                      </p:to>
                                    </p:set>
                                    <p:anim calcmode="lin" valueType="num">
                                      <p:cBhvr additive="base">
                                        <p:cTn id="19" dur="500" fill="hold"/>
                                        <p:tgtEl>
                                          <p:spTgt spid="1331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7" end="7"/>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anim calcmode="lin" valueType="num">
                                      <p:cBhvr additive="base">
                                        <p:cTn id="23" dur="500" fill="hold"/>
                                        <p:tgtEl>
                                          <p:spTgt spid="13315">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3315">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3315">
                                            <p:txEl>
                                              <p:pRg st="9" end="9"/>
                                            </p:txEl>
                                          </p:spTgt>
                                        </p:tgtEl>
                                        <p:attrNameLst>
                                          <p:attrName>style.visibility</p:attrName>
                                        </p:attrNameLst>
                                      </p:cBhvr>
                                      <p:to>
                                        <p:strVal val="visible"/>
                                      </p:to>
                                    </p:set>
                                    <p:anim calcmode="lin" valueType="num">
                                      <p:cBhvr additive="base">
                                        <p:cTn id="27" dur="500" fill="hold"/>
                                        <p:tgtEl>
                                          <p:spTgt spid="13315">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331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1503795" y="477982"/>
            <a:ext cx="8540750" cy="762000"/>
          </a:xfrm>
        </p:spPr>
        <p:txBody>
          <a:bodyPr>
            <a:normAutofit/>
          </a:bodyPr>
          <a:lstStyle/>
          <a:p>
            <a:pPr eaLnBrk="1" hangingPunct="1"/>
            <a:r>
              <a:rPr lang="en-US" altLang="zh-CN" sz="3600" b="1" dirty="0"/>
              <a:t>RMI</a:t>
            </a:r>
            <a:r>
              <a:rPr lang="zh-CN" altLang="en-US" sz="3600" b="1" dirty="0"/>
              <a:t>应用</a:t>
            </a:r>
            <a:r>
              <a:rPr lang="en-US" altLang="zh-CN" sz="3600" b="1" dirty="0"/>
              <a:t>-</a:t>
            </a:r>
            <a:r>
              <a:rPr lang="zh-CN" altLang="en-US" sz="3600" b="1" dirty="0"/>
              <a:t>创建远程接口</a:t>
            </a:r>
          </a:p>
        </p:txBody>
      </p:sp>
      <p:sp>
        <p:nvSpPr>
          <p:cNvPr id="14339" name="Rectangle 3"/>
          <p:cNvSpPr>
            <a:spLocks noGrp="1" noRot="1" noChangeArrowheads="1"/>
          </p:cNvSpPr>
          <p:nvPr>
            <p:ph idx="1"/>
          </p:nvPr>
        </p:nvSpPr>
        <p:spPr>
          <a:xfrm>
            <a:off x="871774" y="1239982"/>
            <a:ext cx="10448451" cy="5310666"/>
          </a:xfrm>
        </p:spPr>
        <p:txBody>
          <a:bodyPr>
            <a:normAutofit/>
          </a:bodyPr>
          <a:lstStyle/>
          <a:p>
            <a:pPr eaLnBrk="1" hangingPunct="1">
              <a:buFont typeface="Wingdings" panose="05000000000000000000" pitchFamily="2" charset="2"/>
              <a:buNone/>
            </a:pPr>
            <a:r>
              <a:rPr lang="zh-CN" altLang="en-US" sz="2800" b="1" dirty="0">
                <a:solidFill>
                  <a:schemeClr val="hlink"/>
                </a:solidFill>
              </a:rPr>
              <a:t>间接继承</a:t>
            </a:r>
            <a:r>
              <a:rPr lang="en-US" altLang="zh-CN" sz="2800" b="1" dirty="0">
                <a:solidFill>
                  <a:schemeClr val="hlink"/>
                </a:solidFill>
              </a:rPr>
              <a:t>Remote</a:t>
            </a:r>
            <a:r>
              <a:rPr lang="zh-CN" altLang="en-US" sz="2800" b="1" dirty="0">
                <a:solidFill>
                  <a:schemeClr val="hlink"/>
                </a:solidFill>
              </a:rPr>
              <a:t>接口</a:t>
            </a:r>
          </a:p>
          <a:p>
            <a:pPr eaLnBrk="1" hangingPunct="1">
              <a:buFont typeface="Wingdings" panose="05000000000000000000" pitchFamily="2" charset="2"/>
              <a:buNone/>
            </a:pPr>
            <a:endParaRPr lang="en-US" altLang="zh-CN" sz="2400" b="1" dirty="0">
              <a:solidFill>
                <a:schemeClr val="hlink"/>
              </a:solidFill>
            </a:endParaRPr>
          </a:p>
          <a:p>
            <a:pPr eaLnBrk="1" hangingPunct="1">
              <a:buFont typeface="Wingdings" panose="05000000000000000000" pitchFamily="2" charset="2"/>
              <a:buNone/>
            </a:pPr>
            <a:r>
              <a:rPr lang="en-US" altLang="zh-CN" sz="2400" b="1" dirty="0">
                <a:solidFill>
                  <a:schemeClr val="hlink"/>
                </a:solidFill>
              </a:rPr>
              <a:t>(2) public interface A { </a:t>
            </a:r>
          </a:p>
          <a:p>
            <a:pPr eaLnBrk="1" hangingPunct="1">
              <a:buFont typeface="Wingdings" panose="05000000000000000000" pitchFamily="2" charset="2"/>
              <a:buNone/>
            </a:pPr>
            <a:r>
              <a:rPr lang="en-US" altLang="zh-CN" sz="2400" b="1" dirty="0">
                <a:solidFill>
                  <a:schemeClr val="hlink"/>
                </a:solidFill>
              </a:rPr>
              <a:t>  public XXX method1() throws </a:t>
            </a:r>
            <a:r>
              <a:rPr lang="en-US" altLang="zh-CN" sz="2400" b="1" dirty="0">
                <a:solidFill>
                  <a:schemeClr val="tx2"/>
                </a:solidFill>
              </a:rPr>
              <a:t>Exception</a:t>
            </a:r>
            <a:r>
              <a:rPr lang="en-US" altLang="zh-CN" sz="2400" b="1" dirty="0">
                <a:solidFill>
                  <a:schemeClr val="hlink"/>
                </a:solidFill>
              </a:rPr>
              <a:t>;</a:t>
            </a:r>
          </a:p>
          <a:p>
            <a:pPr eaLnBrk="1" hangingPunct="1">
              <a:buFont typeface="Wingdings" panose="05000000000000000000" pitchFamily="2" charset="2"/>
              <a:buNone/>
            </a:pPr>
            <a:r>
              <a:rPr lang="en-US" altLang="zh-CN" sz="2400" b="1" dirty="0">
                <a:solidFill>
                  <a:schemeClr val="hlink"/>
                </a:solidFill>
              </a:rPr>
              <a:t>  public XXX  method2() throws </a:t>
            </a:r>
            <a:r>
              <a:rPr lang="en-US" altLang="zh-CN" sz="2400" b="1" dirty="0" err="1">
                <a:solidFill>
                  <a:schemeClr val="tx2"/>
                </a:solidFill>
              </a:rPr>
              <a:t>IOException</a:t>
            </a:r>
            <a:r>
              <a:rPr lang="en-US" altLang="zh-CN" sz="2400" b="1" dirty="0">
                <a:solidFill>
                  <a:schemeClr val="hlink"/>
                </a:solidFill>
              </a:rPr>
              <a:t>; }</a:t>
            </a:r>
          </a:p>
          <a:p>
            <a:pPr eaLnBrk="1" hangingPunct="1">
              <a:buFont typeface="Wingdings" panose="05000000000000000000" pitchFamily="2" charset="2"/>
              <a:buNone/>
            </a:pPr>
            <a:r>
              <a:rPr lang="en-US" altLang="zh-CN" sz="2400" b="1" dirty="0">
                <a:solidFill>
                  <a:schemeClr val="hlink"/>
                </a:solidFill>
              </a:rPr>
              <a:t>  public interface </a:t>
            </a:r>
            <a:r>
              <a:rPr lang="en-US" altLang="zh-CN" sz="2400" b="1" dirty="0">
                <a:solidFill>
                  <a:schemeClr val="tx2"/>
                </a:solidFill>
              </a:rPr>
              <a:t>B </a:t>
            </a:r>
            <a:r>
              <a:rPr lang="en-US" altLang="zh-CN" sz="2400" b="1" dirty="0">
                <a:solidFill>
                  <a:schemeClr val="hlink"/>
                </a:solidFill>
              </a:rPr>
              <a:t>extends </a:t>
            </a:r>
            <a:r>
              <a:rPr lang="en-US" altLang="zh-CN" sz="2400" b="1" dirty="0" err="1">
                <a:solidFill>
                  <a:schemeClr val="hlink"/>
                </a:solidFill>
              </a:rPr>
              <a:t>A,</a:t>
            </a:r>
            <a:r>
              <a:rPr lang="en-US" altLang="zh-CN" sz="2400" b="1" dirty="0" err="1">
                <a:solidFill>
                  <a:schemeClr val="tx2"/>
                </a:solidFill>
              </a:rPr>
              <a:t>Remote</a:t>
            </a:r>
            <a:r>
              <a:rPr lang="en-US" altLang="zh-CN" sz="2400" b="1" dirty="0">
                <a:solidFill>
                  <a:schemeClr val="hlink"/>
                </a:solidFill>
              </a:rPr>
              <a:t> { }</a:t>
            </a:r>
          </a:p>
          <a:p>
            <a:pPr eaLnBrk="1" hangingPunct="1">
              <a:buFont typeface="Wingdings" panose="05000000000000000000" pitchFamily="2" charset="2"/>
              <a:buNone/>
            </a:pPr>
            <a:endParaRPr lang="en-US" altLang="zh-CN" sz="2400" b="1" dirty="0">
              <a:solidFill>
                <a:schemeClr val="hlink"/>
              </a:solidFill>
            </a:endParaRPr>
          </a:p>
          <a:p>
            <a:pPr eaLnBrk="1" hangingPunct="1">
              <a:buFont typeface="Wingdings" panose="05000000000000000000" pitchFamily="2" charset="2"/>
              <a:buNone/>
            </a:pPr>
            <a:r>
              <a:rPr lang="en-US" altLang="zh-CN" sz="2000" b="1" dirty="0">
                <a:solidFill>
                  <a:schemeClr val="hlink"/>
                </a:solidFill>
              </a:rPr>
              <a:t> </a:t>
            </a:r>
            <a:r>
              <a:rPr lang="zh-CN" altLang="en-US" sz="2000" b="1" dirty="0">
                <a:solidFill>
                  <a:schemeClr val="hlink"/>
                </a:solidFill>
              </a:rPr>
              <a:t>此方式的优点：</a:t>
            </a:r>
            <a:endParaRPr lang="en-US" altLang="zh-CN" sz="2000" b="1" dirty="0">
              <a:solidFill>
                <a:schemeClr val="hlink"/>
              </a:solidFill>
            </a:endParaRPr>
          </a:p>
          <a:p>
            <a:pPr eaLnBrk="1" hangingPunct="1">
              <a:buFont typeface="Wingdings" panose="05000000000000000000" pitchFamily="2" charset="2"/>
              <a:buNone/>
            </a:pPr>
            <a:r>
              <a:rPr lang="en-US" altLang="zh-CN" sz="2000" b="1" dirty="0">
                <a:solidFill>
                  <a:schemeClr val="hlink"/>
                </a:solidFill>
              </a:rPr>
              <a:t> 1) A</a:t>
            </a:r>
            <a:r>
              <a:rPr lang="zh-CN" altLang="en-US" sz="2000" b="1" dirty="0">
                <a:solidFill>
                  <a:schemeClr val="hlink"/>
                </a:solidFill>
              </a:rPr>
              <a:t>接口无需修改，只要创建一个继承</a:t>
            </a:r>
            <a:r>
              <a:rPr lang="en-US" altLang="zh-CN" sz="2000" b="1" dirty="0">
                <a:solidFill>
                  <a:schemeClr val="hlink"/>
                </a:solidFill>
              </a:rPr>
              <a:t>Remote</a:t>
            </a:r>
            <a:r>
              <a:rPr lang="zh-CN" altLang="en-US" sz="2000" b="1" dirty="0">
                <a:solidFill>
                  <a:schemeClr val="hlink"/>
                </a:solidFill>
              </a:rPr>
              <a:t>接口的子接口</a:t>
            </a:r>
            <a:r>
              <a:rPr lang="en-US" altLang="zh-CN" sz="2000" b="1" dirty="0">
                <a:solidFill>
                  <a:schemeClr val="hlink"/>
                </a:solidFill>
              </a:rPr>
              <a:t>B</a:t>
            </a:r>
            <a:r>
              <a:rPr lang="zh-CN" altLang="en-US" sz="2000" b="1" dirty="0">
                <a:solidFill>
                  <a:schemeClr val="hlink"/>
                </a:solidFill>
              </a:rPr>
              <a:t>，就能增加对</a:t>
            </a:r>
            <a:r>
              <a:rPr lang="en-US" altLang="zh-CN" sz="2000" b="1" dirty="0">
                <a:solidFill>
                  <a:schemeClr val="hlink"/>
                </a:solidFill>
              </a:rPr>
              <a:t>RMI</a:t>
            </a:r>
            <a:r>
              <a:rPr lang="zh-CN" altLang="en-US" sz="2000" b="1" dirty="0">
                <a:solidFill>
                  <a:schemeClr val="hlink"/>
                </a:solidFill>
              </a:rPr>
              <a:t>的支持。</a:t>
            </a:r>
            <a:endParaRPr lang="en-US" altLang="zh-CN" sz="2000" b="1" dirty="0">
              <a:solidFill>
                <a:schemeClr val="hlink"/>
              </a:solidFill>
            </a:endParaRPr>
          </a:p>
          <a:p>
            <a:pPr eaLnBrk="1" hangingPunct="1">
              <a:buFont typeface="Wingdings" panose="05000000000000000000" pitchFamily="2" charset="2"/>
              <a:buNone/>
            </a:pPr>
            <a:r>
              <a:rPr lang="en-US" altLang="zh-CN" sz="2000" b="1" dirty="0">
                <a:solidFill>
                  <a:schemeClr val="hlink"/>
                </a:solidFill>
              </a:rPr>
              <a:t>2) A</a:t>
            </a:r>
            <a:r>
              <a:rPr lang="zh-CN" altLang="en-US" sz="2000" b="1" dirty="0">
                <a:solidFill>
                  <a:schemeClr val="hlink"/>
                </a:solidFill>
              </a:rPr>
              <a:t>不依赖于</a:t>
            </a:r>
            <a:r>
              <a:rPr lang="en-US" altLang="zh-CN" sz="2000" b="1" dirty="0">
                <a:solidFill>
                  <a:schemeClr val="hlink"/>
                </a:solidFill>
              </a:rPr>
              <a:t>RMI</a:t>
            </a:r>
            <a:r>
              <a:rPr lang="zh-CN" altLang="en-US" sz="2000" b="1" dirty="0">
                <a:solidFill>
                  <a:schemeClr val="hlink"/>
                </a:solidFill>
              </a:rPr>
              <a:t>，</a:t>
            </a:r>
            <a:r>
              <a:rPr lang="zh-CN" altLang="en-US" sz="2000" b="1" dirty="0">
                <a:solidFill>
                  <a:srgbClr val="C00000"/>
                </a:solidFill>
              </a:rPr>
              <a:t>能隐藏系统中的</a:t>
            </a:r>
            <a:r>
              <a:rPr lang="en-US" altLang="zh-CN" sz="2000" b="1" dirty="0">
                <a:solidFill>
                  <a:srgbClr val="C00000"/>
                </a:solidFill>
              </a:rPr>
              <a:t>RMI</a:t>
            </a:r>
            <a:r>
              <a:rPr lang="zh-CN" altLang="en-US" sz="2000" b="1" dirty="0">
                <a:solidFill>
                  <a:srgbClr val="C00000"/>
                </a:solidFill>
              </a:rPr>
              <a:t>细节，使得系统可以在保持接口</a:t>
            </a:r>
            <a:r>
              <a:rPr lang="en-US" altLang="zh-CN" sz="2000" b="1" dirty="0">
                <a:solidFill>
                  <a:srgbClr val="C00000"/>
                </a:solidFill>
              </a:rPr>
              <a:t>A</a:t>
            </a:r>
            <a:r>
              <a:rPr lang="zh-CN" altLang="en-US" sz="2000" b="1" dirty="0">
                <a:solidFill>
                  <a:srgbClr val="C00000"/>
                </a:solidFill>
              </a:rPr>
              <a:t>不变的情况下</a:t>
            </a:r>
            <a:r>
              <a:rPr lang="zh-CN" altLang="en-US" sz="2000" b="1" dirty="0">
                <a:solidFill>
                  <a:schemeClr val="hlink"/>
                </a:solidFill>
              </a:rPr>
              <a:t>，灵活地更改实现细节。</a:t>
            </a:r>
            <a:r>
              <a:rPr lang="en-US" altLang="zh-CN" sz="2000" dirty="0"/>
              <a:t>   </a:t>
            </a:r>
          </a:p>
        </p:txBody>
      </p:sp>
    </p:spTree>
    <p:extLst>
      <p:ext uri="{BB962C8B-B14F-4D97-AF65-F5344CB8AC3E}">
        <p14:creationId xmlns:p14="http://schemas.microsoft.com/office/powerpoint/2010/main" val="959827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1739323" y="464127"/>
            <a:ext cx="8540750" cy="685800"/>
          </a:xfrm>
        </p:spPr>
        <p:txBody>
          <a:bodyPr>
            <a:normAutofit/>
          </a:bodyPr>
          <a:lstStyle/>
          <a:p>
            <a:pPr eaLnBrk="1" hangingPunct="1"/>
            <a:r>
              <a:rPr lang="en-US" altLang="zh-CN" sz="3600" b="1" dirty="0"/>
              <a:t>RMI</a:t>
            </a:r>
            <a:r>
              <a:rPr lang="zh-CN" altLang="en-US" sz="3600" b="1" dirty="0"/>
              <a:t>应用</a:t>
            </a:r>
            <a:r>
              <a:rPr lang="en-US" altLang="zh-CN" sz="3600" b="1" dirty="0"/>
              <a:t>-</a:t>
            </a:r>
            <a:r>
              <a:rPr lang="zh-CN" altLang="en-US" sz="3600" b="1" dirty="0"/>
              <a:t>创建远程类</a:t>
            </a:r>
          </a:p>
        </p:txBody>
      </p:sp>
      <p:sp>
        <p:nvSpPr>
          <p:cNvPr id="15363" name="Rectangle 3"/>
          <p:cNvSpPr>
            <a:spLocks noGrp="1" noRot="1" noChangeArrowheads="1"/>
          </p:cNvSpPr>
          <p:nvPr>
            <p:ph idx="1"/>
          </p:nvPr>
        </p:nvSpPr>
        <p:spPr>
          <a:xfrm>
            <a:off x="935183" y="1149927"/>
            <a:ext cx="9809018" cy="5410200"/>
          </a:xfrm>
        </p:spPr>
        <p:txBody>
          <a:bodyPr>
            <a:normAutofit/>
          </a:bodyPr>
          <a:lstStyle/>
          <a:p>
            <a:pPr marL="0" indent="0">
              <a:buNone/>
              <a:defRPr/>
            </a:pPr>
            <a:r>
              <a:rPr lang="zh-CN" altLang="en-US" sz="2400" b="1" dirty="0">
                <a:solidFill>
                  <a:schemeClr val="hlink"/>
                </a:solidFill>
              </a:rPr>
              <a:t>远程类必须实现一个远程接口，还需要将远程类的对象导出为远程对象。</a:t>
            </a:r>
          </a:p>
          <a:p>
            <a:pPr eaLnBrk="1" hangingPunct="1">
              <a:buFont typeface="Wingdings" panose="05000000000000000000" pitchFamily="2" charset="2"/>
              <a:buNone/>
              <a:defRPr/>
            </a:pPr>
            <a:r>
              <a:rPr lang="en-US" altLang="zh-CN" sz="2400" b="1" dirty="0">
                <a:solidFill>
                  <a:schemeClr val="hlink"/>
                </a:solidFill>
              </a:rPr>
              <a:t>(1) </a:t>
            </a:r>
            <a:r>
              <a:rPr lang="zh-CN" altLang="en-US" sz="2400" b="1" dirty="0">
                <a:solidFill>
                  <a:schemeClr val="hlink"/>
                </a:solidFill>
              </a:rPr>
              <a:t>远程类继承</a:t>
            </a:r>
            <a:r>
              <a:rPr lang="en-US" altLang="zh-CN" sz="2400" b="1" dirty="0" err="1">
                <a:solidFill>
                  <a:schemeClr val="tx2"/>
                </a:solidFill>
              </a:rPr>
              <a:t>java.rmi.server.UnicastRemoteObject</a:t>
            </a:r>
            <a:r>
              <a:rPr lang="zh-CN" altLang="en-US" sz="2400" b="1" dirty="0">
                <a:solidFill>
                  <a:schemeClr val="hlink"/>
                </a:solidFill>
              </a:rPr>
              <a:t>类，并且构造方法必须声明抛出</a:t>
            </a:r>
            <a:r>
              <a:rPr lang="en-US" altLang="zh-CN" sz="2400" b="1" dirty="0" err="1">
                <a:solidFill>
                  <a:schemeClr val="tx2"/>
                </a:solidFill>
              </a:rPr>
              <a:t>RemoteException</a:t>
            </a:r>
            <a:r>
              <a:rPr lang="zh-CN" altLang="en-US" sz="2400" b="1" dirty="0">
                <a:solidFill>
                  <a:schemeClr val="hlink"/>
                </a:solidFill>
              </a:rPr>
              <a:t>。</a:t>
            </a:r>
          </a:p>
          <a:p>
            <a:pPr eaLnBrk="1" hangingPunct="1">
              <a:buFont typeface="Wingdings" panose="05000000000000000000" pitchFamily="2" charset="2"/>
              <a:buNone/>
              <a:defRPr/>
            </a:pPr>
            <a:endParaRPr lang="zh-CN" altLang="en-US" sz="2000" b="1" dirty="0">
              <a:solidFill>
                <a:schemeClr val="hlink"/>
              </a:solidFill>
            </a:endParaRPr>
          </a:p>
          <a:p>
            <a:pPr eaLnBrk="1" hangingPunct="1">
              <a:buFont typeface="Wingdings" panose="05000000000000000000" pitchFamily="2" charset="2"/>
              <a:buNone/>
              <a:defRPr/>
            </a:pPr>
            <a:r>
              <a:rPr lang="en-US" altLang="zh-CN" sz="2000" b="1" dirty="0" err="1">
                <a:solidFill>
                  <a:schemeClr val="hlink"/>
                </a:solidFill>
              </a:rPr>
              <a:t>UnicastRemoteObject</a:t>
            </a:r>
            <a:r>
              <a:rPr lang="zh-CN" altLang="en-US" sz="2000" b="1" dirty="0">
                <a:solidFill>
                  <a:schemeClr val="hlink"/>
                </a:solidFill>
              </a:rPr>
              <a:t>构造方法的内容：</a:t>
            </a:r>
          </a:p>
          <a:p>
            <a:pPr eaLnBrk="1" hangingPunct="1">
              <a:buFont typeface="Wingdings" panose="05000000000000000000" pitchFamily="2" charset="2"/>
              <a:buNone/>
              <a:defRPr/>
            </a:pPr>
            <a:r>
              <a:rPr lang="zh-CN" altLang="en-US" sz="2000" b="1" dirty="0">
                <a:solidFill>
                  <a:schemeClr val="hlink"/>
                </a:solidFill>
              </a:rPr>
              <a:t> </a:t>
            </a:r>
            <a:r>
              <a:rPr lang="en-US" altLang="zh-CN" sz="2000" b="1" dirty="0">
                <a:solidFill>
                  <a:schemeClr val="hlink"/>
                </a:solidFill>
              </a:rPr>
              <a:t>protected </a:t>
            </a:r>
            <a:r>
              <a:rPr lang="en-US" altLang="zh-CN" sz="2000" b="1" dirty="0" err="1">
                <a:solidFill>
                  <a:schemeClr val="tx2"/>
                </a:solidFill>
              </a:rPr>
              <a:t>UnicastRemoteObject</a:t>
            </a:r>
            <a:r>
              <a:rPr lang="en-US" altLang="zh-CN" sz="2000" b="1" dirty="0">
                <a:solidFill>
                  <a:schemeClr val="tx2"/>
                </a:solidFill>
              </a:rPr>
              <a:t>()</a:t>
            </a:r>
            <a:r>
              <a:rPr lang="en-US" altLang="zh-CN" sz="2000" b="1" dirty="0">
                <a:solidFill>
                  <a:schemeClr val="hlink"/>
                </a:solidFill>
              </a:rPr>
              <a:t> throws </a:t>
            </a:r>
            <a:r>
              <a:rPr lang="en-US" altLang="zh-CN" sz="2000" b="1" dirty="0" err="1">
                <a:solidFill>
                  <a:schemeClr val="hlink"/>
                </a:solidFill>
              </a:rPr>
              <a:t>RemoteException</a:t>
            </a:r>
            <a:endParaRPr lang="en-US" altLang="zh-CN" sz="2000" b="1" dirty="0">
              <a:solidFill>
                <a:schemeClr val="hlink"/>
              </a:solidFill>
            </a:endParaRPr>
          </a:p>
          <a:p>
            <a:pPr eaLnBrk="1" hangingPunct="1">
              <a:buFont typeface="Wingdings" panose="05000000000000000000" pitchFamily="2" charset="2"/>
              <a:buNone/>
              <a:defRPr/>
            </a:pPr>
            <a:r>
              <a:rPr lang="en-US" altLang="zh-CN" sz="2000" b="1" dirty="0">
                <a:solidFill>
                  <a:schemeClr val="hlink"/>
                </a:solidFill>
              </a:rPr>
              <a:t>    {   this(0);  }</a:t>
            </a:r>
          </a:p>
          <a:p>
            <a:pPr eaLnBrk="1" hangingPunct="1">
              <a:buFont typeface="Wingdings" panose="05000000000000000000" pitchFamily="2" charset="2"/>
              <a:buNone/>
              <a:defRPr/>
            </a:pPr>
            <a:r>
              <a:rPr lang="en-US" altLang="zh-CN" sz="2000" b="1" dirty="0">
                <a:solidFill>
                  <a:schemeClr val="hlink"/>
                </a:solidFill>
              </a:rPr>
              <a:t>protected </a:t>
            </a:r>
            <a:r>
              <a:rPr lang="en-US" altLang="zh-CN" sz="2000" b="1" dirty="0" err="1">
                <a:solidFill>
                  <a:schemeClr val="tx2"/>
                </a:solidFill>
              </a:rPr>
              <a:t>UnicastRemoteObject</a:t>
            </a:r>
            <a:r>
              <a:rPr lang="en-US" altLang="zh-CN" sz="2000" b="1" dirty="0">
                <a:solidFill>
                  <a:schemeClr val="tx2"/>
                </a:solidFill>
              </a:rPr>
              <a:t>(</a:t>
            </a:r>
            <a:r>
              <a:rPr lang="en-US" altLang="zh-CN" sz="2000" b="1" dirty="0" err="1">
                <a:solidFill>
                  <a:schemeClr val="tx2"/>
                </a:solidFill>
              </a:rPr>
              <a:t>int</a:t>
            </a:r>
            <a:r>
              <a:rPr lang="en-US" altLang="zh-CN" sz="2000" b="1" dirty="0">
                <a:solidFill>
                  <a:schemeClr val="tx2"/>
                </a:solidFill>
              </a:rPr>
              <a:t> port)</a:t>
            </a:r>
            <a:r>
              <a:rPr lang="en-US" altLang="zh-CN" sz="2000" b="1" dirty="0">
                <a:solidFill>
                  <a:schemeClr val="hlink"/>
                </a:solidFill>
              </a:rPr>
              <a:t> throws </a:t>
            </a:r>
            <a:r>
              <a:rPr lang="en-US" altLang="zh-CN" sz="2000" b="1" dirty="0" err="1">
                <a:solidFill>
                  <a:schemeClr val="hlink"/>
                </a:solidFill>
              </a:rPr>
              <a:t>RemoteException</a:t>
            </a:r>
            <a:endParaRPr lang="en-US" altLang="zh-CN" sz="2000" b="1" dirty="0">
              <a:solidFill>
                <a:schemeClr val="hlink"/>
              </a:solidFill>
            </a:endParaRPr>
          </a:p>
          <a:p>
            <a:pPr eaLnBrk="1" hangingPunct="1">
              <a:buFont typeface="Wingdings" panose="05000000000000000000" pitchFamily="2" charset="2"/>
              <a:buNone/>
              <a:defRPr/>
            </a:pPr>
            <a:r>
              <a:rPr lang="en-US" altLang="zh-CN" sz="2000" b="1" dirty="0">
                <a:solidFill>
                  <a:schemeClr val="hlink"/>
                </a:solidFill>
              </a:rPr>
              <a:t>    {  </a:t>
            </a:r>
            <a:r>
              <a:rPr lang="en-US" altLang="zh-CN" sz="2000" b="1" dirty="0" err="1">
                <a:solidFill>
                  <a:schemeClr val="hlink"/>
                </a:solidFill>
              </a:rPr>
              <a:t>this.port</a:t>
            </a:r>
            <a:r>
              <a:rPr lang="en-US" altLang="zh-CN" sz="2000" b="1" dirty="0">
                <a:solidFill>
                  <a:schemeClr val="hlink"/>
                </a:solidFill>
              </a:rPr>
              <a:t> = port;    </a:t>
            </a:r>
            <a:r>
              <a:rPr lang="en-US" altLang="zh-CN" sz="2000" b="1" dirty="0" err="1">
                <a:solidFill>
                  <a:schemeClr val="tx2"/>
                </a:solidFill>
              </a:rPr>
              <a:t>exportObject</a:t>
            </a:r>
            <a:r>
              <a:rPr lang="en-US" altLang="zh-CN" sz="2000" b="1" dirty="0">
                <a:solidFill>
                  <a:schemeClr val="tx2"/>
                </a:solidFill>
              </a:rPr>
              <a:t>((Remote) this, port);</a:t>
            </a:r>
            <a:r>
              <a:rPr lang="en-US" altLang="zh-CN" sz="2000" b="1" dirty="0">
                <a:solidFill>
                  <a:schemeClr val="hlink"/>
                </a:solidFill>
              </a:rPr>
              <a:t>  }</a:t>
            </a:r>
          </a:p>
          <a:p>
            <a:pPr eaLnBrk="1" hangingPunct="1">
              <a:buFont typeface="Wingdings" panose="05000000000000000000" pitchFamily="2" charset="2"/>
              <a:buNone/>
              <a:defRPr/>
            </a:pPr>
            <a:endParaRPr lang="en-US" altLang="zh-CN" sz="2000" b="1" dirty="0">
              <a:solidFill>
                <a:schemeClr val="hlink"/>
              </a:solidFill>
            </a:endParaRPr>
          </a:p>
          <a:p>
            <a:pPr eaLnBrk="1" hangingPunct="1">
              <a:buFont typeface="Wingdings" panose="05000000000000000000" pitchFamily="2" charset="2"/>
              <a:buNone/>
              <a:defRPr/>
            </a:pPr>
            <a:r>
              <a:rPr lang="en-US" altLang="zh-CN" sz="2000" b="1" dirty="0">
                <a:solidFill>
                  <a:schemeClr val="hlink"/>
                </a:solidFill>
              </a:rPr>
              <a:t>public </a:t>
            </a:r>
            <a:r>
              <a:rPr lang="en-US" altLang="zh-CN" sz="2000" b="1" dirty="0">
                <a:solidFill>
                  <a:schemeClr val="tx2"/>
                </a:solidFill>
              </a:rPr>
              <a:t>static Remote </a:t>
            </a:r>
            <a:r>
              <a:rPr lang="en-US" altLang="zh-CN" sz="2000" b="1" dirty="0" err="1">
                <a:solidFill>
                  <a:schemeClr val="tx2"/>
                </a:solidFill>
              </a:rPr>
              <a:t>exportObject</a:t>
            </a:r>
            <a:r>
              <a:rPr lang="en-US" altLang="zh-CN" sz="2000" b="1" dirty="0">
                <a:solidFill>
                  <a:schemeClr val="hlink"/>
                </a:solidFill>
              </a:rPr>
              <a:t>(Remote </a:t>
            </a:r>
            <a:r>
              <a:rPr lang="en-US" altLang="zh-CN" sz="2000" b="1" dirty="0" err="1">
                <a:solidFill>
                  <a:schemeClr val="hlink"/>
                </a:solidFill>
              </a:rPr>
              <a:t>obj</a:t>
            </a:r>
            <a:r>
              <a:rPr lang="en-US" altLang="zh-CN" sz="2000" b="1" dirty="0">
                <a:solidFill>
                  <a:schemeClr val="hlink"/>
                </a:solidFill>
              </a:rPr>
              <a:t>, </a:t>
            </a:r>
            <a:r>
              <a:rPr lang="en-US" altLang="zh-CN" sz="2000" b="1" dirty="0" err="1">
                <a:solidFill>
                  <a:schemeClr val="hlink"/>
                </a:solidFill>
              </a:rPr>
              <a:t>int</a:t>
            </a:r>
            <a:r>
              <a:rPr lang="en-US" altLang="zh-CN" sz="2000" b="1" dirty="0">
                <a:solidFill>
                  <a:schemeClr val="hlink"/>
                </a:solidFill>
              </a:rPr>
              <a:t> port) throws </a:t>
            </a:r>
            <a:r>
              <a:rPr lang="en-US" altLang="zh-CN" sz="2000" b="1" dirty="0" err="1">
                <a:solidFill>
                  <a:schemeClr val="tx2"/>
                </a:solidFill>
              </a:rPr>
              <a:t>RemoteException</a:t>
            </a:r>
            <a:endParaRPr lang="en-US" altLang="zh-CN" sz="2000" b="1" dirty="0">
              <a:solidFill>
                <a:schemeClr val="tx2"/>
              </a:solidFill>
            </a:endParaRPr>
          </a:p>
          <a:p>
            <a:pPr eaLnBrk="1" hangingPunct="1">
              <a:buFont typeface="Wingdings" panose="05000000000000000000" pitchFamily="2" charset="2"/>
              <a:buNone/>
              <a:defRPr/>
            </a:pPr>
            <a:endParaRPr lang="en-US" altLang="zh-CN" sz="2000" b="1" dirty="0">
              <a:solidFill>
                <a:schemeClr val="tx2"/>
              </a:solidFill>
            </a:endParaRPr>
          </a:p>
          <a:p>
            <a:pPr eaLnBrk="1" hangingPunct="1">
              <a:buFont typeface="Wingdings" panose="05000000000000000000" pitchFamily="2" charset="2"/>
              <a:buNone/>
              <a:defRPr/>
            </a:pPr>
            <a:endParaRPr lang="en-US" altLang="zh-CN" sz="2000" b="1" dirty="0">
              <a:solidFill>
                <a:schemeClr val="hlink"/>
              </a:solidFill>
            </a:endParaRPr>
          </a:p>
        </p:txBody>
      </p:sp>
    </p:spTree>
    <p:extLst>
      <p:ext uri="{BB962C8B-B14F-4D97-AF65-F5344CB8AC3E}">
        <p14:creationId xmlns:p14="http://schemas.microsoft.com/office/powerpoint/2010/main" val="1892239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1822450" y="491837"/>
            <a:ext cx="8540750" cy="762000"/>
          </a:xfrm>
        </p:spPr>
        <p:txBody>
          <a:bodyPr>
            <a:normAutofit/>
          </a:bodyPr>
          <a:lstStyle/>
          <a:p>
            <a:pPr eaLnBrk="1" hangingPunct="1"/>
            <a:r>
              <a:rPr lang="en-US" altLang="zh-CN" sz="3600" b="1" dirty="0"/>
              <a:t>RMI</a:t>
            </a:r>
            <a:r>
              <a:rPr lang="zh-CN" altLang="en-US" sz="3600" b="1" dirty="0"/>
              <a:t>应用</a:t>
            </a:r>
            <a:r>
              <a:rPr lang="en-US" altLang="zh-CN" sz="3600" b="1" dirty="0"/>
              <a:t>-</a:t>
            </a:r>
            <a:r>
              <a:rPr lang="zh-CN" altLang="en-US" sz="3600" b="1" dirty="0"/>
              <a:t>创建远程类</a:t>
            </a:r>
          </a:p>
        </p:txBody>
      </p:sp>
      <p:sp>
        <p:nvSpPr>
          <p:cNvPr id="44035" name="Rectangle 3"/>
          <p:cNvSpPr>
            <a:spLocks noGrp="1" noRot="1" noChangeArrowheads="1"/>
          </p:cNvSpPr>
          <p:nvPr>
            <p:ph idx="1"/>
          </p:nvPr>
        </p:nvSpPr>
        <p:spPr>
          <a:xfrm>
            <a:off x="1111265" y="1491916"/>
            <a:ext cx="10422392" cy="4764618"/>
          </a:xfrm>
        </p:spPr>
        <p:txBody>
          <a:bodyPr>
            <a:normAutofit fontScale="92500" lnSpcReduction="20000"/>
          </a:bodyPr>
          <a:lstStyle/>
          <a:p>
            <a:pPr eaLnBrk="1" hangingPunct="1">
              <a:lnSpc>
                <a:spcPct val="90000"/>
              </a:lnSpc>
              <a:buFont typeface="Wingdings" panose="05000000000000000000" pitchFamily="2" charset="2"/>
              <a:buNone/>
            </a:pPr>
            <a:r>
              <a:rPr lang="en-US" altLang="zh-CN" sz="2000" b="1" dirty="0">
                <a:solidFill>
                  <a:schemeClr val="hlink"/>
                </a:solidFill>
              </a:rPr>
              <a:t>(2) </a:t>
            </a:r>
            <a:r>
              <a:rPr lang="zh-CN" altLang="en-US" sz="2000" b="1" dirty="0">
                <a:solidFill>
                  <a:schemeClr val="hlink"/>
                </a:solidFill>
              </a:rPr>
              <a:t>如果一个类已经继承了其他类，</a:t>
            </a:r>
            <a:r>
              <a:rPr lang="zh-CN" altLang="en-US" sz="2000" b="1" dirty="0">
                <a:solidFill>
                  <a:schemeClr val="tx2"/>
                </a:solidFill>
              </a:rPr>
              <a:t>无法继承</a:t>
            </a:r>
            <a:r>
              <a:rPr lang="en-US" altLang="zh-CN" sz="2000" b="1" dirty="0" err="1">
                <a:solidFill>
                  <a:schemeClr val="tx2"/>
                </a:solidFill>
              </a:rPr>
              <a:t>UnicastRemoteObject</a:t>
            </a:r>
            <a:r>
              <a:rPr lang="zh-CN" altLang="en-US" sz="2000" b="1" dirty="0">
                <a:solidFill>
                  <a:schemeClr val="tx2"/>
                </a:solidFill>
              </a:rPr>
              <a:t>类</a:t>
            </a:r>
            <a:r>
              <a:rPr lang="zh-CN" altLang="en-US" sz="2000" b="1" dirty="0">
                <a:solidFill>
                  <a:schemeClr val="hlink"/>
                </a:solidFill>
              </a:rPr>
              <a:t>，可以在其构造方法中显示调用静态方法</a:t>
            </a:r>
            <a:r>
              <a:rPr lang="en-US" altLang="zh-CN" sz="2000" b="1" dirty="0" err="1">
                <a:solidFill>
                  <a:schemeClr val="hlink"/>
                </a:solidFill>
              </a:rPr>
              <a:t>exportObject</a:t>
            </a:r>
            <a:r>
              <a:rPr lang="en-US" altLang="zh-CN" sz="2000" b="1" dirty="0">
                <a:solidFill>
                  <a:schemeClr val="hlink"/>
                </a:solidFill>
              </a:rPr>
              <a:t>()</a:t>
            </a:r>
            <a:r>
              <a:rPr lang="zh-CN" altLang="en-US" sz="2000" b="1" dirty="0">
                <a:solidFill>
                  <a:schemeClr val="hlink"/>
                </a:solidFill>
              </a:rPr>
              <a:t>方法。声明抛出</a:t>
            </a:r>
            <a:r>
              <a:rPr lang="en-US" altLang="zh-CN" sz="2000" b="1" dirty="0" err="1">
                <a:solidFill>
                  <a:schemeClr val="hlink"/>
                </a:solidFill>
              </a:rPr>
              <a:t>RemoteException</a:t>
            </a:r>
            <a:r>
              <a:rPr lang="zh-CN" altLang="en-US" sz="2000" b="1" dirty="0">
                <a:solidFill>
                  <a:schemeClr val="hlink"/>
                </a:solidFill>
              </a:rPr>
              <a:t>。</a:t>
            </a:r>
          </a:p>
          <a:p>
            <a:pPr eaLnBrk="1" hangingPunct="1">
              <a:lnSpc>
                <a:spcPct val="90000"/>
              </a:lnSpc>
              <a:buFont typeface="Wingdings" panose="05000000000000000000" pitchFamily="2" charset="2"/>
              <a:buNone/>
            </a:pPr>
            <a:endParaRPr lang="zh-CN" altLang="en-US" sz="2000" b="1" dirty="0">
              <a:solidFill>
                <a:schemeClr val="hlink"/>
              </a:solidFill>
            </a:endParaRPr>
          </a:p>
          <a:p>
            <a:pPr eaLnBrk="1" hangingPunct="1">
              <a:lnSpc>
                <a:spcPct val="90000"/>
              </a:lnSpc>
              <a:buFont typeface="Wingdings" panose="05000000000000000000" pitchFamily="2" charset="2"/>
              <a:buNone/>
            </a:pPr>
            <a:r>
              <a:rPr lang="en-US" altLang="zh-CN" sz="2000" b="1" dirty="0">
                <a:solidFill>
                  <a:schemeClr val="hlink"/>
                </a:solidFill>
              </a:rPr>
              <a:t>class XXX extends </a:t>
            </a:r>
            <a:r>
              <a:rPr lang="en-US" altLang="zh-CN" sz="2000" b="1" dirty="0" err="1">
                <a:solidFill>
                  <a:schemeClr val="hlink"/>
                </a:solidFill>
              </a:rPr>
              <a:t>OtherClass</a:t>
            </a:r>
            <a:r>
              <a:rPr lang="en-US" altLang="zh-CN" sz="2000" b="1" dirty="0">
                <a:solidFill>
                  <a:schemeClr val="hlink"/>
                </a:solidFill>
              </a:rPr>
              <a:t> implements </a:t>
            </a:r>
            <a:r>
              <a:rPr lang="en-US" altLang="zh-CN" sz="2000" b="1" dirty="0" err="1">
                <a:solidFill>
                  <a:schemeClr val="hlink"/>
                </a:solidFill>
              </a:rPr>
              <a:t>RemoteXXX</a:t>
            </a:r>
            <a:endParaRPr lang="en-US" altLang="zh-CN" sz="2000" b="1" dirty="0">
              <a:solidFill>
                <a:schemeClr val="hlink"/>
              </a:solidFill>
            </a:endParaRPr>
          </a:p>
          <a:p>
            <a:pPr eaLnBrk="1" hangingPunct="1">
              <a:lnSpc>
                <a:spcPct val="90000"/>
              </a:lnSpc>
              <a:buFont typeface="Wingdings" panose="05000000000000000000" pitchFamily="2" charset="2"/>
              <a:buNone/>
            </a:pPr>
            <a:r>
              <a:rPr lang="en-US" altLang="zh-CN" sz="2000" b="1" dirty="0">
                <a:solidFill>
                  <a:schemeClr val="hlink"/>
                </a:solidFill>
              </a:rPr>
              <a:t>{</a:t>
            </a:r>
          </a:p>
          <a:p>
            <a:pPr eaLnBrk="1" hangingPunct="1">
              <a:lnSpc>
                <a:spcPct val="90000"/>
              </a:lnSpc>
              <a:buFont typeface="Wingdings" panose="05000000000000000000" pitchFamily="2" charset="2"/>
              <a:buNone/>
            </a:pPr>
            <a:r>
              <a:rPr lang="en-US" altLang="zh-CN" sz="2000" b="1" dirty="0">
                <a:solidFill>
                  <a:schemeClr val="hlink"/>
                </a:solidFill>
              </a:rPr>
              <a:t>   public XXX() throws </a:t>
            </a:r>
            <a:r>
              <a:rPr lang="en-US" altLang="zh-CN" sz="2000" b="1" dirty="0" err="1">
                <a:solidFill>
                  <a:schemeClr val="hlink"/>
                </a:solidFill>
              </a:rPr>
              <a:t>RemoteException</a:t>
            </a:r>
            <a:endParaRPr lang="en-US" altLang="zh-CN" sz="2000" b="1" dirty="0">
              <a:solidFill>
                <a:schemeClr val="hlink"/>
              </a:solidFill>
            </a:endParaRPr>
          </a:p>
          <a:p>
            <a:pPr eaLnBrk="1" hangingPunct="1">
              <a:lnSpc>
                <a:spcPct val="90000"/>
              </a:lnSpc>
              <a:buFont typeface="Wingdings" panose="05000000000000000000" pitchFamily="2" charset="2"/>
              <a:buNone/>
            </a:pPr>
            <a:r>
              <a:rPr lang="en-US" altLang="zh-CN" sz="2000" b="1" dirty="0">
                <a:solidFill>
                  <a:schemeClr val="hlink"/>
                </a:solidFill>
              </a:rPr>
              <a:t>   {</a:t>
            </a:r>
          </a:p>
          <a:p>
            <a:pPr eaLnBrk="1" hangingPunct="1">
              <a:lnSpc>
                <a:spcPct val="90000"/>
              </a:lnSpc>
              <a:buFont typeface="Wingdings" panose="05000000000000000000" pitchFamily="2" charset="2"/>
              <a:buNone/>
            </a:pPr>
            <a:r>
              <a:rPr lang="en-US" altLang="zh-CN" sz="2000" b="1" dirty="0">
                <a:solidFill>
                  <a:schemeClr val="hlink"/>
                </a:solidFill>
              </a:rPr>
              <a:t>      ……..;</a:t>
            </a:r>
          </a:p>
          <a:p>
            <a:pPr eaLnBrk="1" hangingPunct="1">
              <a:lnSpc>
                <a:spcPct val="90000"/>
              </a:lnSpc>
              <a:buFont typeface="Wingdings" panose="05000000000000000000" pitchFamily="2" charset="2"/>
              <a:buNone/>
            </a:pPr>
            <a:r>
              <a:rPr lang="en-US" altLang="zh-CN" sz="2000" b="1" dirty="0">
                <a:solidFill>
                  <a:schemeClr val="hlink"/>
                </a:solidFill>
              </a:rPr>
              <a:t>      </a:t>
            </a:r>
            <a:r>
              <a:rPr lang="en-US" altLang="zh-CN" sz="2000" b="1" dirty="0">
                <a:solidFill>
                  <a:schemeClr val="tx2"/>
                </a:solidFill>
              </a:rPr>
              <a:t>UnicastRemoteObject.exportObject(this,0);</a:t>
            </a:r>
          </a:p>
          <a:p>
            <a:pPr eaLnBrk="1" hangingPunct="1">
              <a:lnSpc>
                <a:spcPct val="90000"/>
              </a:lnSpc>
              <a:buFont typeface="Wingdings" panose="05000000000000000000" pitchFamily="2" charset="2"/>
              <a:buNone/>
            </a:pPr>
            <a:r>
              <a:rPr lang="en-US" altLang="zh-CN" sz="2000" b="1" dirty="0">
                <a:solidFill>
                  <a:schemeClr val="hlink"/>
                </a:solidFill>
              </a:rPr>
              <a:t>   }</a:t>
            </a:r>
          </a:p>
          <a:p>
            <a:pPr eaLnBrk="1" hangingPunct="1">
              <a:lnSpc>
                <a:spcPct val="90000"/>
              </a:lnSpc>
              <a:buFont typeface="Wingdings" panose="05000000000000000000" pitchFamily="2" charset="2"/>
              <a:buNone/>
            </a:pPr>
            <a:r>
              <a:rPr lang="en-US" altLang="zh-CN" sz="2000" b="1" dirty="0">
                <a:solidFill>
                  <a:schemeClr val="hlink"/>
                </a:solidFill>
              </a:rPr>
              <a:t>}</a:t>
            </a:r>
            <a:r>
              <a:rPr lang="en-US" altLang="zh-CN" sz="2400" b="1" dirty="0">
                <a:solidFill>
                  <a:schemeClr val="hlink"/>
                </a:solidFill>
              </a:rPr>
              <a:t> </a:t>
            </a:r>
          </a:p>
          <a:p>
            <a:pPr eaLnBrk="1" hangingPunct="1">
              <a:lnSpc>
                <a:spcPct val="90000"/>
              </a:lnSpc>
              <a:buFont typeface="Wingdings" panose="05000000000000000000" pitchFamily="2" charset="2"/>
              <a:buNone/>
            </a:pPr>
            <a:endParaRPr lang="en-US" altLang="zh-CN" sz="2400" b="1" dirty="0">
              <a:solidFill>
                <a:schemeClr val="hlink"/>
              </a:solidFill>
            </a:endParaRPr>
          </a:p>
          <a:p>
            <a:pPr eaLnBrk="1" hangingPunct="1">
              <a:lnSpc>
                <a:spcPct val="90000"/>
              </a:lnSpc>
              <a:buFont typeface="Wingdings" panose="05000000000000000000" pitchFamily="2" charset="2"/>
              <a:buNone/>
            </a:pPr>
            <a:r>
              <a:rPr lang="en-US" altLang="zh-CN" sz="2400" b="1" dirty="0">
                <a:solidFill>
                  <a:schemeClr val="hlink"/>
                </a:solidFill>
              </a:rPr>
              <a:t>(3) </a:t>
            </a:r>
            <a:r>
              <a:rPr lang="zh-CN" altLang="en-US" sz="2400" b="1" dirty="0">
                <a:solidFill>
                  <a:schemeClr val="hlink"/>
                </a:solidFill>
              </a:rPr>
              <a:t>在服务器程序中直接调用</a:t>
            </a:r>
            <a:r>
              <a:rPr lang="en-US" altLang="zh-CN" sz="2400" b="1" dirty="0">
                <a:solidFill>
                  <a:schemeClr val="hlink"/>
                </a:solidFill>
              </a:rPr>
              <a:t>UnicastRemoteObject.exportObject(),</a:t>
            </a:r>
            <a:r>
              <a:rPr lang="zh-CN" altLang="en-US" sz="2400" b="1" dirty="0">
                <a:solidFill>
                  <a:schemeClr val="hlink"/>
                </a:solidFill>
              </a:rPr>
              <a:t>把一个实现了远程接口的类的对象导出为远程对象。 </a:t>
            </a:r>
          </a:p>
        </p:txBody>
      </p:sp>
    </p:spTree>
    <p:extLst>
      <p:ext uri="{BB962C8B-B14F-4D97-AF65-F5344CB8AC3E}">
        <p14:creationId xmlns:p14="http://schemas.microsoft.com/office/powerpoint/2010/main" val="37587541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4035">
                                            <p:txEl>
                                              <p:pRg st="11" end="11"/>
                                            </p:txEl>
                                          </p:spTgt>
                                        </p:tgtEl>
                                        <p:attrNameLst>
                                          <p:attrName>style.visibility</p:attrName>
                                        </p:attrNameLst>
                                      </p:cBhvr>
                                      <p:to>
                                        <p:strVal val="visible"/>
                                      </p:to>
                                    </p:set>
                                    <p:anim calcmode="lin" valueType="num">
                                      <p:cBhvr additive="base">
                                        <p:cTn id="7" dur="1000" fill="hold"/>
                                        <p:tgtEl>
                                          <p:spTgt spid="44035">
                                            <p:txEl>
                                              <p:pRg st="11" end="1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4403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RPC</a:t>
            </a:r>
            <a:r>
              <a:rPr lang="zh-CN" altLang="en-US" dirty="0"/>
              <a:t>的实现方案</a:t>
            </a:r>
          </a:p>
        </p:txBody>
      </p:sp>
      <p:sp>
        <p:nvSpPr>
          <p:cNvPr id="3" name="内容占位符 2"/>
          <p:cNvSpPr>
            <a:spLocks noGrp="1"/>
          </p:cNvSpPr>
          <p:nvPr>
            <p:ph idx="1"/>
          </p:nvPr>
        </p:nvSpPr>
        <p:spPr/>
        <p:txBody>
          <a:bodyPr/>
          <a:lstStyle/>
          <a:p>
            <a:r>
              <a:rPr lang="zh-CN" altLang="en-US" dirty="0"/>
              <a:t>从</a:t>
            </a:r>
            <a:r>
              <a:rPr lang="en-US" altLang="zh-CN" dirty="0"/>
              <a:t>0</a:t>
            </a:r>
            <a:r>
              <a:rPr lang="zh-CN" altLang="en-US" dirty="0"/>
              <a:t>开始：基于</a:t>
            </a:r>
            <a:r>
              <a:rPr lang="en-US" altLang="zh-CN" dirty="0"/>
              <a:t>SOCKET</a:t>
            </a:r>
            <a:r>
              <a:rPr lang="zh-CN" altLang="en-US" dirty="0"/>
              <a:t>网络通信和序列化的编程实现</a:t>
            </a:r>
            <a:endParaRPr lang="en-US" altLang="zh-CN" dirty="0"/>
          </a:p>
          <a:p>
            <a:r>
              <a:rPr lang="en-US" altLang="zh-CN" dirty="0"/>
              <a:t>RMI</a:t>
            </a:r>
            <a:r>
              <a:rPr lang="zh-CN" altLang="en-US" dirty="0"/>
              <a:t>（</a:t>
            </a:r>
            <a:r>
              <a:rPr lang="en-US" altLang="zh-CN" dirty="0"/>
              <a:t>java</a:t>
            </a:r>
            <a:r>
              <a:rPr lang="zh-CN" altLang="en-US" dirty="0"/>
              <a:t>）</a:t>
            </a:r>
            <a:endParaRPr lang="en-US" altLang="zh-CN" dirty="0"/>
          </a:p>
          <a:p>
            <a:r>
              <a:rPr lang="zh-CN" altLang="en-US" dirty="0"/>
              <a:t>基于第三方的框架（</a:t>
            </a:r>
            <a:r>
              <a:rPr lang="en-US" altLang="zh-CN" dirty="0" err="1"/>
              <a:t>Netty</a:t>
            </a:r>
            <a:r>
              <a:rPr lang="zh-CN" altLang="en-US" dirty="0"/>
              <a:t>通信框架，</a:t>
            </a:r>
            <a:r>
              <a:rPr lang="en-US" altLang="zh-CN" dirty="0"/>
              <a:t> </a:t>
            </a:r>
            <a:r>
              <a:rPr lang="en-US" altLang="zh-CN" dirty="0" err="1"/>
              <a:t>gRPC</a:t>
            </a:r>
            <a:r>
              <a:rPr lang="zh-CN" altLang="en-US" dirty="0"/>
              <a:t>、 </a:t>
            </a:r>
            <a:r>
              <a:rPr lang="en-US" altLang="zh-CN" dirty="0"/>
              <a:t>Dubbo</a:t>
            </a:r>
            <a:r>
              <a:rPr lang="zh-CN" altLang="en-US" dirty="0"/>
              <a:t>，</a:t>
            </a:r>
            <a:r>
              <a:rPr lang="en-US" altLang="zh-CN" dirty="0"/>
              <a:t>Thrift</a:t>
            </a:r>
            <a:r>
              <a:rPr lang="zh-CN" altLang="en-US" dirty="0"/>
              <a:t>等）</a:t>
            </a:r>
            <a:endParaRPr lang="en-US" altLang="zh-CN" dirty="0"/>
          </a:p>
          <a:p>
            <a:r>
              <a:rPr lang="en-US" altLang="zh-CN" dirty="0"/>
              <a:t>SOA</a:t>
            </a:r>
            <a:r>
              <a:rPr lang="zh-CN" altLang="en-US" dirty="0"/>
              <a:t>架构（</a:t>
            </a:r>
            <a:r>
              <a:rPr lang="en-US" altLang="zh-CN" dirty="0" err="1"/>
              <a:t>WebService</a:t>
            </a:r>
            <a:r>
              <a:rPr lang="zh-CN" altLang="en-US" dirty="0"/>
              <a:t>等）</a:t>
            </a:r>
            <a:endParaRPr lang="en-US" altLang="zh-CN" dirty="0"/>
          </a:p>
          <a:p>
            <a:r>
              <a:rPr lang="zh-CN" altLang="en-US" dirty="0"/>
              <a:t>新发展：</a:t>
            </a:r>
            <a:r>
              <a:rPr lang="en-US" altLang="zh-CN" dirty="0"/>
              <a:t>RESTful</a:t>
            </a:r>
            <a:r>
              <a:rPr lang="zh-CN" altLang="en-US" dirty="0"/>
              <a:t>等</a:t>
            </a:r>
          </a:p>
        </p:txBody>
      </p:sp>
    </p:spTree>
    <p:extLst>
      <p:ext uri="{BB962C8B-B14F-4D97-AF65-F5344CB8AC3E}">
        <p14:creationId xmlns:p14="http://schemas.microsoft.com/office/powerpoint/2010/main" val="3390206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1794452" y="429490"/>
            <a:ext cx="8540750" cy="685800"/>
          </a:xfrm>
        </p:spPr>
        <p:txBody>
          <a:bodyPr>
            <a:normAutofit/>
          </a:bodyPr>
          <a:lstStyle/>
          <a:p>
            <a:pPr eaLnBrk="1" hangingPunct="1"/>
            <a:r>
              <a:rPr lang="en-US" altLang="zh-CN" sz="4000" dirty="0"/>
              <a:t>RMI</a:t>
            </a:r>
            <a:r>
              <a:rPr lang="zh-CN" altLang="en-US" sz="4000" dirty="0"/>
              <a:t>应用</a:t>
            </a:r>
            <a:r>
              <a:rPr lang="en-US" altLang="zh-CN" sz="4000" dirty="0"/>
              <a:t>-</a:t>
            </a:r>
            <a:r>
              <a:rPr lang="zh-CN" altLang="en-US" sz="4000" dirty="0"/>
              <a:t>创建服务端程序</a:t>
            </a:r>
          </a:p>
        </p:txBody>
      </p:sp>
      <p:sp>
        <p:nvSpPr>
          <p:cNvPr id="19459" name="Rectangle 3"/>
          <p:cNvSpPr>
            <a:spLocks noGrp="1" noRot="1" noChangeArrowheads="1"/>
          </p:cNvSpPr>
          <p:nvPr>
            <p:ph idx="1"/>
          </p:nvPr>
        </p:nvSpPr>
        <p:spPr>
          <a:xfrm>
            <a:off x="1370506" y="1219200"/>
            <a:ext cx="9677400" cy="4419600"/>
          </a:xfrm>
        </p:spPr>
        <p:txBody>
          <a:bodyPr/>
          <a:lstStyle/>
          <a:p>
            <a:pPr eaLnBrk="1" hangingPunct="1">
              <a:buFont typeface="Wingdings" panose="05000000000000000000" pitchFamily="2" charset="2"/>
              <a:buNone/>
              <a:defRPr/>
            </a:pPr>
            <a:r>
              <a:rPr lang="zh-CN" altLang="en-US" sz="2400" b="1" dirty="0">
                <a:solidFill>
                  <a:schemeClr val="hlink"/>
                </a:solidFill>
                <a:latin typeface="宋体" pitchFamily="2" charset="-122"/>
              </a:rPr>
              <a:t>服务端程序的主要任务：</a:t>
            </a:r>
          </a:p>
          <a:p>
            <a:pPr eaLnBrk="1" hangingPunct="1">
              <a:buFont typeface="Wingdings" panose="05000000000000000000" pitchFamily="2" charset="2"/>
              <a:buNone/>
              <a:defRPr/>
            </a:pPr>
            <a:r>
              <a:rPr lang="en-US" altLang="zh-CN" sz="2400" b="1" dirty="0">
                <a:solidFill>
                  <a:schemeClr val="hlink"/>
                </a:solidFill>
                <a:latin typeface="宋体" pitchFamily="2" charset="-122"/>
              </a:rPr>
              <a:t>(1)</a:t>
            </a:r>
            <a:r>
              <a:rPr lang="zh-CN" altLang="en-US" sz="2400" b="1" dirty="0">
                <a:solidFill>
                  <a:schemeClr val="hlink"/>
                </a:solidFill>
                <a:latin typeface="宋体" pitchFamily="2" charset="-122"/>
              </a:rPr>
              <a:t>生成远程对象</a:t>
            </a:r>
          </a:p>
          <a:p>
            <a:pPr eaLnBrk="1" hangingPunct="1">
              <a:buFont typeface="Wingdings" panose="05000000000000000000" pitchFamily="2" charset="2"/>
              <a:buNone/>
              <a:defRPr/>
            </a:pPr>
            <a:r>
              <a:rPr lang="zh-CN" altLang="en-US" sz="2400" b="1" dirty="0">
                <a:solidFill>
                  <a:schemeClr val="hlink"/>
                </a:solidFill>
                <a:latin typeface="宋体" pitchFamily="2" charset="-122"/>
              </a:rPr>
              <a:t> </a:t>
            </a:r>
            <a:endParaRPr lang="en-US" altLang="zh-CN" sz="2400" b="1" dirty="0">
              <a:solidFill>
                <a:schemeClr val="hlink"/>
              </a:solidFill>
              <a:latin typeface="宋体" pitchFamily="2" charset="-122"/>
            </a:endParaRPr>
          </a:p>
          <a:p>
            <a:pPr eaLnBrk="1" hangingPunct="1">
              <a:buFont typeface="Wingdings" panose="05000000000000000000" pitchFamily="2" charset="2"/>
              <a:buNone/>
              <a:defRPr/>
            </a:pPr>
            <a:r>
              <a:rPr lang="en-US" altLang="zh-CN" sz="2400" b="1" dirty="0">
                <a:solidFill>
                  <a:schemeClr val="hlink"/>
                </a:solidFill>
                <a:latin typeface="宋体" pitchFamily="2" charset="-122"/>
              </a:rPr>
              <a:t>(2)</a:t>
            </a:r>
            <a:r>
              <a:rPr lang="zh-CN" altLang="en-US" b="1" dirty="0">
                <a:solidFill>
                  <a:schemeClr val="hlink"/>
                </a:solidFill>
                <a:latin typeface="宋体" pitchFamily="2" charset="-122"/>
              </a:rPr>
              <a:t>将</a:t>
            </a:r>
            <a:r>
              <a:rPr lang="zh-CN" altLang="en-US" sz="2400" b="1" dirty="0">
                <a:solidFill>
                  <a:schemeClr val="hlink"/>
                </a:solidFill>
                <a:latin typeface="宋体" pitchFamily="2" charset="-122"/>
              </a:rPr>
              <a:t>该对象绑定到注册中心里</a:t>
            </a:r>
            <a:endParaRPr lang="en-US" altLang="zh-CN" sz="2400" b="1" dirty="0">
              <a:solidFill>
                <a:schemeClr val="hlink"/>
              </a:solidFill>
              <a:latin typeface="宋体" pitchFamily="2" charset="-122"/>
            </a:endParaRPr>
          </a:p>
        </p:txBody>
      </p:sp>
    </p:spTree>
    <p:extLst>
      <p:ext uri="{BB962C8B-B14F-4D97-AF65-F5344CB8AC3E}">
        <p14:creationId xmlns:p14="http://schemas.microsoft.com/office/powerpoint/2010/main" val="3920347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1794452" y="429490"/>
            <a:ext cx="8540750" cy="685800"/>
          </a:xfrm>
        </p:spPr>
        <p:txBody>
          <a:bodyPr>
            <a:normAutofit/>
          </a:bodyPr>
          <a:lstStyle/>
          <a:p>
            <a:pPr eaLnBrk="1" hangingPunct="1"/>
            <a:r>
              <a:rPr lang="en-US" altLang="zh-CN" sz="4000"/>
              <a:t>RMI</a:t>
            </a:r>
            <a:r>
              <a:rPr lang="zh-CN" altLang="en-US" sz="4000"/>
              <a:t>应用</a:t>
            </a:r>
            <a:r>
              <a:rPr lang="en-US" altLang="zh-CN" sz="4000"/>
              <a:t>-</a:t>
            </a:r>
            <a:r>
              <a:rPr lang="zh-CN" altLang="en-US" sz="4000"/>
              <a:t>创建客户端程序</a:t>
            </a:r>
          </a:p>
        </p:txBody>
      </p:sp>
      <p:sp>
        <p:nvSpPr>
          <p:cNvPr id="19459" name="Rectangle 3"/>
          <p:cNvSpPr>
            <a:spLocks noGrp="1" noRot="1" noChangeArrowheads="1"/>
          </p:cNvSpPr>
          <p:nvPr>
            <p:ph idx="1"/>
          </p:nvPr>
        </p:nvSpPr>
        <p:spPr>
          <a:xfrm>
            <a:off x="1370506" y="1404779"/>
            <a:ext cx="9677400" cy="4419600"/>
          </a:xfrm>
        </p:spPr>
        <p:txBody>
          <a:bodyPr/>
          <a:lstStyle/>
          <a:p>
            <a:pPr eaLnBrk="1" hangingPunct="1">
              <a:buFont typeface="Wingdings" panose="05000000000000000000" pitchFamily="2" charset="2"/>
              <a:buNone/>
              <a:defRPr/>
            </a:pPr>
            <a:r>
              <a:rPr lang="zh-CN" altLang="en-US" sz="2400" b="1" dirty="0">
                <a:solidFill>
                  <a:schemeClr val="hlink"/>
                </a:solidFill>
                <a:latin typeface="宋体" pitchFamily="2" charset="-122"/>
              </a:rPr>
              <a:t>客户端程序的主要任务：</a:t>
            </a:r>
          </a:p>
          <a:p>
            <a:pPr eaLnBrk="1" hangingPunct="1">
              <a:buFont typeface="Wingdings" panose="05000000000000000000" pitchFamily="2" charset="2"/>
              <a:buNone/>
              <a:defRPr/>
            </a:pPr>
            <a:r>
              <a:rPr lang="en-US" altLang="zh-CN" sz="2400" b="1" dirty="0">
                <a:solidFill>
                  <a:schemeClr val="hlink"/>
                </a:solidFill>
                <a:latin typeface="宋体" pitchFamily="2" charset="-122"/>
              </a:rPr>
              <a:t>(1)</a:t>
            </a:r>
            <a:r>
              <a:rPr lang="zh-CN" altLang="en-US" sz="2400" b="1" dirty="0">
                <a:solidFill>
                  <a:schemeClr val="hlink"/>
                </a:solidFill>
                <a:latin typeface="宋体" pitchFamily="2" charset="-122"/>
              </a:rPr>
              <a:t>通过</a:t>
            </a:r>
            <a:r>
              <a:rPr lang="en-US" altLang="zh-CN" sz="2400" b="1" dirty="0">
                <a:solidFill>
                  <a:schemeClr val="hlink"/>
                </a:solidFill>
                <a:latin typeface="宋体" pitchFamily="2" charset="-122"/>
              </a:rPr>
              <a:t>JNDI</a:t>
            </a:r>
            <a:r>
              <a:rPr lang="zh-CN" altLang="en-US" sz="2400" b="1" dirty="0">
                <a:solidFill>
                  <a:schemeClr val="hlink"/>
                </a:solidFill>
                <a:latin typeface="宋体" pitchFamily="2" charset="-122"/>
              </a:rPr>
              <a:t>在注册中心内查找要访问的远程对象的存根</a:t>
            </a:r>
          </a:p>
          <a:p>
            <a:pPr eaLnBrk="1" hangingPunct="1">
              <a:buFont typeface="Wingdings" panose="05000000000000000000" pitchFamily="2" charset="2"/>
              <a:buNone/>
              <a:defRPr/>
            </a:pPr>
            <a:r>
              <a:rPr lang="zh-CN" altLang="en-US" sz="2400" b="1" dirty="0">
                <a:solidFill>
                  <a:schemeClr val="hlink"/>
                </a:solidFill>
                <a:latin typeface="宋体" pitchFamily="2" charset="-122"/>
              </a:rPr>
              <a:t> </a:t>
            </a:r>
            <a:endParaRPr lang="en-US" altLang="zh-CN" sz="2400" b="1" dirty="0">
              <a:solidFill>
                <a:schemeClr val="hlink"/>
              </a:solidFill>
              <a:latin typeface="宋体" pitchFamily="2" charset="-122"/>
            </a:endParaRPr>
          </a:p>
          <a:p>
            <a:pPr eaLnBrk="1" hangingPunct="1">
              <a:buFont typeface="Wingdings" panose="05000000000000000000" pitchFamily="2" charset="2"/>
              <a:buNone/>
              <a:defRPr/>
            </a:pPr>
            <a:r>
              <a:rPr lang="en-US" altLang="zh-CN" sz="2400" b="1" dirty="0">
                <a:solidFill>
                  <a:schemeClr val="hlink"/>
                </a:solidFill>
                <a:latin typeface="宋体" pitchFamily="2" charset="-122"/>
              </a:rPr>
              <a:t>(2)</a:t>
            </a:r>
            <a:r>
              <a:rPr lang="zh-CN" altLang="en-US" sz="2400" b="1" dirty="0">
                <a:solidFill>
                  <a:schemeClr val="hlink"/>
                </a:solidFill>
                <a:latin typeface="宋体" pitchFamily="2" charset="-122"/>
              </a:rPr>
              <a:t>调用存根对象的方法</a:t>
            </a:r>
            <a:r>
              <a:rPr lang="en-US" altLang="zh-CN" sz="2400" b="1" dirty="0">
                <a:solidFill>
                  <a:schemeClr val="hlink"/>
                </a:solidFill>
                <a:latin typeface="宋体" pitchFamily="2" charset="-122"/>
              </a:rPr>
              <a:t>(</a:t>
            </a:r>
            <a:r>
              <a:rPr lang="zh-CN" altLang="en-US" sz="2400" b="1" dirty="0">
                <a:solidFill>
                  <a:schemeClr val="hlink"/>
                </a:solidFill>
                <a:latin typeface="宋体" pitchFamily="2" charset="-122"/>
              </a:rPr>
              <a:t>远程对象的方法</a:t>
            </a:r>
            <a:r>
              <a:rPr lang="en-US" altLang="zh-CN" sz="2400" b="1" dirty="0">
                <a:solidFill>
                  <a:schemeClr val="hlink"/>
                </a:solidFill>
                <a:latin typeface="宋体" pitchFamily="2" charset="-122"/>
              </a:rPr>
              <a:t>)</a:t>
            </a:r>
          </a:p>
        </p:txBody>
      </p:sp>
    </p:spTree>
    <p:extLst>
      <p:ext uri="{BB962C8B-B14F-4D97-AF65-F5344CB8AC3E}">
        <p14:creationId xmlns:p14="http://schemas.microsoft.com/office/powerpoint/2010/main" val="104393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5863E9-60B3-204F-AC8A-198685092511}"/>
              </a:ext>
            </a:extLst>
          </p:cNvPr>
          <p:cNvSpPr>
            <a:spLocks noGrp="1"/>
          </p:cNvSpPr>
          <p:nvPr>
            <p:ph type="title"/>
          </p:nvPr>
        </p:nvSpPr>
        <p:spPr/>
        <p:txBody>
          <a:bodyPr/>
          <a:lstStyle/>
          <a:p>
            <a:r>
              <a:rPr kumimoji="1" lang="zh-CN" altLang="en-US" dirty="0"/>
              <a:t>优势和劣势</a:t>
            </a:r>
          </a:p>
        </p:txBody>
      </p:sp>
      <p:sp>
        <p:nvSpPr>
          <p:cNvPr id="3" name="内容占位符 2">
            <a:extLst>
              <a:ext uri="{FF2B5EF4-FFF2-40B4-BE49-F238E27FC236}">
                <a16:creationId xmlns:a16="http://schemas.microsoft.com/office/drawing/2014/main" id="{3FB189B9-F492-CA43-B269-C596D287F018}"/>
              </a:ext>
            </a:extLst>
          </p:cNvPr>
          <p:cNvSpPr>
            <a:spLocks noGrp="1"/>
          </p:cNvSpPr>
          <p:nvPr>
            <p:ph idx="1"/>
          </p:nvPr>
        </p:nvSpPr>
        <p:spPr>
          <a:xfrm>
            <a:off x="4223085" y="2065867"/>
            <a:ext cx="10131425" cy="3649133"/>
          </a:xfrm>
        </p:spPr>
        <p:txBody>
          <a:bodyPr/>
          <a:lstStyle/>
          <a:p>
            <a:pPr marL="0" indent="0">
              <a:buNone/>
            </a:pPr>
            <a:r>
              <a:rPr kumimoji="1" lang="zh-CN" altLang="en-US" sz="4400" dirty="0"/>
              <a:t>简单</a:t>
            </a:r>
            <a:endParaRPr kumimoji="1" lang="en-US" altLang="zh-CN" sz="4400" dirty="0"/>
          </a:p>
          <a:p>
            <a:endParaRPr kumimoji="1" lang="zh-CN" altLang="en-US" dirty="0"/>
          </a:p>
        </p:txBody>
      </p:sp>
    </p:spTree>
    <p:extLst>
      <p:ext uri="{BB962C8B-B14F-4D97-AF65-F5344CB8AC3E}">
        <p14:creationId xmlns:p14="http://schemas.microsoft.com/office/powerpoint/2010/main" val="3809980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16D954-42A1-EF49-B0C4-03ED3F4A7ADE}"/>
              </a:ext>
            </a:extLst>
          </p:cNvPr>
          <p:cNvSpPr>
            <a:spLocks noGrp="1"/>
          </p:cNvSpPr>
          <p:nvPr>
            <p:ph type="title"/>
          </p:nvPr>
        </p:nvSpPr>
        <p:spPr/>
        <p:txBody>
          <a:bodyPr/>
          <a:lstStyle/>
          <a:p>
            <a:r>
              <a:rPr kumimoji="1" lang="zh-CN" altLang="en-US"/>
              <a:t>主要问题</a:t>
            </a:r>
            <a:endParaRPr kumimoji="1" lang="zh-CN" altLang="en-US" dirty="0"/>
          </a:p>
        </p:txBody>
      </p:sp>
      <p:sp>
        <p:nvSpPr>
          <p:cNvPr id="3" name="内容占位符 2">
            <a:extLst>
              <a:ext uri="{FF2B5EF4-FFF2-40B4-BE49-F238E27FC236}">
                <a16:creationId xmlns:a16="http://schemas.microsoft.com/office/drawing/2014/main" id="{CBA7C0B2-7D26-ED40-ABA4-4F11C2A63394}"/>
              </a:ext>
            </a:extLst>
          </p:cNvPr>
          <p:cNvSpPr>
            <a:spLocks noGrp="1"/>
          </p:cNvSpPr>
          <p:nvPr>
            <p:ph idx="1"/>
          </p:nvPr>
        </p:nvSpPr>
        <p:spPr/>
        <p:txBody>
          <a:bodyPr/>
          <a:lstStyle/>
          <a:p>
            <a:r>
              <a:rPr lang="zh-CN" altLang="en-US" dirty="0"/>
              <a:t>基于</a:t>
            </a:r>
            <a:r>
              <a:rPr lang="en" altLang="zh-CN" dirty="0"/>
              <a:t>java</a:t>
            </a:r>
            <a:endParaRPr lang="zh-CN" altLang="en-US" dirty="0"/>
          </a:p>
          <a:p>
            <a:r>
              <a:rPr lang="zh-CN" altLang="en-US" dirty="0"/>
              <a:t>注册中心</a:t>
            </a:r>
          </a:p>
          <a:p>
            <a:r>
              <a:rPr lang="zh-CN" altLang="en-US" dirty="0"/>
              <a:t>效率和性能</a:t>
            </a:r>
            <a:endParaRPr lang="en-US" altLang="zh-CN" dirty="0"/>
          </a:p>
          <a:p>
            <a:r>
              <a:rPr lang="zh-CN" altLang="en-US" dirty="0"/>
              <a:t>安全性</a:t>
            </a:r>
            <a:endParaRPr lang="en-US" altLang="zh-CN" dirty="0"/>
          </a:p>
          <a:p>
            <a:r>
              <a:rPr lang="zh-CN" altLang="en-US" dirty="0"/>
              <a:t>灵活性和扩展性</a:t>
            </a:r>
            <a:endParaRPr lang="en-US" altLang="zh-CN" dirty="0"/>
          </a:p>
          <a:p>
            <a:endParaRPr lang="en-US" altLang="zh-CN" dirty="0"/>
          </a:p>
          <a:p>
            <a:pPr marL="0" indent="0" algn="ctr">
              <a:buNone/>
            </a:pPr>
            <a:r>
              <a:rPr lang="zh-CN" altLang="en-US" dirty="0">
                <a:solidFill>
                  <a:srgbClr val="FF0000"/>
                </a:solidFill>
                <a:highlight>
                  <a:srgbClr val="FFFF00"/>
                </a:highlight>
              </a:rPr>
              <a:t>常用于内部局域网的</a:t>
            </a:r>
            <a:r>
              <a:rPr lang="en-US" altLang="zh-CN" dirty="0">
                <a:solidFill>
                  <a:srgbClr val="FF0000"/>
                </a:solidFill>
                <a:highlight>
                  <a:srgbClr val="FFFF00"/>
                </a:highlight>
              </a:rPr>
              <a:t>java</a:t>
            </a:r>
            <a:r>
              <a:rPr lang="zh-CN" altLang="en-US" dirty="0">
                <a:solidFill>
                  <a:srgbClr val="FF0000"/>
                </a:solidFill>
                <a:highlight>
                  <a:srgbClr val="FFFF00"/>
                </a:highlight>
              </a:rPr>
              <a:t>平台</a:t>
            </a:r>
          </a:p>
          <a:p>
            <a:endParaRPr kumimoji="1" lang="zh-CN" altLang="en-US" dirty="0"/>
          </a:p>
        </p:txBody>
      </p:sp>
    </p:spTree>
    <p:extLst>
      <p:ext uri="{BB962C8B-B14F-4D97-AF65-F5344CB8AC3E}">
        <p14:creationId xmlns:p14="http://schemas.microsoft.com/office/powerpoint/2010/main" val="2210061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RPC</a:t>
            </a:r>
            <a:r>
              <a:rPr lang="zh-CN" altLang="en-US" dirty="0"/>
              <a:t>框架原理</a:t>
            </a:r>
          </a:p>
        </p:txBody>
      </p:sp>
      <p:sp>
        <p:nvSpPr>
          <p:cNvPr id="3" name="内容占位符 2"/>
          <p:cNvSpPr>
            <a:spLocks noGrp="1"/>
          </p:cNvSpPr>
          <p:nvPr>
            <p:ph idx="1"/>
          </p:nvPr>
        </p:nvSpPr>
        <p:spPr/>
        <p:txBody>
          <a:bodyPr/>
          <a:lstStyle/>
          <a:p>
            <a:r>
              <a:rPr lang="en-US" altLang="zh-CN" dirty="0"/>
              <a:t>Server: </a:t>
            </a:r>
            <a:r>
              <a:rPr lang="zh-CN" altLang="en-US" dirty="0"/>
              <a:t>暴露服务的服务提供方。 </a:t>
            </a:r>
          </a:p>
          <a:p>
            <a:r>
              <a:rPr lang="en-US" altLang="zh-CN" dirty="0"/>
              <a:t>Client: </a:t>
            </a:r>
            <a:r>
              <a:rPr lang="zh-CN" altLang="en-US" dirty="0"/>
              <a:t>调用远程服务的服务消费方。 </a:t>
            </a:r>
          </a:p>
          <a:p>
            <a:r>
              <a:rPr lang="en-US" altLang="zh-CN" dirty="0"/>
              <a:t>Registry: </a:t>
            </a:r>
            <a:r>
              <a:rPr lang="zh-CN" altLang="en-US" dirty="0"/>
              <a:t>服务注册与发现的注册中心。</a:t>
            </a:r>
          </a:p>
          <a:p>
            <a:endParaRPr lang="zh-CN" altLang="en-US" dirty="0"/>
          </a:p>
          <a:p>
            <a:pPr marL="0" indent="0">
              <a:buNone/>
            </a:pPr>
            <a:endParaRPr lang="zh-CN" altLang="en-US" dirty="0"/>
          </a:p>
        </p:txBody>
      </p:sp>
      <p:sp>
        <p:nvSpPr>
          <p:cNvPr id="4" name="矩形 3"/>
          <p:cNvSpPr/>
          <p:nvPr/>
        </p:nvSpPr>
        <p:spPr>
          <a:xfrm>
            <a:off x="5901593" y="4667071"/>
            <a:ext cx="6096000" cy="1200329"/>
          </a:xfrm>
          <a:prstGeom prst="rect">
            <a:avLst/>
          </a:prstGeom>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服务提供者启动后主动向注册中心注册机器</a:t>
            </a:r>
            <a:r>
              <a:rPr kumimoji="0" lang="en-US" altLang="zh-CN" sz="1800" b="0" i="0" u="none" strike="noStrike" kern="1200" cap="none" spc="0" normalizeH="0" baseline="0" noProof="0" dirty="0" err="1">
                <a:ln>
                  <a:noFill/>
                </a:ln>
                <a:solidFill>
                  <a:prstClr val="black"/>
                </a:solidFill>
                <a:effectLst/>
                <a:uLnTx/>
                <a:uFillTx/>
                <a:latin typeface="Franklin Gothic Book" panose="020B0503020102020204"/>
                <a:ea typeface="华文楷体" panose="02010600040101010101" pitchFamily="2" charset="-122"/>
                <a:cs typeface="+mn-cs"/>
              </a:rPr>
              <a:t>ip</a:t>
            </a:r>
            <a:r>
              <a:rPr kumimoji="0" lang="zh-CN" altLang="en-US"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a:t>
            </a:r>
            <a:r>
              <a:rPr kumimoji="0" lang="en-US" altLang="zh-CN"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port</a:t>
            </a:r>
            <a:r>
              <a:rPr kumimoji="0" lang="zh-CN" altLang="en-US"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以及提供的服务列表；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服务消费者启动时向注册中心获取服务提供方地址列表，可实现软负载均衡和</a:t>
            </a:r>
            <a:r>
              <a:rPr kumimoji="0" lang="en-US" altLang="zh-CN"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Failover</a:t>
            </a:r>
            <a:r>
              <a:rPr kumimoji="0" lang="zh-CN" altLang="en-US" sz="1800" b="0" i="0" u="none" strike="noStrike" kern="1200" cap="none" spc="0" normalizeH="0" baseline="0" noProof="0" dirty="0">
                <a:ln>
                  <a:noFill/>
                </a:ln>
                <a:solidFill>
                  <a:prstClr val="black"/>
                </a:solidFill>
                <a:effectLst/>
                <a:uLnTx/>
                <a:uFillTx/>
                <a:latin typeface="Franklin Gothic Book" panose="020B0503020102020204"/>
                <a:ea typeface="华文楷体" panose="02010600040101010101" pitchFamily="2" charset="-122"/>
                <a:cs typeface="+mn-cs"/>
              </a:rPr>
              <a:t>；</a:t>
            </a:r>
          </a:p>
        </p:txBody>
      </p:sp>
      <p:pic>
        <p:nvPicPr>
          <p:cNvPr id="7" name="图片 6">
            <a:extLst>
              <a:ext uri="{FF2B5EF4-FFF2-40B4-BE49-F238E27FC236}">
                <a16:creationId xmlns:a16="http://schemas.microsoft.com/office/drawing/2014/main" id="{3EA7A52C-DE4B-124C-977F-3103A82E87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3121" y="1196247"/>
            <a:ext cx="5201818" cy="1989364"/>
          </a:xfrm>
          <a:prstGeom prst="rect">
            <a:avLst/>
          </a:prstGeom>
        </p:spPr>
      </p:pic>
    </p:spTree>
    <p:extLst>
      <p:ext uri="{BB962C8B-B14F-4D97-AF65-F5344CB8AC3E}">
        <p14:creationId xmlns:p14="http://schemas.microsoft.com/office/powerpoint/2010/main" val="194197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RPC</a:t>
            </a:r>
            <a:r>
              <a:rPr lang="zh-CN" altLang="en-US" dirty="0"/>
              <a:t>调用流程</a:t>
            </a:r>
          </a:p>
        </p:txBody>
      </p:sp>
      <p:pic>
        <p:nvPicPr>
          <p:cNvPr id="5" name="内容占位符 4"/>
          <p:cNvPicPr>
            <a:picLocks noGrp="1" noChangeAspect="1"/>
          </p:cNvPicPr>
          <p:nvPr>
            <p:ph sz="half" idx="2"/>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04800" y="2224733"/>
            <a:ext cx="5159375" cy="3085095"/>
          </a:xfrm>
        </p:spPr>
      </p:pic>
      <p:sp>
        <p:nvSpPr>
          <p:cNvPr id="8" name="内容占位符 7"/>
          <p:cNvSpPr>
            <a:spLocks noGrp="1"/>
          </p:cNvSpPr>
          <p:nvPr>
            <p:ph sz="quarter" idx="4"/>
          </p:nvPr>
        </p:nvSpPr>
        <p:spPr>
          <a:xfrm>
            <a:off x="5653454" y="1784106"/>
            <a:ext cx="6411876" cy="4331686"/>
          </a:xfrm>
        </p:spPr>
        <p:txBody>
          <a:bodyPr>
            <a:normAutofit lnSpcReduction="10000"/>
          </a:bodyPr>
          <a:lstStyle/>
          <a:p>
            <a:r>
              <a:rPr lang="en-US" altLang="zh-CN" sz="1600" dirty="0"/>
              <a:t>1</a:t>
            </a:r>
            <a:r>
              <a:rPr lang="zh-CN" altLang="en-US" sz="1600" dirty="0"/>
              <a:t>）服务消费方（</a:t>
            </a:r>
            <a:r>
              <a:rPr lang="en-US" altLang="zh-CN" sz="1600" dirty="0"/>
              <a:t>client</a:t>
            </a:r>
            <a:r>
              <a:rPr lang="zh-CN" altLang="en-US" sz="1600" dirty="0"/>
              <a:t>）调用以本地调用方式调用服务；</a:t>
            </a:r>
          </a:p>
          <a:p>
            <a:r>
              <a:rPr lang="en-US" altLang="zh-CN" sz="1600" dirty="0"/>
              <a:t>2</a:t>
            </a:r>
            <a:r>
              <a:rPr lang="zh-CN" altLang="en-US" sz="1600" dirty="0"/>
              <a:t>）</a:t>
            </a:r>
            <a:r>
              <a:rPr lang="en-US" altLang="zh-CN" sz="1600" dirty="0"/>
              <a:t>client stub</a:t>
            </a:r>
            <a:r>
              <a:rPr lang="zh-CN" altLang="en-US" sz="1600" dirty="0"/>
              <a:t>接收到调用后负责将方法、参数等组装成能够进行网络传输的消息体； </a:t>
            </a:r>
          </a:p>
          <a:p>
            <a:r>
              <a:rPr lang="en-US" altLang="zh-CN" sz="1600" dirty="0"/>
              <a:t>3</a:t>
            </a:r>
            <a:r>
              <a:rPr lang="zh-CN" altLang="en-US" sz="1600" dirty="0"/>
              <a:t>）</a:t>
            </a:r>
            <a:r>
              <a:rPr lang="en-US" altLang="zh-CN" sz="1600" dirty="0"/>
              <a:t>client stub</a:t>
            </a:r>
            <a:r>
              <a:rPr lang="zh-CN" altLang="en-US" sz="1600" dirty="0"/>
              <a:t>找到服务地址，并将消息发送到服务端； </a:t>
            </a:r>
          </a:p>
          <a:p>
            <a:r>
              <a:rPr lang="en-US" altLang="zh-CN" sz="1600" dirty="0"/>
              <a:t>4</a:t>
            </a:r>
            <a:r>
              <a:rPr lang="zh-CN" altLang="en-US" sz="1600" dirty="0"/>
              <a:t>）</a:t>
            </a:r>
            <a:r>
              <a:rPr lang="en-US" altLang="zh-CN" sz="1600" dirty="0"/>
              <a:t>server stub</a:t>
            </a:r>
            <a:r>
              <a:rPr lang="zh-CN" altLang="en-US" sz="1600" dirty="0"/>
              <a:t>收到消息后进行解码； </a:t>
            </a:r>
          </a:p>
          <a:p>
            <a:r>
              <a:rPr lang="en-US" altLang="zh-CN" sz="1600" dirty="0"/>
              <a:t>5</a:t>
            </a:r>
            <a:r>
              <a:rPr lang="zh-CN" altLang="en-US" sz="1600" dirty="0"/>
              <a:t>）</a:t>
            </a:r>
            <a:r>
              <a:rPr lang="en-US" altLang="zh-CN" sz="1600" dirty="0"/>
              <a:t>server stub</a:t>
            </a:r>
            <a:r>
              <a:rPr lang="zh-CN" altLang="en-US" sz="1600" dirty="0"/>
              <a:t>根据解码结果调用本地的服务； </a:t>
            </a:r>
            <a:endParaRPr lang="en-US" altLang="zh-CN" sz="1600" dirty="0"/>
          </a:p>
          <a:p>
            <a:r>
              <a:rPr lang="en-US" altLang="zh-CN" sz="1600" dirty="0"/>
              <a:t>6</a:t>
            </a:r>
            <a:r>
              <a:rPr lang="zh-CN" altLang="en-US" sz="1600" dirty="0"/>
              <a:t>）本地服务执行并将结果返回给</a:t>
            </a:r>
            <a:r>
              <a:rPr lang="en-US" altLang="zh-CN" sz="1600" dirty="0"/>
              <a:t>server stub</a:t>
            </a:r>
            <a:r>
              <a:rPr lang="zh-CN" altLang="en-US" sz="1600" dirty="0"/>
              <a:t>； </a:t>
            </a:r>
          </a:p>
          <a:p>
            <a:r>
              <a:rPr lang="en-US" altLang="zh-CN" sz="1600" dirty="0"/>
              <a:t>7</a:t>
            </a:r>
            <a:r>
              <a:rPr lang="zh-CN" altLang="en-US" sz="1600" dirty="0"/>
              <a:t>）</a:t>
            </a:r>
            <a:r>
              <a:rPr lang="en-US" altLang="zh-CN" sz="1600" dirty="0"/>
              <a:t>server stub</a:t>
            </a:r>
            <a:r>
              <a:rPr lang="zh-CN" altLang="en-US" sz="1600" dirty="0"/>
              <a:t>将返回结果打包成消息并发送至消费方； </a:t>
            </a:r>
          </a:p>
          <a:p>
            <a:r>
              <a:rPr lang="en-US" altLang="zh-CN" sz="1600" dirty="0"/>
              <a:t>8</a:t>
            </a:r>
            <a:r>
              <a:rPr lang="zh-CN" altLang="en-US" sz="1600" dirty="0"/>
              <a:t>）</a:t>
            </a:r>
            <a:r>
              <a:rPr lang="en-US" altLang="zh-CN" sz="1600" dirty="0"/>
              <a:t>client stub</a:t>
            </a:r>
            <a:r>
              <a:rPr lang="zh-CN" altLang="en-US" sz="1600" dirty="0"/>
              <a:t>接收到消息，并进行解码； </a:t>
            </a:r>
          </a:p>
          <a:p>
            <a:r>
              <a:rPr lang="en-US" altLang="zh-CN" sz="1600" dirty="0"/>
              <a:t>9</a:t>
            </a:r>
            <a:r>
              <a:rPr lang="zh-CN" altLang="en-US" sz="1600" dirty="0"/>
              <a:t>）服务消费方得到最终结果。</a:t>
            </a:r>
            <a:endParaRPr lang="en-US" altLang="zh-CN" sz="1600" dirty="0"/>
          </a:p>
          <a:p>
            <a:endParaRPr lang="zh-CN" altLang="en-US" sz="1600" dirty="0"/>
          </a:p>
          <a:p>
            <a:pPr marL="0" indent="0">
              <a:buNone/>
            </a:pPr>
            <a:r>
              <a:rPr lang="en-US" altLang="zh-CN" sz="1600" dirty="0">
                <a:solidFill>
                  <a:srgbClr val="0070C0"/>
                </a:solidFill>
              </a:rPr>
              <a:t>RPC</a:t>
            </a:r>
            <a:r>
              <a:rPr lang="zh-CN" altLang="en-US" sz="1600" dirty="0">
                <a:solidFill>
                  <a:srgbClr val="0070C0"/>
                </a:solidFill>
              </a:rPr>
              <a:t>框架的目标：采用相应的服务注册、发现与调用机制，把</a:t>
            </a:r>
            <a:r>
              <a:rPr lang="en-US" altLang="zh-CN" sz="1600" dirty="0">
                <a:solidFill>
                  <a:srgbClr val="0070C0"/>
                </a:solidFill>
              </a:rPr>
              <a:t>2~8</a:t>
            </a:r>
            <a:r>
              <a:rPr lang="zh-CN" altLang="en-US" sz="1600" dirty="0">
                <a:solidFill>
                  <a:srgbClr val="0070C0"/>
                </a:solidFill>
              </a:rPr>
              <a:t>这些步骤都封装起来，让用户对这些细节透明。</a:t>
            </a:r>
          </a:p>
          <a:p>
            <a:endParaRPr lang="zh-CN" altLang="en-US" sz="1600" dirty="0"/>
          </a:p>
        </p:txBody>
      </p:sp>
      <p:sp>
        <p:nvSpPr>
          <p:cNvPr id="4" name="AutoShape 3" descr="//note.youdao.com/src/A5BB46D679E4415AB3A62C9B2D2EA848"/>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Tree>
    <p:extLst>
      <p:ext uri="{BB962C8B-B14F-4D97-AF65-F5344CB8AC3E}">
        <p14:creationId xmlns:p14="http://schemas.microsoft.com/office/powerpoint/2010/main" val="1166097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76EB078-68AA-BA4A-AD15-F21C206DD692}"/>
              </a:ext>
            </a:extLst>
          </p:cNvPr>
          <p:cNvSpPr>
            <a:spLocks noGrp="1"/>
          </p:cNvSpPr>
          <p:nvPr>
            <p:ph type="title"/>
          </p:nvPr>
        </p:nvSpPr>
        <p:spPr/>
        <p:txBody>
          <a:bodyPr/>
          <a:lstStyle/>
          <a:p>
            <a:r>
              <a:rPr kumimoji="1" lang="zh-CN" altLang="en-US" dirty="0"/>
              <a:t>实现的关键技术问题</a:t>
            </a:r>
          </a:p>
        </p:txBody>
      </p:sp>
      <p:sp>
        <p:nvSpPr>
          <p:cNvPr id="3" name="内容占位符 2">
            <a:extLst>
              <a:ext uri="{FF2B5EF4-FFF2-40B4-BE49-F238E27FC236}">
                <a16:creationId xmlns:a16="http://schemas.microsoft.com/office/drawing/2014/main" id="{DA68BD7C-CA59-FA42-81FD-1E96462B7A68}"/>
              </a:ext>
            </a:extLst>
          </p:cNvPr>
          <p:cNvSpPr>
            <a:spLocks noGrp="1"/>
          </p:cNvSpPr>
          <p:nvPr>
            <p:ph idx="1"/>
          </p:nvPr>
        </p:nvSpPr>
        <p:spPr>
          <a:xfrm>
            <a:off x="1374774" y="2065867"/>
            <a:ext cx="10131425" cy="3649133"/>
          </a:xfrm>
        </p:spPr>
        <p:txBody>
          <a:bodyPr/>
          <a:lstStyle/>
          <a:p>
            <a:r>
              <a:rPr kumimoji="1" lang="zh-CN" altLang="en-US" dirty="0">
                <a:solidFill>
                  <a:schemeClr val="tx1">
                    <a:lumMod val="65000"/>
                  </a:schemeClr>
                </a:solidFill>
              </a:rPr>
              <a:t>服务发现</a:t>
            </a:r>
            <a:endParaRPr kumimoji="1" lang="en-US" altLang="zh-CN" dirty="0">
              <a:solidFill>
                <a:schemeClr val="tx1">
                  <a:lumMod val="65000"/>
                </a:schemeClr>
              </a:solidFill>
            </a:endParaRPr>
          </a:p>
          <a:p>
            <a:r>
              <a:rPr kumimoji="1" lang="zh-CN" altLang="en-US" dirty="0">
                <a:solidFill>
                  <a:schemeClr val="tx1">
                    <a:lumMod val="65000"/>
                  </a:schemeClr>
                </a:solidFill>
              </a:rPr>
              <a:t>通讯</a:t>
            </a:r>
            <a:endParaRPr kumimoji="1" lang="en-US" altLang="zh-CN" dirty="0">
              <a:solidFill>
                <a:schemeClr val="tx1">
                  <a:lumMod val="65000"/>
                </a:schemeClr>
              </a:solidFill>
            </a:endParaRPr>
          </a:p>
          <a:p>
            <a:r>
              <a:rPr kumimoji="1" lang="zh-CN" altLang="en-US" dirty="0">
                <a:solidFill>
                  <a:schemeClr val="tx1">
                    <a:lumMod val="65000"/>
                  </a:schemeClr>
                </a:solidFill>
              </a:rPr>
              <a:t>数据封装与序列化</a:t>
            </a:r>
          </a:p>
          <a:p>
            <a:endParaRPr kumimoji="1" lang="en-US" altLang="zh-CN" dirty="0">
              <a:solidFill>
                <a:schemeClr val="bg1">
                  <a:lumMod val="50000"/>
                  <a:lumOff val="50000"/>
                </a:schemeClr>
              </a:solidFill>
            </a:endParaRPr>
          </a:p>
        </p:txBody>
      </p:sp>
    </p:spTree>
    <p:extLst>
      <p:ext uri="{BB962C8B-B14F-4D97-AF65-F5344CB8AC3E}">
        <p14:creationId xmlns:p14="http://schemas.microsoft.com/office/powerpoint/2010/main" val="3832557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一种特殊</a:t>
            </a:r>
            <a:r>
              <a:rPr lang="en-US" altLang="zh-CN" dirty="0"/>
              <a:t>RPC-JAVA RMI</a:t>
            </a:r>
            <a:endParaRPr lang="zh-CN" altLang="en-US" dirty="0"/>
          </a:p>
        </p:txBody>
      </p:sp>
      <p:sp>
        <p:nvSpPr>
          <p:cNvPr id="3" name="内容占位符 2"/>
          <p:cNvSpPr>
            <a:spLocks noGrp="1"/>
          </p:cNvSpPr>
          <p:nvPr>
            <p:ph idx="1"/>
          </p:nvPr>
        </p:nvSpPr>
        <p:spPr>
          <a:xfrm>
            <a:off x="685801" y="1613647"/>
            <a:ext cx="10131425" cy="4177553"/>
          </a:xfrm>
        </p:spPr>
        <p:txBody>
          <a:bodyPr/>
          <a:lstStyle/>
          <a:p>
            <a:r>
              <a:rPr lang="en-US" altLang="zh-CN" dirty="0"/>
              <a:t>Java</a:t>
            </a:r>
            <a:r>
              <a:rPr lang="zh-CN" altLang="en-US" dirty="0"/>
              <a:t>在</a:t>
            </a:r>
            <a:r>
              <a:rPr lang="en-US" altLang="zh-CN" dirty="0"/>
              <a:t>JDK1.1</a:t>
            </a:r>
            <a:r>
              <a:rPr lang="zh-CN" altLang="en-US" dirty="0"/>
              <a:t>中实现，增强了</a:t>
            </a:r>
            <a:r>
              <a:rPr lang="en-US" altLang="zh-CN" dirty="0"/>
              <a:t>Java</a:t>
            </a:r>
            <a:r>
              <a:rPr lang="zh-CN" altLang="en-US" dirty="0"/>
              <a:t>开发分布式应用的能力</a:t>
            </a:r>
            <a:endParaRPr lang="en-US" altLang="zh-CN" dirty="0"/>
          </a:p>
          <a:p>
            <a:r>
              <a:rPr lang="en-US" altLang="zh-CN" dirty="0"/>
              <a:t>RPC</a:t>
            </a:r>
            <a:r>
              <a:rPr lang="zh-CN" altLang="en-US" dirty="0"/>
              <a:t>的</a:t>
            </a:r>
            <a:r>
              <a:rPr lang="en-US" altLang="zh-CN" dirty="0"/>
              <a:t>Java</a:t>
            </a:r>
            <a:r>
              <a:rPr lang="zh-CN" altLang="en-US" dirty="0"/>
              <a:t> </a:t>
            </a:r>
            <a:r>
              <a:rPr lang="en-US" altLang="zh-CN" dirty="0" err="1"/>
              <a:t>jdk</a:t>
            </a:r>
            <a:r>
              <a:rPr lang="zh-CN" altLang="en-US" dirty="0"/>
              <a:t>版本</a:t>
            </a:r>
            <a:endParaRPr lang="en-US" altLang="zh-CN" dirty="0"/>
          </a:p>
          <a:p>
            <a:endParaRPr lang="en-US" altLang="zh-CN" b="1" dirty="0">
              <a:solidFill>
                <a:srgbClr val="C00000"/>
              </a:solidFill>
            </a:endParaRPr>
          </a:p>
          <a:p>
            <a:endParaRPr lang="zh-CN" altLang="en-US" dirty="0"/>
          </a:p>
        </p:txBody>
      </p:sp>
    </p:spTree>
    <p:extLst>
      <p:ext uri="{BB962C8B-B14F-4D97-AF65-F5344CB8AC3E}">
        <p14:creationId xmlns:p14="http://schemas.microsoft.com/office/powerpoint/2010/main" val="3061007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1491384" y="629515"/>
            <a:ext cx="8540750" cy="457200"/>
          </a:xfrm>
        </p:spPr>
        <p:txBody>
          <a:bodyPr>
            <a:normAutofit fontScale="90000"/>
          </a:bodyPr>
          <a:lstStyle/>
          <a:p>
            <a:pPr eaLnBrk="1" hangingPunct="1"/>
            <a:r>
              <a:rPr lang="en-US" altLang="zh-CN" sz="4000" dirty="0"/>
              <a:t>RMI</a:t>
            </a:r>
            <a:r>
              <a:rPr lang="zh-CN" altLang="en-US" sz="4000" dirty="0"/>
              <a:t>基本原理</a:t>
            </a:r>
          </a:p>
        </p:txBody>
      </p:sp>
      <p:sp>
        <p:nvSpPr>
          <p:cNvPr id="10243" name="Rectangle 3"/>
          <p:cNvSpPr>
            <a:spLocks noGrp="1" noRot="1" noChangeArrowheads="1"/>
          </p:cNvSpPr>
          <p:nvPr>
            <p:ph idx="1"/>
          </p:nvPr>
        </p:nvSpPr>
        <p:spPr>
          <a:xfrm>
            <a:off x="1266961" y="1252239"/>
            <a:ext cx="10185825" cy="2105330"/>
          </a:xfrm>
        </p:spPr>
        <p:txBody>
          <a:bodyPr>
            <a:noAutofit/>
          </a:bodyPr>
          <a:lstStyle/>
          <a:p>
            <a:pPr marL="0" indent="0">
              <a:buNone/>
              <a:defRPr/>
            </a:pPr>
            <a:r>
              <a:rPr lang="en-US" altLang="zh-CN" sz="2000" b="1" dirty="0">
                <a:solidFill>
                  <a:schemeClr val="tx1">
                    <a:lumMod val="65000"/>
                  </a:schemeClr>
                </a:solidFill>
              </a:rPr>
              <a:t>RMI</a:t>
            </a:r>
            <a:r>
              <a:rPr lang="zh-CN" altLang="en-US" sz="2000" b="1" dirty="0">
                <a:solidFill>
                  <a:schemeClr val="tx1">
                    <a:lumMod val="65000"/>
                  </a:schemeClr>
                </a:solidFill>
              </a:rPr>
              <a:t>采用代理来负责客户与远程对象之间通过</a:t>
            </a:r>
            <a:r>
              <a:rPr lang="en-US" altLang="zh-CN" sz="2000" b="1" dirty="0">
                <a:solidFill>
                  <a:schemeClr val="tx1">
                    <a:lumMod val="65000"/>
                  </a:schemeClr>
                </a:solidFill>
              </a:rPr>
              <a:t>Socket</a:t>
            </a:r>
            <a:r>
              <a:rPr lang="zh-CN" altLang="en-US" sz="2000" b="1" dirty="0">
                <a:solidFill>
                  <a:schemeClr val="tx1">
                    <a:lumMod val="65000"/>
                  </a:schemeClr>
                </a:solidFill>
              </a:rPr>
              <a:t>进行通信的细节</a:t>
            </a:r>
            <a:endParaRPr lang="en-US" altLang="zh-CN" sz="2000" b="1" dirty="0">
              <a:solidFill>
                <a:schemeClr val="tx1">
                  <a:lumMod val="65000"/>
                </a:schemeClr>
              </a:solidFill>
            </a:endParaRPr>
          </a:p>
          <a:p>
            <a:pPr marL="0" indent="0">
              <a:buNone/>
              <a:defRPr/>
            </a:pPr>
            <a:r>
              <a:rPr lang="en-US" altLang="zh-CN" sz="2000" b="1" dirty="0">
                <a:solidFill>
                  <a:schemeClr val="tx1">
                    <a:lumMod val="65000"/>
                  </a:schemeClr>
                </a:solidFill>
              </a:rPr>
              <a:t>RMI</a:t>
            </a:r>
            <a:r>
              <a:rPr lang="zh-CN" altLang="en-US" sz="2000" b="1" dirty="0">
                <a:solidFill>
                  <a:schemeClr val="tx1">
                    <a:lumMod val="65000"/>
                  </a:schemeClr>
                </a:solidFill>
              </a:rPr>
              <a:t>为远程对象分别生成</a:t>
            </a:r>
            <a:r>
              <a:rPr lang="zh-CN" altLang="en-US" sz="2000" b="1" dirty="0">
                <a:solidFill>
                  <a:schemeClr val="tx2"/>
                </a:solidFill>
              </a:rPr>
              <a:t>客户端代理</a:t>
            </a:r>
            <a:r>
              <a:rPr lang="en-US" altLang="zh-CN" sz="2000" b="1" dirty="0">
                <a:solidFill>
                  <a:schemeClr val="tx2"/>
                </a:solidFill>
              </a:rPr>
              <a:t>(</a:t>
            </a:r>
            <a:r>
              <a:rPr lang="zh-CN" altLang="en-US" sz="2000" b="1" dirty="0">
                <a:solidFill>
                  <a:schemeClr val="tx2"/>
                </a:solidFill>
              </a:rPr>
              <a:t>存根，</a:t>
            </a:r>
            <a:r>
              <a:rPr lang="en-US" altLang="zh-CN" sz="2000" b="1" dirty="0">
                <a:solidFill>
                  <a:schemeClr val="tx2"/>
                </a:solidFill>
              </a:rPr>
              <a:t>Stub)</a:t>
            </a:r>
            <a:r>
              <a:rPr lang="zh-CN" altLang="en-US" sz="2000" b="1" dirty="0">
                <a:solidFill>
                  <a:schemeClr val="hlink"/>
                </a:solidFill>
              </a:rPr>
              <a:t>和</a:t>
            </a:r>
            <a:r>
              <a:rPr lang="zh-CN" altLang="en-US" sz="2000" b="1" dirty="0">
                <a:solidFill>
                  <a:schemeClr val="tx2"/>
                </a:solidFill>
              </a:rPr>
              <a:t>服务器端代理</a:t>
            </a:r>
            <a:r>
              <a:rPr lang="en-US" altLang="zh-CN" sz="2000" b="1" dirty="0">
                <a:solidFill>
                  <a:schemeClr val="tx2"/>
                </a:solidFill>
              </a:rPr>
              <a:t>(</a:t>
            </a:r>
            <a:r>
              <a:rPr lang="zh-CN" altLang="en-US" sz="2000" b="1" dirty="0">
                <a:solidFill>
                  <a:schemeClr val="tx2"/>
                </a:solidFill>
              </a:rPr>
              <a:t>骨架，</a:t>
            </a:r>
            <a:r>
              <a:rPr lang="en-US" altLang="zh-CN" sz="2000" b="1" dirty="0">
                <a:solidFill>
                  <a:schemeClr val="tx2"/>
                </a:solidFill>
              </a:rPr>
              <a:t>Skeleton)</a:t>
            </a:r>
            <a:r>
              <a:rPr lang="zh-CN" altLang="en-US" sz="2000" b="1" dirty="0">
                <a:solidFill>
                  <a:schemeClr val="tx2"/>
                </a:solidFill>
              </a:rPr>
              <a:t>。</a:t>
            </a:r>
          </a:p>
        </p:txBody>
      </p:sp>
      <p:grpSp>
        <p:nvGrpSpPr>
          <p:cNvPr id="2" name="组合 1"/>
          <p:cNvGrpSpPr/>
          <p:nvPr/>
        </p:nvGrpSpPr>
        <p:grpSpPr>
          <a:xfrm>
            <a:off x="1456459" y="3687496"/>
            <a:ext cx="8610600" cy="2438400"/>
            <a:chOff x="1752600" y="2743200"/>
            <a:chExt cx="8610600" cy="2438400"/>
          </a:xfrm>
        </p:grpSpPr>
        <p:sp>
          <p:nvSpPr>
            <p:cNvPr id="10244" name="Rectangle 6"/>
            <p:cNvSpPr>
              <a:spLocks noChangeArrowheads="1"/>
            </p:cNvSpPr>
            <p:nvPr/>
          </p:nvSpPr>
          <p:spPr bwMode="auto">
            <a:xfrm>
              <a:off x="2838450" y="2971800"/>
              <a:ext cx="16764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zh-CN" altLang="en-US" sz="1800" b="1"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rPr>
                <a:t>客户端</a:t>
              </a:r>
            </a:p>
          </p:txBody>
        </p:sp>
        <p:sp>
          <p:nvSpPr>
            <p:cNvPr id="10245" name="Rectangle 7"/>
            <p:cNvSpPr>
              <a:spLocks noChangeArrowheads="1"/>
            </p:cNvSpPr>
            <p:nvPr/>
          </p:nvSpPr>
          <p:spPr bwMode="auto">
            <a:xfrm>
              <a:off x="2824163" y="4324350"/>
              <a:ext cx="1828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zh-CN" altLang="en-US" sz="1800" b="1"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rPr>
                <a:t>远程对象的存根</a:t>
              </a:r>
            </a:p>
          </p:txBody>
        </p:sp>
        <p:sp>
          <p:nvSpPr>
            <p:cNvPr id="10246" name="Rectangle 8"/>
            <p:cNvSpPr>
              <a:spLocks noChangeArrowheads="1"/>
            </p:cNvSpPr>
            <p:nvPr/>
          </p:nvSpPr>
          <p:spPr bwMode="auto">
            <a:xfrm>
              <a:off x="6343650" y="2743200"/>
              <a:ext cx="4019550" cy="2438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10247" name="Rectangle 9"/>
            <p:cNvSpPr>
              <a:spLocks noChangeArrowheads="1"/>
            </p:cNvSpPr>
            <p:nvPr/>
          </p:nvSpPr>
          <p:spPr bwMode="auto">
            <a:xfrm>
              <a:off x="6419850" y="2895600"/>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zh-CN" altLang="en-US" sz="1800" b="1" i="0" u="none" strike="noStrike" kern="1200" cap="none" spc="0" normalizeH="0" baseline="0" noProof="0">
                  <a:ln>
                    <a:noFill/>
                  </a:ln>
                  <a:solidFill>
                    <a:srgbClr val="191B0E"/>
                  </a:solidFill>
                  <a:effectLst/>
                  <a:uLnTx/>
                  <a:uFillTx/>
                  <a:latin typeface="Arial" panose="020B0604020202020204" pitchFamily="34" charset="0"/>
                  <a:ea typeface="宋体" panose="02010600030101010101" pitchFamily="2" charset="-122"/>
                  <a:cs typeface="+mn-cs"/>
                </a:rPr>
                <a:t>服务器</a:t>
              </a:r>
            </a:p>
          </p:txBody>
        </p:sp>
        <p:sp>
          <p:nvSpPr>
            <p:cNvPr id="10248" name="Rectangle 10"/>
            <p:cNvSpPr>
              <a:spLocks noChangeArrowheads="1"/>
            </p:cNvSpPr>
            <p:nvPr/>
          </p:nvSpPr>
          <p:spPr bwMode="auto">
            <a:xfrm>
              <a:off x="7486650" y="3200400"/>
              <a:ext cx="234315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zh-CN" altLang="en-US" sz="1800" b="1"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rPr>
                <a:t>远程对象</a:t>
              </a:r>
            </a:p>
          </p:txBody>
        </p:sp>
        <p:sp>
          <p:nvSpPr>
            <p:cNvPr id="10249" name="Rectangle 11"/>
            <p:cNvSpPr>
              <a:spLocks noChangeArrowheads="1"/>
            </p:cNvSpPr>
            <p:nvPr/>
          </p:nvSpPr>
          <p:spPr bwMode="auto">
            <a:xfrm>
              <a:off x="7486650" y="4324350"/>
              <a:ext cx="226695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zh-CN" altLang="en-US" sz="1800" b="1"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rPr>
                <a:t>远程对象的骨架</a:t>
              </a:r>
            </a:p>
          </p:txBody>
        </p:sp>
        <p:sp>
          <p:nvSpPr>
            <p:cNvPr id="14348" name="Line 12"/>
            <p:cNvSpPr>
              <a:spLocks noChangeShapeType="1"/>
            </p:cNvSpPr>
            <p:nvPr/>
          </p:nvSpPr>
          <p:spPr bwMode="auto">
            <a:xfrm>
              <a:off x="3829050" y="35814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
          <p:nvSpPr>
            <p:cNvPr id="14349" name="Rectangle 13"/>
            <p:cNvSpPr>
              <a:spLocks noChangeArrowheads="1"/>
            </p:cNvSpPr>
            <p:nvPr/>
          </p:nvSpPr>
          <p:spPr bwMode="auto">
            <a:xfrm>
              <a:off x="3881438" y="3657600"/>
              <a:ext cx="2519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1.</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调用本地存根的</a:t>
              </a: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XX</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方法</a:t>
              </a:r>
            </a:p>
          </p:txBody>
        </p:sp>
        <p:sp>
          <p:nvSpPr>
            <p:cNvPr id="14350" name="Line 14"/>
            <p:cNvSpPr>
              <a:spLocks noChangeShapeType="1"/>
            </p:cNvSpPr>
            <p:nvPr/>
          </p:nvSpPr>
          <p:spPr bwMode="auto">
            <a:xfrm>
              <a:off x="4667250" y="4495800"/>
              <a:ext cx="2819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
          <p:nvSpPr>
            <p:cNvPr id="14352" name="Rectangle 16"/>
            <p:cNvSpPr>
              <a:spLocks noChangeArrowheads="1"/>
            </p:cNvSpPr>
            <p:nvPr/>
          </p:nvSpPr>
          <p:spPr bwMode="auto">
            <a:xfrm>
              <a:off x="4743450" y="4114801"/>
              <a:ext cx="249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buChar char="Ø"/>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2" panose="05020102010507070707" pitchFamily="18" charset="2"/>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buChar char="Ø"/>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buChar char="¡"/>
                <a:defRPr sz="2000">
                  <a:solidFill>
                    <a:schemeClr val="tx1"/>
                  </a:solidFill>
                  <a:latin typeface="Arial" panose="020B0604020202020204" pitchFamily="34" charset="0"/>
                  <a:ea typeface="宋体" panose="02010600030101010101" pitchFamily="2" charset="-122"/>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2.</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发送被编组的参数</a:t>
              </a:r>
            </a:p>
          </p:txBody>
        </p:sp>
        <p:sp>
          <p:nvSpPr>
            <p:cNvPr id="14353" name="Line 17"/>
            <p:cNvSpPr>
              <a:spLocks noChangeShapeType="1"/>
            </p:cNvSpPr>
            <p:nvPr/>
          </p:nvSpPr>
          <p:spPr bwMode="auto">
            <a:xfrm flipH="1">
              <a:off x="4667250" y="4800600"/>
              <a:ext cx="2819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
          <p:nvSpPr>
            <p:cNvPr id="14354" name="Rectangle 18"/>
            <p:cNvSpPr>
              <a:spLocks noChangeArrowheads="1"/>
            </p:cNvSpPr>
            <p:nvPr/>
          </p:nvSpPr>
          <p:spPr bwMode="auto">
            <a:xfrm>
              <a:off x="4819650" y="4876800"/>
              <a:ext cx="24955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4.</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发送被编组的返回值或异常</a:t>
              </a:r>
            </a:p>
          </p:txBody>
        </p:sp>
        <p:sp>
          <p:nvSpPr>
            <p:cNvPr id="14355" name="Line 19"/>
            <p:cNvSpPr>
              <a:spLocks noChangeShapeType="1"/>
            </p:cNvSpPr>
            <p:nvPr/>
          </p:nvSpPr>
          <p:spPr bwMode="auto">
            <a:xfrm flipV="1">
              <a:off x="3295650" y="3581400"/>
              <a:ext cx="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
          <p:nvSpPr>
            <p:cNvPr id="14356" name="Rectangle 20"/>
            <p:cNvSpPr>
              <a:spLocks noChangeArrowheads="1"/>
            </p:cNvSpPr>
            <p:nvPr/>
          </p:nvSpPr>
          <p:spPr bwMode="auto">
            <a:xfrm>
              <a:off x="1752600" y="3810000"/>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5.</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返回值或异常</a:t>
              </a:r>
            </a:p>
          </p:txBody>
        </p:sp>
        <p:sp>
          <p:nvSpPr>
            <p:cNvPr id="14357" name="Line 21"/>
            <p:cNvSpPr>
              <a:spLocks noChangeShapeType="1"/>
            </p:cNvSpPr>
            <p:nvPr/>
          </p:nvSpPr>
          <p:spPr bwMode="auto">
            <a:xfrm flipV="1">
              <a:off x="8505825" y="37338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Franklin Gothic Book" panose="020B0503020102020204"/>
                <a:ea typeface="华文楷体" panose="02010600040101010101" pitchFamily="2" charset="-122"/>
                <a:cs typeface="+mn-cs"/>
              </a:endParaRPr>
            </a:p>
          </p:txBody>
        </p:sp>
        <p:sp>
          <p:nvSpPr>
            <p:cNvPr id="14358" name="Rectangle 22"/>
            <p:cNvSpPr>
              <a:spLocks noChangeArrowheads="1"/>
            </p:cNvSpPr>
            <p:nvPr/>
          </p:nvSpPr>
          <p:spPr bwMode="auto">
            <a:xfrm>
              <a:off x="8629650" y="3810001"/>
              <a:ext cx="1504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3.</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调用</a:t>
              </a:r>
              <a:r>
                <a:rPr kumimoji="0" lang="en-US" altLang="zh-CN"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XX</a:t>
              </a:r>
              <a:r>
                <a:rPr kumimoji="0" lang="zh-CN" altLang="en-US" sz="1600" b="1" i="0" u="none" strike="noStrike" kern="1200" cap="none" spc="0" normalizeH="0" baseline="0" noProof="0" dirty="0">
                  <a:ln>
                    <a:noFill/>
                  </a:ln>
                  <a:solidFill>
                    <a:srgbClr val="C00000"/>
                  </a:solidFill>
                  <a:effectLst/>
                  <a:uLnTx/>
                  <a:uFillTx/>
                  <a:latin typeface="Arial" panose="020B0604020202020204" pitchFamily="34" charset="0"/>
                  <a:ea typeface="宋体" panose="02010600030101010101" pitchFamily="2" charset="-122"/>
                  <a:cs typeface="+mn-cs"/>
                </a:rPr>
                <a:t>方法</a:t>
              </a:r>
            </a:p>
          </p:txBody>
        </p:sp>
      </p:grpSp>
    </p:spTree>
    <p:extLst>
      <p:ext uri="{BB962C8B-B14F-4D97-AF65-F5344CB8AC3E}">
        <p14:creationId xmlns:p14="http://schemas.microsoft.com/office/powerpoint/2010/main" val="1934302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运行机制</a:t>
            </a:r>
          </a:p>
        </p:txBody>
      </p:sp>
      <p:pic>
        <p:nvPicPr>
          <p:cNvPr id="4" name="内容占位符 3"/>
          <p:cNvPicPr>
            <a:picLocks noGrp="1" noChangeAspect="1"/>
          </p:cNvPicPr>
          <p:nvPr>
            <p:ph idx="1"/>
          </p:nvPr>
        </p:nvPicPr>
        <p:blipFill>
          <a:blip r:embed="rId2"/>
          <a:stretch>
            <a:fillRect/>
          </a:stretch>
        </p:blipFill>
        <p:spPr>
          <a:xfrm>
            <a:off x="3240423" y="2286000"/>
            <a:ext cx="5863553" cy="3581400"/>
          </a:xfrm>
          <a:prstGeom prst="rect">
            <a:avLst/>
          </a:prstGeom>
        </p:spPr>
      </p:pic>
    </p:spTree>
    <p:extLst>
      <p:ext uri="{BB962C8B-B14F-4D97-AF65-F5344CB8AC3E}">
        <p14:creationId xmlns:p14="http://schemas.microsoft.com/office/powerpoint/2010/main" val="3709999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952789" y="533400"/>
            <a:ext cx="8540750" cy="533400"/>
          </a:xfrm>
        </p:spPr>
        <p:txBody>
          <a:bodyPr>
            <a:normAutofit fontScale="90000"/>
          </a:bodyPr>
          <a:lstStyle/>
          <a:p>
            <a:pPr eaLnBrk="1" hangingPunct="1"/>
            <a:r>
              <a:rPr lang="en-US" altLang="zh-CN" sz="4000" dirty="0"/>
              <a:t>RMI</a:t>
            </a:r>
            <a:r>
              <a:rPr lang="zh-CN" altLang="en-US" sz="4000" dirty="0"/>
              <a:t> 注册中心的实现</a:t>
            </a:r>
            <a:r>
              <a:rPr lang="en-US" altLang="zh-CN" sz="4000" dirty="0"/>
              <a:t>-JNDI</a:t>
            </a:r>
            <a:endParaRPr lang="zh-CN" altLang="en-US" sz="4000" dirty="0"/>
          </a:p>
        </p:txBody>
      </p:sp>
      <p:sp>
        <p:nvSpPr>
          <p:cNvPr id="17411" name="Rectangle 3"/>
          <p:cNvSpPr>
            <a:spLocks noGrp="1" noRot="1" noChangeArrowheads="1"/>
          </p:cNvSpPr>
          <p:nvPr>
            <p:ph idx="1"/>
          </p:nvPr>
        </p:nvSpPr>
        <p:spPr>
          <a:xfrm>
            <a:off x="1098839" y="1347537"/>
            <a:ext cx="8686800" cy="4596063"/>
          </a:xfrm>
        </p:spPr>
        <p:txBody>
          <a:bodyPr/>
          <a:lstStyle/>
          <a:p>
            <a:pPr>
              <a:lnSpc>
                <a:spcPct val="90000"/>
              </a:lnSpc>
            </a:pPr>
            <a:r>
              <a:rPr lang="en-US" altLang="zh-CN" sz="2400" b="1" dirty="0">
                <a:solidFill>
                  <a:schemeClr val="hlink"/>
                </a:solidFill>
                <a:latin typeface="宋体" panose="02010600030101010101" pitchFamily="2" charset="-122"/>
              </a:rPr>
              <a:t>RMI</a:t>
            </a:r>
            <a:r>
              <a:rPr lang="zh-CN" altLang="en-US" sz="2400" b="1" dirty="0">
                <a:solidFill>
                  <a:schemeClr val="hlink"/>
                </a:solidFill>
                <a:latin typeface="宋体" panose="02010600030101010101" pitchFamily="2" charset="-122"/>
              </a:rPr>
              <a:t>采用一种命名服务机制来使客户程序可以找到服务器上的一个远程对象。</a:t>
            </a:r>
            <a:endParaRPr lang="en-US" altLang="zh-CN" sz="2400" b="1" dirty="0">
              <a:solidFill>
                <a:schemeClr val="hlink"/>
              </a:solidFill>
              <a:latin typeface="宋体" panose="02010600030101010101" pitchFamily="2" charset="-122"/>
            </a:endParaRPr>
          </a:p>
          <a:p>
            <a:pPr>
              <a:lnSpc>
                <a:spcPct val="90000"/>
              </a:lnSpc>
            </a:pPr>
            <a:r>
              <a:rPr lang="en-US" altLang="zh-CN" sz="2400" b="1" dirty="0">
                <a:solidFill>
                  <a:schemeClr val="hlink"/>
                </a:solidFill>
                <a:latin typeface="宋体" panose="02010600030101010101" pitchFamily="2" charset="-122"/>
              </a:rPr>
              <a:t>RMI</a:t>
            </a:r>
            <a:r>
              <a:rPr lang="zh-CN" altLang="en-US" sz="2400" b="1" dirty="0">
                <a:solidFill>
                  <a:schemeClr val="hlink"/>
                </a:solidFill>
                <a:latin typeface="宋体" panose="02010600030101010101" pitchFamily="2" charset="-122"/>
              </a:rPr>
              <a:t>的命名服务</a:t>
            </a:r>
            <a:r>
              <a:rPr lang="en-US" altLang="zh-CN" sz="2400" b="1" dirty="0">
                <a:solidFill>
                  <a:schemeClr val="hlink"/>
                </a:solidFill>
                <a:latin typeface="宋体" panose="02010600030101010101" pitchFamily="2" charset="-122"/>
              </a:rPr>
              <a:t>API</a:t>
            </a:r>
            <a:r>
              <a:rPr lang="zh-CN" altLang="en-US" sz="2400" b="1" dirty="0">
                <a:solidFill>
                  <a:schemeClr val="hlink"/>
                </a:solidFill>
                <a:latin typeface="宋体" panose="02010600030101010101" pitchFamily="2" charset="-122"/>
              </a:rPr>
              <a:t>被整合到</a:t>
            </a:r>
            <a:r>
              <a:rPr lang="en-US" altLang="zh-CN" sz="2400" b="1" dirty="0">
                <a:solidFill>
                  <a:schemeClr val="tx2"/>
                </a:solidFill>
                <a:latin typeface="宋体" panose="02010600030101010101" pitchFamily="2" charset="-122"/>
              </a:rPr>
              <a:t>JNDI</a:t>
            </a:r>
            <a:r>
              <a:rPr lang="en-US" altLang="zh-CN" sz="2400" b="1" dirty="0">
                <a:solidFill>
                  <a:schemeClr val="hlink"/>
                </a:solidFill>
                <a:latin typeface="宋体" panose="02010600030101010101" pitchFamily="2" charset="-122"/>
              </a:rPr>
              <a:t>(Java Naming and Directory Interface)</a:t>
            </a:r>
            <a:r>
              <a:rPr lang="zh-CN" altLang="en-US" sz="2400" b="1" dirty="0">
                <a:solidFill>
                  <a:schemeClr val="hlink"/>
                </a:solidFill>
                <a:latin typeface="宋体" panose="02010600030101010101" pitchFamily="2" charset="-122"/>
              </a:rPr>
              <a:t>中。</a:t>
            </a:r>
            <a:endParaRPr lang="en-US" altLang="zh-CN" sz="2400" b="1" dirty="0">
              <a:solidFill>
                <a:schemeClr val="hlink"/>
              </a:solidFill>
              <a:latin typeface="宋体" panose="02010600030101010101" pitchFamily="2" charset="-122"/>
            </a:endParaRPr>
          </a:p>
          <a:p>
            <a:pPr lvl="1">
              <a:lnSpc>
                <a:spcPct val="90000"/>
              </a:lnSpc>
            </a:pPr>
            <a:r>
              <a:rPr lang="zh-CN" altLang="en-US" b="1" dirty="0">
                <a:solidFill>
                  <a:srgbClr val="C00000"/>
                </a:solidFill>
              </a:rPr>
              <a:t>命名服务</a:t>
            </a:r>
            <a:endParaRPr lang="en-US" altLang="zh-CN" b="1" dirty="0">
              <a:solidFill>
                <a:srgbClr val="C00000"/>
              </a:solidFill>
            </a:endParaRPr>
          </a:p>
          <a:p>
            <a:pPr lvl="1">
              <a:lnSpc>
                <a:spcPct val="90000"/>
              </a:lnSpc>
            </a:pPr>
            <a:r>
              <a:rPr lang="zh-CN" altLang="en-US" b="1" dirty="0">
                <a:solidFill>
                  <a:srgbClr val="C00000"/>
                </a:solidFill>
              </a:rPr>
              <a:t>目录服务</a:t>
            </a:r>
            <a:endParaRPr lang="en-US" altLang="zh-CN" b="1" dirty="0">
              <a:solidFill>
                <a:schemeClr val="hlink"/>
              </a:solidFill>
              <a:latin typeface="宋体" panose="02010600030101010101" pitchFamily="2" charset="-122"/>
            </a:endParaRPr>
          </a:p>
        </p:txBody>
      </p:sp>
    </p:spTree>
    <p:extLst>
      <p:ext uri="{BB962C8B-B14F-4D97-AF65-F5344CB8AC3E}">
        <p14:creationId xmlns:p14="http://schemas.microsoft.com/office/powerpoint/2010/main" val="3455492555"/>
      </p:ext>
    </p:extLst>
  </p:cSld>
  <p:clrMapOvr>
    <a:masterClrMapping/>
  </p:clrMapOvr>
</p:sld>
</file>

<file path=ppt/theme/theme1.xml><?xml version="1.0" encoding="utf-8"?>
<a:theme xmlns:a="http://schemas.openxmlformats.org/drawingml/2006/main" name="剪切">
  <a:themeElements>
    <a:clrScheme name="剪切">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剪切">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剪切">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0</TotalTime>
  <Words>1396</Words>
  <Application>Microsoft Office PowerPoint</Application>
  <PresentationFormat>宽屏</PresentationFormat>
  <Paragraphs>156</Paragraphs>
  <Slides>23</Slides>
  <Notes>0</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23</vt:i4>
      </vt:variant>
    </vt:vector>
  </HeadingPairs>
  <TitlesOfParts>
    <vt:vector size="30" baseType="lpstr">
      <vt:lpstr>楷体</vt:lpstr>
      <vt:lpstr>宋体</vt:lpstr>
      <vt:lpstr>Arial</vt:lpstr>
      <vt:lpstr>Franklin Gothic Book</vt:lpstr>
      <vt:lpstr>Wingdings</vt:lpstr>
      <vt:lpstr>剪切</vt:lpstr>
      <vt:lpstr>Visio</vt:lpstr>
      <vt:lpstr>远程过程调用 (RPC) Remote Procedure Call</vt:lpstr>
      <vt:lpstr>RPC的实现方案</vt:lpstr>
      <vt:lpstr>RPC框架原理</vt:lpstr>
      <vt:lpstr>RPC调用流程</vt:lpstr>
      <vt:lpstr>实现的关键技术问题</vt:lpstr>
      <vt:lpstr>一种特殊RPC-JAVA RMI</vt:lpstr>
      <vt:lpstr>RMI基本原理</vt:lpstr>
      <vt:lpstr>运行机制</vt:lpstr>
      <vt:lpstr>RMI 注册中心的实现-JNDI</vt:lpstr>
      <vt:lpstr>JNDI中的核心类和接口</vt:lpstr>
      <vt:lpstr>远程服务类</vt:lpstr>
      <vt:lpstr>服务注册中心的生成</vt:lpstr>
      <vt:lpstr>Naming/Context/Registry 类 -远程服务对象和名称的绑定、暴露和查找</vt:lpstr>
      <vt:lpstr>简单的RMI应用实现</vt:lpstr>
      <vt:lpstr>RMI应用的开发步骤标准套路流程</vt:lpstr>
      <vt:lpstr>RMI应用-创建远程接口</vt:lpstr>
      <vt:lpstr>RMI应用-创建远程接口</vt:lpstr>
      <vt:lpstr>RMI应用-创建远程类</vt:lpstr>
      <vt:lpstr>RMI应用-创建远程类</vt:lpstr>
      <vt:lpstr>RMI应用-创建服务端程序</vt:lpstr>
      <vt:lpstr>RMI应用-创建客户端程序</vt:lpstr>
      <vt:lpstr>优势和劣势</vt:lpstr>
      <vt:lpstr>主要问题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远程过程调用 (RPC) Remote Procedure Call</dc:title>
  <dc:creator>Left Lee</dc:creator>
  <cp:lastModifiedBy>Left Lee</cp:lastModifiedBy>
  <cp:revision>1</cp:revision>
  <dcterms:created xsi:type="dcterms:W3CDTF">2025-04-09T02:23:53Z</dcterms:created>
  <dcterms:modified xsi:type="dcterms:W3CDTF">2025-04-09T02:24:06Z</dcterms:modified>
</cp:coreProperties>
</file>