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415" r:id="rId2"/>
    <p:sldId id="338" r:id="rId3"/>
    <p:sldId id="337" r:id="rId4"/>
    <p:sldId id="339" r:id="rId5"/>
    <p:sldId id="340" r:id="rId6"/>
    <p:sldId id="342" r:id="rId7"/>
    <p:sldId id="343" r:id="rId8"/>
    <p:sldId id="344" r:id="rId9"/>
    <p:sldId id="345" r:id="rId10"/>
    <p:sldId id="346" r:id="rId11"/>
    <p:sldId id="348" r:id="rId12"/>
    <p:sldId id="347" r:id="rId13"/>
    <p:sldId id="341" r:id="rId14"/>
    <p:sldId id="349" r:id="rId15"/>
    <p:sldId id="350" r:id="rId16"/>
    <p:sldId id="351" r:id="rId17"/>
    <p:sldId id="416" r:id="rId18"/>
    <p:sldId id="417" r:id="rId19"/>
    <p:sldId id="418" r:id="rId20"/>
    <p:sldId id="419" r:id="rId21"/>
    <p:sldId id="420" r:id="rId22"/>
    <p:sldId id="421" r:id="rId23"/>
    <p:sldId id="422" r:id="rId24"/>
    <p:sldId id="374" r:id="rId25"/>
    <p:sldId id="376" r:id="rId26"/>
    <p:sldId id="377" r:id="rId27"/>
    <p:sldId id="378" r:id="rId28"/>
    <p:sldId id="379" r:id="rId29"/>
    <p:sldId id="423" r:id="rId30"/>
    <p:sldId id="424" r:id="rId31"/>
    <p:sldId id="425" r:id="rId32"/>
    <p:sldId id="367" r:id="rId33"/>
    <p:sldId id="368" r:id="rId34"/>
    <p:sldId id="370" r:id="rId3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54C129-E42D-4829-8626-1BB8D7A2888D}" type="doc">
      <dgm:prSet loTypeId="urn:microsoft.com/office/officeart/2008/layout/RadialCluster" loCatId="relationship" qsTypeId="urn:microsoft.com/office/officeart/2005/8/quickstyle/simple2" qsCatId="simple" csTypeId="urn:microsoft.com/office/officeart/2005/8/colors/accent6_4" csCatId="accent6" phldr="1"/>
      <dgm:spPr/>
      <dgm:t>
        <a:bodyPr/>
        <a:lstStyle/>
        <a:p>
          <a:endParaRPr lang="zh-CN" altLang="en-US"/>
        </a:p>
      </dgm:t>
    </dgm:pt>
    <dgm:pt modelId="{748C12E9-83A0-415F-B588-D8EEF2CD3E2E}">
      <dgm:prSet phldrT="[文本]"/>
      <dgm:spPr/>
      <dgm:t>
        <a:bodyPr/>
        <a:lstStyle/>
        <a:p>
          <a:r>
            <a:rPr lang="en-US" altLang="zh-CN" dirty="0"/>
            <a:t>NoSQL</a:t>
          </a:r>
          <a:endParaRPr lang="zh-CN" altLang="en-US" dirty="0"/>
        </a:p>
      </dgm:t>
    </dgm:pt>
    <dgm:pt modelId="{589F1C8D-45D5-444E-BA1A-5D95392D63EA}" type="parTrans" cxnId="{B97B929E-13E9-4A44-AEE8-CFC1853D4E70}">
      <dgm:prSet/>
      <dgm:spPr/>
      <dgm:t>
        <a:bodyPr/>
        <a:lstStyle/>
        <a:p>
          <a:endParaRPr lang="zh-CN" altLang="en-US"/>
        </a:p>
      </dgm:t>
    </dgm:pt>
    <dgm:pt modelId="{BE15DA07-3E12-4D46-996E-2658B0DB6AC0}" type="sibTrans" cxnId="{B97B929E-13E9-4A44-AEE8-CFC1853D4E70}">
      <dgm:prSet/>
      <dgm:spPr/>
      <dgm:t>
        <a:bodyPr/>
        <a:lstStyle/>
        <a:p>
          <a:endParaRPr lang="zh-CN" altLang="en-US"/>
        </a:p>
      </dgm:t>
    </dgm:pt>
    <dgm:pt modelId="{94B3BF18-F5AE-4643-85A1-A2BF5D1D1CEB}">
      <dgm:prSet phldrT="[文本]"/>
      <dgm:spPr/>
      <dgm:t>
        <a:bodyPr/>
        <a:lstStyle/>
        <a:p>
          <a:r>
            <a:rPr lang="en-US" altLang="zh-CN" dirty="0"/>
            <a:t>CAP</a:t>
          </a:r>
          <a:endParaRPr lang="zh-CN" altLang="en-US" dirty="0"/>
        </a:p>
      </dgm:t>
    </dgm:pt>
    <dgm:pt modelId="{A86C564F-27BC-4B86-87AC-F119299E198A}" type="parTrans" cxnId="{4A81D505-91D3-4F8B-A6C2-EAA143B1BA56}">
      <dgm:prSet/>
      <dgm:spPr/>
      <dgm:t>
        <a:bodyPr/>
        <a:lstStyle/>
        <a:p>
          <a:endParaRPr lang="zh-CN" altLang="en-US"/>
        </a:p>
      </dgm:t>
    </dgm:pt>
    <dgm:pt modelId="{FA0F032E-B7A3-42B3-B1E5-28DE68E0C174}" type="sibTrans" cxnId="{4A81D505-91D3-4F8B-A6C2-EAA143B1BA56}">
      <dgm:prSet/>
      <dgm:spPr/>
      <dgm:t>
        <a:bodyPr/>
        <a:lstStyle/>
        <a:p>
          <a:endParaRPr lang="zh-CN" altLang="en-US"/>
        </a:p>
      </dgm:t>
    </dgm:pt>
    <dgm:pt modelId="{47BEC2F0-1933-4566-9A6F-CAF098B266DF}">
      <dgm:prSet phldrT="[文本]"/>
      <dgm:spPr/>
      <dgm:t>
        <a:bodyPr/>
        <a:lstStyle/>
        <a:p>
          <a:r>
            <a:rPr lang="en-US" altLang="zh-CN" dirty="0"/>
            <a:t>BASE</a:t>
          </a:r>
          <a:endParaRPr lang="zh-CN" altLang="en-US" dirty="0"/>
        </a:p>
      </dgm:t>
    </dgm:pt>
    <dgm:pt modelId="{187F603D-9866-419E-9813-10E1ABC51234}" type="parTrans" cxnId="{36D3B76A-6AFE-493E-971D-72D1640505BE}">
      <dgm:prSet/>
      <dgm:spPr/>
      <dgm:t>
        <a:bodyPr/>
        <a:lstStyle/>
        <a:p>
          <a:endParaRPr lang="zh-CN" altLang="en-US"/>
        </a:p>
      </dgm:t>
    </dgm:pt>
    <dgm:pt modelId="{2DAC2371-F4DB-4514-9FAA-CCEB7DD421E4}" type="sibTrans" cxnId="{36D3B76A-6AFE-493E-971D-72D1640505BE}">
      <dgm:prSet/>
      <dgm:spPr/>
      <dgm:t>
        <a:bodyPr/>
        <a:lstStyle/>
        <a:p>
          <a:endParaRPr lang="zh-CN" altLang="en-US"/>
        </a:p>
      </dgm:t>
    </dgm:pt>
    <dgm:pt modelId="{D8E1DBE8-C1C6-41E2-9466-90648B8A1A82}">
      <dgm:prSet phldrT="[文本]"/>
      <dgm:spPr/>
      <dgm:t>
        <a:bodyPr/>
        <a:lstStyle/>
        <a:p>
          <a:r>
            <a:rPr lang="zh-CN" altLang="en-US" dirty="0"/>
            <a:t>最终一致性</a:t>
          </a:r>
        </a:p>
      </dgm:t>
    </dgm:pt>
    <dgm:pt modelId="{41F7394E-D238-45A8-AFD7-12B42092C6CC}" type="parTrans" cxnId="{277C73C3-023D-41D3-AD0F-C13ED204A9CF}">
      <dgm:prSet/>
      <dgm:spPr/>
      <dgm:t>
        <a:bodyPr/>
        <a:lstStyle/>
        <a:p>
          <a:endParaRPr lang="zh-CN" altLang="en-US"/>
        </a:p>
      </dgm:t>
    </dgm:pt>
    <dgm:pt modelId="{F35B9130-0DEE-498E-8F69-A331C9E8E2D7}" type="sibTrans" cxnId="{277C73C3-023D-41D3-AD0F-C13ED204A9CF}">
      <dgm:prSet/>
      <dgm:spPr/>
      <dgm:t>
        <a:bodyPr/>
        <a:lstStyle/>
        <a:p>
          <a:endParaRPr lang="zh-CN" altLang="en-US"/>
        </a:p>
      </dgm:t>
    </dgm:pt>
    <dgm:pt modelId="{CD7B5C09-10A2-4AB6-85E3-1354D0E29527}" type="pres">
      <dgm:prSet presAssocID="{9154C129-E42D-4829-8626-1BB8D7A2888D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CAFD64B0-0088-4A3E-AE66-A377D0606BDB}" type="pres">
      <dgm:prSet presAssocID="{748C12E9-83A0-415F-B588-D8EEF2CD3E2E}" presName="singleCycle" presStyleCnt="0"/>
      <dgm:spPr/>
    </dgm:pt>
    <dgm:pt modelId="{59EB3A1F-8A1A-462D-A8C7-8C789BA3925B}" type="pres">
      <dgm:prSet presAssocID="{748C12E9-83A0-415F-B588-D8EEF2CD3E2E}" presName="singleCenter" presStyleLbl="node1" presStyleIdx="0" presStyleCnt="4">
        <dgm:presLayoutVars>
          <dgm:chMax val="7"/>
          <dgm:chPref val="7"/>
        </dgm:presLayoutVars>
      </dgm:prSet>
      <dgm:spPr/>
    </dgm:pt>
    <dgm:pt modelId="{1AE218AD-E25E-44EA-AF6E-E40E204F5863}" type="pres">
      <dgm:prSet presAssocID="{A86C564F-27BC-4B86-87AC-F119299E198A}" presName="Name56" presStyleLbl="parChTrans1D2" presStyleIdx="0" presStyleCnt="3"/>
      <dgm:spPr/>
    </dgm:pt>
    <dgm:pt modelId="{D4502F58-5DA6-4484-BB08-95E8AF133B29}" type="pres">
      <dgm:prSet presAssocID="{94B3BF18-F5AE-4643-85A1-A2BF5D1D1CEB}" presName="text0" presStyleLbl="node1" presStyleIdx="1" presStyleCnt="4" custRadScaleRad="100006" custRadScaleInc="1062">
        <dgm:presLayoutVars>
          <dgm:bulletEnabled val="1"/>
        </dgm:presLayoutVars>
      </dgm:prSet>
      <dgm:spPr/>
    </dgm:pt>
    <dgm:pt modelId="{3BBD293F-5967-4853-A859-D7B44070FEB6}" type="pres">
      <dgm:prSet presAssocID="{187F603D-9866-419E-9813-10E1ABC51234}" presName="Name56" presStyleLbl="parChTrans1D2" presStyleIdx="1" presStyleCnt="3"/>
      <dgm:spPr/>
    </dgm:pt>
    <dgm:pt modelId="{E76BFB17-9000-450A-ABEE-32C43B12127B}" type="pres">
      <dgm:prSet presAssocID="{47BEC2F0-1933-4566-9A6F-CAF098B266DF}" presName="text0" presStyleLbl="node1" presStyleIdx="2" presStyleCnt="4">
        <dgm:presLayoutVars>
          <dgm:bulletEnabled val="1"/>
        </dgm:presLayoutVars>
      </dgm:prSet>
      <dgm:spPr/>
    </dgm:pt>
    <dgm:pt modelId="{317B6C6F-FE95-4D3C-8738-7BF387218358}" type="pres">
      <dgm:prSet presAssocID="{41F7394E-D238-45A8-AFD7-12B42092C6CC}" presName="Name56" presStyleLbl="parChTrans1D2" presStyleIdx="2" presStyleCnt="3"/>
      <dgm:spPr/>
    </dgm:pt>
    <dgm:pt modelId="{B13E33E5-CAD6-48E1-BBE3-63F1F4956C16}" type="pres">
      <dgm:prSet presAssocID="{D8E1DBE8-C1C6-41E2-9466-90648B8A1A82}" presName="text0" presStyleLbl="node1" presStyleIdx="3" presStyleCnt="4">
        <dgm:presLayoutVars>
          <dgm:bulletEnabled val="1"/>
        </dgm:presLayoutVars>
      </dgm:prSet>
      <dgm:spPr/>
    </dgm:pt>
  </dgm:ptLst>
  <dgm:cxnLst>
    <dgm:cxn modelId="{4A81D505-91D3-4F8B-A6C2-EAA143B1BA56}" srcId="{748C12E9-83A0-415F-B588-D8EEF2CD3E2E}" destId="{94B3BF18-F5AE-4643-85A1-A2BF5D1D1CEB}" srcOrd="0" destOrd="0" parTransId="{A86C564F-27BC-4B86-87AC-F119299E198A}" sibTransId="{FA0F032E-B7A3-42B3-B1E5-28DE68E0C174}"/>
    <dgm:cxn modelId="{EDBD8E1D-2983-4A09-B002-F0322E5D694A}" type="presOf" srcId="{748C12E9-83A0-415F-B588-D8EEF2CD3E2E}" destId="{59EB3A1F-8A1A-462D-A8C7-8C789BA3925B}" srcOrd="0" destOrd="0" presId="urn:microsoft.com/office/officeart/2008/layout/RadialCluster"/>
    <dgm:cxn modelId="{669CE021-9D3B-404B-894F-DA66397B1699}" type="presOf" srcId="{41F7394E-D238-45A8-AFD7-12B42092C6CC}" destId="{317B6C6F-FE95-4D3C-8738-7BF387218358}" srcOrd="0" destOrd="0" presId="urn:microsoft.com/office/officeart/2008/layout/RadialCluster"/>
    <dgm:cxn modelId="{BCEF1D68-5B4E-482F-B872-2A652B5B4A6D}" type="presOf" srcId="{94B3BF18-F5AE-4643-85A1-A2BF5D1D1CEB}" destId="{D4502F58-5DA6-4484-BB08-95E8AF133B29}" srcOrd="0" destOrd="0" presId="urn:microsoft.com/office/officeart/2008/layout/RadialCluster"/>
    <dgm:cxn modelId="{36D3B76A-6AFE-493E-971D-72D1640505BE}" srcId="{748C12E9-83A0-415F-B588-D8EEF2CD3E2E}" destId="{47BEC2F0-1933-4566-9A6F-CAF098B266DF}" srcOrd="1" destOrd="0" parTransId="{187F603D-9866-419E-9813-10E1ABC51234}" sibTransId="{2DAC2371-F4DB-4514-9FAA-CCEB7DD421E4}"/>
    <dgm:cxn modelId="{C5C03874-0FA4-45B6-9C69-49C805F39CDF}" type="presOf" srcId="{D8E1DBE8-C1C6-41E2-9466-90648B8A1A82}" destId="{B13E33E5-CAD6-48E1-BBE3-63F1F4956C16}" srcOrd="0" destOrd="0" presId="urn:microsoft.com/office/officeart/2008/layout/RadialCluster"/>
    <dgm:cxn modelId="{22537559-6384-4499-8D49-C481B2A04573}" type="presOf" srcId="{9154C129-E42D-4829-8626-1BB8D7A2888D}" destId="{CD7B5C09-10A2-4AB6-85E3-1354D0E29527}" srcOrd="0" destOrd="0" presId="urn:microsoft.com/office/officeart/2008/layout/RadialCluster"/>
    <dgm:cxn modelId="{B021D296-2122-4F39-8CE5-76C01A22C551}" type="presOf" srcId="{47BEC2F0-1933-4566-9A6F-CAF098B266DF}" destId="{E76BFB17-9000-450A-ABEE-32C43B12127B}" srcOrd="0" destOrd="0" presId="urn:microsoft.com/office/officeart/2008/layout/RadialCluster"/>
    <dgm:cxn modelId="{B97B929E-13E9-4A44-AEE8-CFC1853D4E70}" srcId="{9154C129-E42D-4829-8626-1BB8D7A2888D}" destId="{748C12E9-83A0-415F-B588-D8EEF2CD3E2E}" srcOrd="0" destOrd="0" parTransId="{589F1C8D-45D5-444E-BA1A-5D95392D63EA}" sibTransId="{BE15DA07-3E12-4D46-996E-2658B0DB6AC0}"/>
    <dgm:cxn modelId="{98D698B3-D2C7-44EA-B9C6-41BB73A651F8}" type="presOf" srcId="{A86C564F-27BC-4B86-87AC-F119299E198A}" destId="{1AE218AD-E25E-44EA-AF6E-E40E204F5863}" srcOrd="0" destOrd="0" presId="urn:microsoft.com/office/officeart/2008/layout/RadialCluster"/>
    <dgm:cxn modelId="{277C73C3-023D-41D3-AD0F-C13ED204A9CF}" srcId="{748C12E9-83A0-415F-B588-D8EEF2CD3E2E}" destId="{D8E1DBE8-C1C6-41E2-9466-90648B8A1A82}" srcOrd="2" destOrd="0" parTransId="{41F7394E-D238-45A8-AFD7-12B42092C6CC}" sibTransId="{F35B9130-0DEE-498E-8F69-A331C9E8E2D7}"/>
    <dgm:cxn modelId="{03F50ADF-417A-4DF2-934E-FC34965A3D07}" type="presOf" srcId="{187F603D-9866-419E-9813-10E1ABC51234}" destId="{3BBD293F-5967-4853-A859-D7B44070FEB6}" srcOrd="0" destOrd="0" presId="urn:microsoft.com/office/officeart/2008/layout/RadialCluster"/>
    <dgm:cxn modelId="{BF9497D1-CF7B-4D77-B72C-3B6C7FBADD2F}" type="presParOf" srcId="{CD7B5C09-10A2-4AB6-85E3-1354D0E29527}" destId="{CAFD64B0-0088-4A3E-AE66-A377D0606BDB}" srcOrd="0" destOrd="0" presId="urn:microsoft.com/office/officeart/2008/layout/RadialCluster"/>
    <dgm:cxn modelId="{AD802494-8ECB-4242-94B5-3209F7A1EC11}" type="presParOf" srcId="{CAFD64B0-0088-4A3E-AE66-A377D0606BDB}" destId="{59EB3A1F-8A1A-462D-A8C7-8C789BA3925B}" srcOrd="0" destOrd="0" presId="urn:microsoft.com/office/officeart/2008/layout/RadialCluster"/>
    <dgm:cxn modelId="{EE9E8843-680E-41DF-9E23-97D24BC9ED53}" type="presParOf" srcId="{CAFD64B0-0088-4A3E-AE66-A377D0606BDB}" destId="{1AE218AD-E25E-44EA-AF6E-E40E204F5863}" srcOrd="1" destOrd="0" presId="urn:microsoft.com/office/officeart/2008/layout/RadialCluster"/>
    <dgm:cxn modelId="{068E5B6E-9863-40BF-A87F-B4812998F158}" type="presParOf" srcId="{CAFD64B0-0088-4A3E-AE66-A377D0606BDB}" destId="{D4502F58-5DA6-4484-BB08-95E8AF133B29}" srcOrd="2" destOrd="0" presId="urn:microsoft.com/office/officeart/2008/layout/RadialCluster"/>
    <dgm:cxn modelId="{2EB9FF33-53A2-483F-8D67-170D4264589C}" type="presParOf" srcId="{CAFD64B0-0088-4A3E-AE66-A377D0606BDB}" destId="{3BBD293F-5967-4853-A859-D7B44070FEB6}" srcOrd="3" destOrd="0" presId="urn:microsoft.com/office/officeart/2008/layout/RadialCluster"/>
    <dgm:cxn modelId="{7670017B-68B3-4536-8A01-5A3884FB6D15}" type="presParOf" srcId="{CAFD64B0-0088-4A3E-AE66-A377D0606BDB}" destId="{E76BFB17-9000-450A-ABEE-32C43B12127B}" srcOrd="4" destOrd="0" presId="urn:microsoft.com/office/officeart/2008/layout/RadialCluster"/>
    <dgm:cxn modelId="{1A341161-FCAC-43D2-B1B2-21A530CD8DA0}" type="presParOf" srcId="{CAFD64B0-0088-4A3E-AE66-A377D0606BDB}" destId="{317B6C6F-FE95-4D3C-8738-7BF387218358}" srcOrd="5" destOrd="0" presId="urn:microsoft.com/office/officeart/2008/layout/RadialCluster"/>
    <dgm:cxn modelId="{B36C7A56-9F4B-4A1F-B7B2-F2F0F9470E77}" type="presParOf" srcId="{CAFD64B0-0088-4A3E-AE66-A377D0606BDB}" destId="{B13E33E5-CAD6-48E1-BBE3-63F1F4956C16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EB3A1F-8A1A-462D-A8C7-8C789BA3925B}">
      <dsp:nvSpPr>
        <dsp:cNvPr id="0" name=""/>
        <dsp:cNvSpPr/>
      </dsp:nvSpPr>
      <dsp:spPr>
        <a:xfrm>
          <a:off x="3557269" y="2044332"/>
          <a:ext cx="1318260" cy="1318260"/>
        </a:xfrm>
        <a:prstGeom prst="roundRect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800" kern="1200" dirty="0"/>
            <a:t>NoSQL</a:t>
          </a:r>
          <a:endParaRPr lang="zh-CN" altLang="en-US" sz="2800" kern="1200" dirty="0"/>
        </a:p>
      </dsp:txBody>
      <dsp:txXfrm>
        <a:off x="3621621" y="2108684"/>
        <a:ext cx="1189556" cy="1189556"/>
      </dsp:txXfrm>
    </dsp:sp>
    <dsp:sp modelId="{1AE218AD-E25E-44EA-AF6E-E40E204F5863}">
      <dsp:nvSpPr>
        <dsp:cNvPr id="0" name=""/>
        <dsp:cNvSpPr/>
      </dsp:nvSpPr>
      <dsp:spPr>
        <a:xfrm rot="16238232">
          <a:off x="3766493" y="1581982"/>
          <a:ext cx="9247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24757" y="0"/>
              </a:lnTo>
            </a:path>
          </a:pathLst>
        </a:custGeom>
        <a:noFill/>
        <a:ln w="34925" cap="flat" cmpd="sng" algn="in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02F58-5DA6-4484-BB08-95E8AF133B29}">
      <dsp:nvSpPr>
        <dsp:cNvPr id="0" name=""/>
        <dsp:cNvSpPr/>
      </dsp:nvSpPr>
      <dsp:spPr>
        <a:xfrm>
          <a:off x="3797309" y="236397"/>
          <a:ext cx="883234" cy="883234"/>
        </a:xfrm>
        <a:prstGeom prst="roundRect">
          <a:avLst/>
        </a:prstGeom>
        <a:solidFill>
          <a:schemeClr val="accent6">
            <a:shade val="50000"/>
            <a:hueOff val="62230"/>
            <a:satOff val="14028"/>
            <a:lumOff val="17528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000" kern="1200" dirty="0"/>
            <a:t>CAP</a:t>
          </a:r>
          <a:endParaRPr lang="zh-CN" altLang="en-US" sz="3000" kern="1200" dirty="0"/>
        </a:p>
      </dsp:txBody>
      <dsp:txXfrm>
        <a:off x="3840425" y="279513"/>
        <a:ext cx="797002" cy="797002"/>
      </dsp:txXfrm>
    </dsp:sp>
    <dsp:sp modelId="{3BBD293F-5967-4853-A859-D7B44070FEB6}">
      <dsp:nvSpPr>
        <dsp:cNvPr id="0" name=""/>
        <dsp:cNvSpPr/>
      </dsp:nvSpPr>
      <dsp:spPr>
        <a:xfrm rot="1800000">
          <a:off x="4824993" y="3272616"/>
          <a:ext cx="75441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4418" y="0"/>
              </a:lnTo>
            </a:path>
          </a:pathLst>
        </a:custGeom>
        <a:noFill/>
        <a:ln w="34925" cap="flat" cmpd="sng" algn="in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BFB17-9000-450A-ABEE-32C43B12127B}">
      <dsp:nvSpPr>
        <dsp:cNvPr id="0" name=""/>
        <dsp:cNvSpPr/>
      </dsp:nvSpPr>
      <dsp:spPr>
        <a:xfrm>
          <a:off x="5528875" y="3274571"/>
          <a:ext cx="883234" cy="883234"/>
        </a:xfrm>
        <a:prstGeom prst="roundRect">
          <a:avLst/>
        </a:prstGeom>
        <a:solidFill>
          <a:schemeClr val="accent6">
            <a:shade val="50000"/>
            <a:hueOff val="124460"/>
            <a:satOff val="28056"/>
            <a:lumOff val="35056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300" kern="1200" dirty="0"/>
            <a:t>BASE</a:t>
          </a:r>
          <a:endParaRPr lang="zh-CN" altLang="en-US" sz="2300" kern="1200" dirty="0"/>
        </a:p>
      </dsp:txBody>
      <dsp:txXfrm>
        <a:off x="5571991" y="3317687"/>
        <a:ext cx="797002" cy="797002"/>
      </dsp:txXfrm>
    </dsp:sp>
    <dsp:sp modelId="{317B6C6F-FE95-4D3C-8738-7BF387218358}">
      <dsp:nvSpPr>
        <dsp:cNvPr id="0" name=""/>
        <dsp:cNvSpPr/>
      </dsp:nvSpPr>
      <dsp:spPr>
        <a:xfrm rot="9000000">
          <a:off x="2853388" y="3272616"/>
          <a:ext cx="75441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4418" y="0"/>
              </a:lnTo>
            </a:path>
          </a:pathLst>
        </a:custGeom>
        <a:noFill/>
        <a:ln w="34925" cap="flat" cmpd="sng" algn="in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E33E5-CAD6-48E1-BBE3-63F1F4956C16}">
      <dsp:nvSpPr>
        <dsp:cNvPr id="0" name=""/>
        <dsp:cNvSpPr/>
      </dsp:nvSpPr>
      <dsp:spPr>
        <a:xfrm>
          <a:off x="2020690" y="3274571"/>
          <a:ext cx="883234" cy="883234"/>
        </a:xfrm>
        <a:prstGeom prst="roundRect">
          <a:avLst/>
        </a:prstGeom>
        <a:solidFill>
          <a:schemeClr val="accent6">
            <a:shade val="50000"/>
            <a:hueOff val="62230"/>
            <a:satOff val="14028"/>
            <a:lumOff val="17528"/>
            <a:alphaOff val="0"/>
          </a:schemeClr>
        </a:solidFill>
        <a:ln w="1905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最终一致性</a:t>
          </a:r>
        </a:p>
      </dsp:txBody>
      <dsp:txXfrm>
        <a:off x="2063806" y="3317687"/>
        <a:ext cx="797002" cy="797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4AF321-4D10-47F4-A4B9-70A4A9A3F42D}" type="datetimeFigureOut">
              <a:rPr lang="zh-CN" altLang="en-US" smtClean="0"/>
              <a:t>2025/4/24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B4915-7FA3-475F-89C6-CA21E123ED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739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18626E-A947-459A-9908-1E3A3E55D7D0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183" y="4344032"/>
            <a:ext cx="5029635" cy="4113834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280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467391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7FB755-44BA-45B7-8CA4-02FD35B2B7D4}" type="slidenum"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1259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183" y="4344032"/>
            <a:ext cx="5029635" cy="4113834"/>
          </a:xfrm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endParaRPr lang="en-US"/>
          </a:p>
        </p:txBody>
      </p:sp>
      <p:sp>
        <p:nvSpPr>
          <p:cNvPr id="1259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406601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D5C2147-86F7-4962-A0C5-35416D466756}" type="datetime2">
              <a:rPr lang="zh-CN" altLang="en-US" smtClean="0"/>
              <a:pPr/>
              <a:t>2025年4月24日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4AEF40-3710-4283-9A75-7A728D550007}" type="slidenum">
              <a:rPr lang="en-US" altLang="zh-CN" smtClean="0"/>
              <a:pPr/>
              <a:t>‹#›</a:t>
            </a:fld>
            <a:endParaRPr lang="en-US" altLang="zh-CN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021106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1F7FF-0621-4BF6-88C0-F82D4742B4F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9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E91E4-5142-4488-A7CB-1F398C4FBD6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6088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3376"/>
            <a:ext cx="10972800" cy="7921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609600" y="1341438"/>
            <a:ext cx="10972800" cy="4608512"/>
          </a:xfr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B7E6-F5A6-4402-9FCB-125F2EB444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8925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标题，文本与剪贴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3376"/>
            <a:ext cx="10972800" cy="7921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341438"/>
            <a:ext cx="5384800" cy="46085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剪贴画占位符 3"/>
          <p:cNvSpPr>
            <a:spLocks noGrp="1"/>
          </p:cNvSpPr>
          <p:nvPr>
            <p:ph type="clipArt" sz="half" idx="2"/>
          </p:nvPr>
        </p:nvSpPr>
        <p:spPr>
          <a:xfrm>
            <a:off x="6197600" y="1341438"/>
            <a:ext cx="5384800" cy="4608512"/>
          </a:xfrm>
        </p:spPr>
        <p:txBody>
          <a:bodyPr/>
          <a:lstStyle/>
          <a:p>
            <a:pPr lvl="0"/>
            <a:endParaRPr lang="zh-CN" alt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31A7F-1892-4021-866F-36A48FAFE4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5581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277091" y="1670859"/>
            <a:ext cx="10871200" cy="4754563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3" name="标题 1"/>
          <p:cNvSpPr>
            <a:spLocks noGrp="1"/>
          </p:cNvSpPr>
          <p:nvPr>
            <p:ph type="title" idx="10"/>
          </p:nvPr>
        </p:nvSpPr>
        <p:spPr>
          <a:xfrm>
            <a:off x="376844" y="383771"/>
            <a:ext cx="10668000" cy="914400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789343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0211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973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DB05-6781-4EC5-BD94-39707242FD9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83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7CE05B4-1AF9-40AD-B90B-CF43D7E0A502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87462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7E920-DCE9-46C1-A786-C9A46195F9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151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D5AD3-B791-46B7-86BF-175CAF93CF89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3141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A7946-0BFA-4AD5-AF4F-D34B6A58B92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080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90FB4-A983-4E94-A4A8-C1E24026344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748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1F0631-5FB5-4D1F-966A-3097F0ED415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49334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B7F3E-7CF6-4DE8-8DDC-148F0263AFC1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0958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A1258A0-E0F0-4132-856E-5D1692EA0ADE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7482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问题引入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互联网上可访问的信息数量</a:t>
            </a:r>
            <a:endParaRPr lang="en-US" altLang="zh-CN" dirty="0"/>
          </a:p>
          <a:p>
            <a:r>
              <a:rPr lang="zh-CN" altLang="en-US" dirty="0"/>
              <a:t>海量的数据的有效访问</a:t>
            </a:r>
            <a:endParaRPr lang="en-US" altLang="zh-CN" dirty="0"/>
          </a:p>
          <a:p>
            <a:r>
              <a:rPr lang="zh-CN" altLang="en-US" dirty="0"/>
              <a:t>瓶颈</a:t>
            </a:r>
            <a:r>
              <a:rPr lang="en-US" altLang="zh-CN" dirty="0"/>
              <a:t>---</a:t>
            </a:r>
            <a:r>
              <a:rPr lang="zh-CN" altLang="en-US" dirty="0"/>
              <a:t>存储技术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013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0" dirty="0">
                <a:ea typeface="楷体_GB2312" pitchFamily="49" charset="-122"/>
              </a:rPr>
              <a:t>分布式数据存储理论</a:t>
            </a:r>
            <a:r>
              <a:rPr lang="en-US" altLang="zh-CN" sz="3200" b="0" dirty="0">
                <a:ea typeface="楷体_GB2312" pitchFamily="49" charset="-122"/>
              </a:rPr>
              <a:t>-</a:t>
            </a:r>
            <a:r>
              <a:rPr lang="zh-CN" altLang="en-US" sz="3200" b="0" dirty="0">
                <a:ea typeface="楷体_GB2312" pitchFamily="49" charset="-122"/>
              </a:rPr>
              <a:t>分片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711200" y="1956122"/>
            <a:ext cx="10566400" cy="3835078"/>
          </a:xfrm>
        </p:spPr>
        <p:txBody>
          <a:bodyPr>
            <a:normAutofit/>
          </a:bodyPr>
          <a:lstStyle/>
          <a:p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数据分片</a:t>
            </a:r>
          </a:p>
          <a:p>
            <a:pPr>
              <a:buFont typeface="Monotype Sorts" pitchFamily="2" charset="2"/>
              <a:buNone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将关系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划分为多个片段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800" b="1" baseline="-25000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800" b="1" baseline="-25000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800" b="1" dirty="0">
                <a:latin typeface="Arial"/>
                <a:ea typeface="楷体_GB2312" pitchFamily="49" charset="-122"/>
              </a:rPr>
              <a:t>…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800" b="1" baseline="-25000" dirty="0" err="1">
                <a:latin typeface="楷体_GB2312" pitchFamily="49" charset="-122"/>
                <a:ea typeface="楷体_GB2312" pitchFamily="49" charset="-122"/>
              </a:rPr>
              <a:t>n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。这些片段中包含足够的信息，使得能够重构原始关系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</a:p>
          <a:p>
            <a:pPr lvl="1"/>
            <a:r>
              <a:rPr lang="zh-CN" altLang="en-US" sz="2400" b="1" dirty="0">
                <a:ea typeface="楷体_GB2312" pitchFamily="49" charset="-122"/>
              </a:rPr>
              <a:t>水平分片：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将关系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划分为多个子集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>
                <a:latin typeface="Arial"/>
                <a:ea typeface="楷体_GB2312" pitchFamily="49" charset="-122"/>
              </a:rPr>
              <a:t>…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 err="1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 err="1">
                <a:latin typeface="楷体_GB2312" pitchFamily="49" charset="-122"/>
                <a:ea typeface="楷体_GB2312" pitchFamily="49" charset="-122"/>
              </a:rPr>
              <a:t>n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的每个元组必须至少属于一个片段。</a:t>
            </a:r>
            <a:endParaRPr lang="zh-CN" altLang="en-US" sz="2400" b="1" dirty="0">
              <a:ea typeface="楷体_GB2312" pitchFamily="49" charset="-122"/>
            </a:endParaRPr>
          </a:p>
          <a:p>
            <a:pPr lvl="1"/>
            <a:r>
              <a:rPr lang="zh-CN" altLang="en-US" sz="2400" b="1" dirty="0">
                <a:ea typeface="楷体_GB2312" pitchFamily="49" charset="-122"/>
              </a:rPr>
              <a:t>垂直分片：将关系</a:t>
            </a:r>
            <a:r>
              <a:rPr lang="en-US" altLang="zh-CN" dirty="0">
                <a:ea typeface="宋体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）投影到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的属性的多个子集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>
                <a:latin typeface="Arial"/>
                <a:ea typeface="楷体_GB2312" pitchFamily="49" charset="-122"/>
              </a:rPr>
              <a:t>…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n</a:t>
            </a:r>
            <a:r>
              <a:rPr lang="zh-CN" altLang="en-US" sz="2400" b="1" baseline="-25000" dirty="0"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为保证关系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能被重构需要在每个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en-US" altLang="zh-CN" sz="2400" b="1" baseline="-25000" dirty="0">
                <a:latin typeface="楷体_GB2312" pitchFamily="49" charset="-122"/>
                <a:ea typeface="楷体_GB2312" pitchFamily="49" charset="-122"/>
              </a:rPr>
              <a:t>i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中都包含</a:t>
            </a:r>
            <a:r>
              <a:rPr lang="en-US" altLang="zh-CN" sz="24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的主码属性，或特殊的</a:t>
            </a:r>
            <a:r>
              <a:rPr lang="en-US" altLang="zh-CN" sz="2400" b="1" i="1" dirty="0">
                <a:latin typeface="楷体_GB2312" pitchFamily="49" charset="-122"/>
                <a:ea typeface="楷体_GB2312" pitchFamily="49" charset="-122"/>
              </a:rPr>
              <a:t>tuple-id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属性</a:t>
            </a:r>
          </a:p>
          <a:p>
            <a:pPr lvl="1"/>
            <a:r>
              <a:rPr lang="zh-CN" altLang="en-US" sz="2400" b="1" dirty="0">
                <a:ea typeface="楷体_GB2312" pitchFamily="49" charset="-122"/>
              </a:rPr>
              <a:t>混合分片：在水平分片或垂直分片的结果上再进行垂直分片或水平分片。</a:t>
            </a:r>
          </a:p>
        </p:txBody>
      </p:sp>
    </p:spTree>
    <p:extLst>
      <p:ext uri="{BB962C8B-B14F-4D97-AF65-F5344CB8AC3E}">
        <p14:creationId xmlns:p14="http://schemas.microsoft.com/office/powerpoint/2010/main" val="277855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高并发海量数据库应用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现实中的网站瓶颈</a:t>
            </a:r>
            <a:endParaRPr lang="en-US" altLang="zh-CN" dirty="0"/>
          </a:p>
          <a:p>
            <a:r>
              <a:rPr lang="zh-CN" altLang="en-US" dirty="0"/>
              <a:t>解决方法</a:t>
            </a:r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zh-CN" altLang="en-US" dirty="0"/>
              <a:t>服务器拆分</a:t>
            </a:r>
          </a:p>
        </p:txBody>
      </p:sp>
    </p:spTree>
    <p:extLst>
      <p:ext uri="{BB962C8B-B14F-4D97-AF65-F5344CB8AC3E}">
        <p14:creationId xmlns:p14="http://schemas.microsoft.com/office/powerpoint/2010/main" val="3651472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分布式数据库应用实践</a:t>
            </a:r>
            <a:r>
              <a:rPr lang="en-US" altLang="zh-CN" dirty="0"/>
              <a:t>-1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09701" y="1638300"/>
            <a:ext cx="9601200" cy="3581400"/>
          </a:xfrm>
        </p:spPr>
        <p:txBody>
          <a:bodyPr/>
          <a:lstStyle/>
          <a:p>
            <a:r>
              <a:rPr lang="zh-CN" altLang="en-US" dirty="0"/>
              <a:t>循序渐进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65"/>
          <a:stretch/>
        </p:blipFill>
        <p:spPr bwMode="auto">
          <a:xfrm>
            <a:off x="2566989" y="2409092"/>
            <a:ext cx="7286625" cy="3030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9715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06205" y="501987"/>
            <a:ext cx="9601200" cy="1485900"/>
          </a:xfrm>
        </p:spPr>
        <p:txBody>
          <a:bodyPr/>
          <a:lstStyle/>
          <a:p>
            <a:r>
              <a:rPr lang="zh-CN" altLang="en-US" dirty="0"/>
              <a:t>分布式数据库应用实践</a:t>
            </a:r>
            <a:r>
              <a:rPr lang="en-US" altLang="zh-CN" dirty="0"/>
              <a:t>-2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75980" y="2706880"/>
            <a:ext cx="10131425" cy="3649133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简单的水平拆分</a:t>
            </a:r>
            <a:r>
              <a:rPr lang="en-US" altLang="zh-CN" sz="2800" dirty="0"/>
              <a:t>-</a:t>
            </a:r>
            <a:r>
              <a:rPr lang="zh-CN" altLang="en-US" sz="2800" dirty="0"/>
              <a:t>客户端编程实现连接路由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33"/>
          <a:stretch/>
        </p:blipFill>
        <p:spPr bwMode="auto">
          <a:xfrm>
            <a:off x="4178301" y="3318259"/>
            <a:ext cx="6638925" cy="2714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364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分布式数据库应用实践</a:t>
            </a:r>
            <a:r>
              <a:rPr lang="en-US" altLang="zh-CN" dirty="0"/>
              <a:t>-2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复杂的水平拆分</a:t>
            </a:r>
            <a:endParaRPr lang="en-US" altLang="zh-CN" dirty="0"/>
          </a:p>
          <a:p>
            <a:r>
              <a:rPr lang="zh-CN" altLang="en-US" dirty="0"/>
              <a:t>采用中间件如</a:t>
            </a:r>
            <a:r>
              <a:rPr lang="en-US" altLang="zh-CN" dirty="0"/>
              <a:t>:DRDS</a:t>
            </a:r>
            <a:r>
              <a:rPr lang="zh-CN" altLang="en-US" dirty="0"/>
              <a:t>，</a:t>
            </a:r>
            <a:r>
              <a:rPr lang="en-US" altLang="zh-CN" dirty="0" err="1"/>
              <a:t>mycat</a:t>
            </a:r>
            <a:r>
              <a:rPr lang="zh-CN" altLang="en-US" dirty="0"/>
              <a:t>等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68"/>
          <a:stretch/>
        </p:blipFill>
        <p:spPr bwMode="auto">
          <a:xfrm>
            <a:off x="5405795" y="2470841"/>
            <a:ext cx="6648450" cy="299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254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18733" y="262467"/>
            <a:ext cx="9601200" cy="1485900"/>
          </a:xfrm>
        </p:spPr>
        <p:txBody>
          <a:bodyPr/>
          <a:lstStyle/>
          <a:p>
            <a:r>
              <a:rPr lang="zh-CN" altLang="en-US" dirty="0"/>
              <a:t>水平拆分方法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53620" y="1748367"/>
            <a:ext cx="10131425" cy="3649133"/>
          </a:xfrm>
        </p:spPr>
        <p:txBody>
          <a:bodyPr/>
          <a:lstStyle/>
          <a:p>
            <a:r>
              <a:rPr lang="zh-CN" altLang="en-US" dirty="0"/>
              <a:t>选择一个拆分字段</a:t>
            </a:r>
            <a:endParaRPr lang="en-US" altLang="zh-CN" dirty="0"/>
          </a:p>
          <a:p>
            <a:r>
              <a:rPr lang="zh-CN" altLang="en-US" dirty="0"/>
              <a:t>通过一个路由算法确定数据存放在哪个底层库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88" y="3325284"/>
            <a:ext cx="55626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3253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拆分表的查询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4933" y="2685520"/>
            <a:ext cx="5076825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5744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非结构化数据分布式存储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数据格式不统一</a:t>
            </a:r>
            <a:endParaRPr lang="en-US" altLang="zh-CN" dirty="0"/>
          </a:p>
          <a:p>
            <a:r>
              <a:rPr lang="zh-CN" altLang="en-US" dirty="0"/>
              <a:t>数据类型多变</a:t>
            </a:r>
            <a:endParaRPr lang="en-US" altLang="zh-CN" dirty="0"/>
          </a:p>
          <a:p>
            <a:r>
              <a:rPr lang="zh-CN" altLang="en-US" dirty="0"/>
              <a:t>不方便用数据库二维逻辑表来表现</a:t>
            </a:r>
            <a:endParaRPr lang="en-US" altLang="zh-CN" dirty="0"/>
          </a:p>
          <a:p>
            <a:r>
              <a:rPr lang="zh-CN" altLang="en-US" dirty="0"/>
              <a:t>通常解决方案</a:t>
            </a:r>
            <a:r>
              <a:rPr lang="en-US" altLang="zh-CN" dirty="0"/>
              <a:t>-</a:t>
            </a:r>
            <a:r>
              <a:rPr lang="zh-CN" altLang="en-US" dirty="0"/>
              <a:t>分布式文件系统</a:t>
            </a:r>
            <a:endParaRPr lang="en-US" altLang="zh-CN" dirty="0"/>
          </a:p>
          <a:p>
            <a:pPr lvl="1"/>
            <a:r>
              <a:rPr lang="en-US" altLang="zh-CN" dirty="0"/>
              <a:t>GFS</a:t>
            </a:r>
          </a:p>
          <a:p>
            <a:pPr lvl="1"/>
            <a:r>
              <a:rPr lang="en-US" altLang="zh-CN" dirty="0"/>
              <a:t>HDFS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779810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GFS-Google File System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Google </a:t>
            </a:r>
            <a:r>
              <a:rPr lang="zh-CN" altLang="en-US" dirty="0"/>
              <a:t>三大论文之一：</a:t>
            </a:r>
            <a:r>
              <a:rPr lang="en-US" altLang="zh-CN" dirty="0" err="1"/>
              <a:t>MapReduce</a:t>
            </a:r>
            <a:r>
              <a:rPr lang="zh-CN" altLang="en-US" dirty="0"/>
              <a:t>、</a:t>
            </a:r>
            <a:r>
              <a:rPr lang="en-US" altLang="zh-CN" dirty="0"/>
              <a:t>GFS</a:t>
            </a:r>
            <a:r>
              <a:rPr lang="zh-CN" altLang="en-US" dirty="0"/>
              <a:t>、</a:t>
            </a:r>
            <a:r>
              <a:rPr lang="en-US" altLang="zh-CN" dirty="0" err="1"/>
              <a:t>BigTale</a:t>
            </a:r>
            <a:endParaRPr lang="en-US" altLang="zh-CN" dirty="0"/>
          </a:p>
          <a:p>
            <a:r>
              <a:rPr lang="en-US" altLang="zh-CN" dirty="0"/>
              <a:t>GFS</a:t>
            </a:r>
            <a:r>
              <a:rPr lang="zh-CN" altLang="en-US" dirty="0"/>
              <a:t>是实现有史以来最强大通用机群的关键技术之一。</a:t>
            </a:r>
            <a:endParaRPr lang="en-US" altLang="zh-CN" dirty="0"/>
          </a:p>
          <a:p>
            <a:r>
              <a:rPr lang="zh-CN" altLang="en-US" dirty="0"/>
              <a:t>不仅仅是一个文件系统而已。它还包含数据冗余、支持低成本的数据快照，除了提供常规的创建、删除、打开、关闭、读、写文件操作，</a:t>
            </a:r>
            <a:r>
              <a:rPr lang="en-US" altLang="zh-CN" dirty="0"/>
              <a:t>GFS</a:t>
            </a:r>
            <a:r>
              <a:rPr lang="zh-CN" altLang="en-US" dirty="0"/>
              <a:t>还提供附加记录的操作。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7011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GFS</a:t>
            </a:r>
            <a:r>
              <a:rPr lang="zh-CN" altLang="en-US" dirty="0"/>
              <a:t> 三类角色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Client</a:t>
            </a:r>
            <a:r>
              <a:rPr lang="zh-CN" altLang="en-US" dirty="0"/>
              <a:t>（客户端）：是</a:t>
            </a:r>
            <a:r>
              <a:rPr lang="en-US" altLang="zh-CN" dirty="0"/>
              <a:t>GFS</a:t>
            </a:r>
            <a:r>
              <a:rPr lang="zh-CN" altLang="en-US" dirty="0"/>
              <a:t>提供给应用程序的访问接口，它是一组专用接口，应用程序直接调用这些库函数，并与该库链接在一起。</a:t>
            </a:r>
          </a:p>
          <a:p>
            <a:r>
              <a:rPr lang="en-US" altLang="zh-CN" dirty="0"/>
              <a:t>Master</a:t>
            </a:r>
            <a:r>
              <a:rPr lang="zh-CN" altLang="en-US" dirty="0"/>
              <a:t>（主服务器）：是</a:t>
            </a:r>
            <a:r>
              <a:rPr lang="en-US" altLang="zh-CN" dirty="0"/>
              <a:t>GFS</a:t>
            </a:r>
            <a:r>
              <a:rPr lang="zh-CN" altLang="en-US" dirty="0"/>
              <a:t>的管理节点，主要存储与数据文件相关的元数据，而不是</a:t>
            </a:r>
            <a:r>
              <a:rPr lang="en-US" altLang="zh-CN" dirty="0"/>
              <a:t>Chunk</a:t>
            </a:r>
            <a:r>
              <a:rPr lang="zh-CN" altLang="en-US" dirty="0"/>
              <a:t>（数据块）。</a:t>
            </a:r>
          </a:p>
          <a:p>
            <a:r>
              <a:rPr lang="en-US" altLang="zh-CN" dirty="0"/>
              <a:t>Chunk Server</a:t>
            </a:r>
            <a:r>
              <a:rPr lang="zh-CN" altLang="en-US" dirty="0"/>
              <a:t>（数据块服务器）：负责具体的存储工作，用来存储</a:t>
            </a:r>
            <a:r>
              <a:rPr lang="en-US" altLang="zh-CN" dirty="0"/>
              <a:t>Chunk</a:t>
            </a:r>
            <a:r>
              <a:rPr lang="zh-CN" altLang="en-US" dirty="0"/>
              <a:t>。</a:t>
            </a:r>
            <a:r>
              <a:rPr lang="en-US" altLang="zh-CN" dirty="0"/>
              <a:t>GFS</a:t>
            </a:r>
            <a:r>
              <a:rPr lang="zh-CN" altLang="en-US" dirty="0"/>
              <a:t>采用副本的方式实现容错，每一个</a:t>
            </a:r>
            <a:r>
              <a:rPr lang="en-US" altLang="zh-CN" dirty="0"/>
              <a:t>Chunk</a:t>
            </a:r>
            <a:r>
              <a:rPr lang="zh-CN" altLang="en-US" dirty="0"/>
              <a:t>有多个存储副本（默认为三个）。 </a:t>
            </a:r>
            <a:r>
              <a:rPr lang="en-US" altLang="zh-CN" dirty="0"/>
              <a:t>Chunk Server</a:t>
            </a:r>
            <a:r>
              <a:rPr lang="zh-CN" altLang="en-US" dirty="0"/>
              <a:t>的个数可有有多个，它的数目直接决定了</a:t>
            </a:r>
            <a:r>
              <a:rPr lang="en-US" altLang="zh-CN" dirty="0"/>
              <a:t>GFS</a:t>
            </a:r>
            <a:r>
              <a:rPr lang="zh-CN" altLang="en-US" dirty="0"/>
              <a:t>的规模。</a:t>
            </a:r>
          </a:p>
        </p:txBody>
      </p:sp>
    </p:spTree>
    <p:extLst>
      <p:ext uri="{BB962C8B-B14F-4D97-AF65-F5344CB8AC3E}">
        <p14:creationId xmlns:p14="http://schemas.microsoft.com/office/powerpoint/2010/main" val="2808180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0" dirty="0">
                <a:ea typeface="楷体_GB2312" pitchFamily="49" charset="-122"/>
              </a:rPr>
              <a:t>数据库存储体系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947333"/>
            <a:ext cx="9601200" cy="3581400"/>
          </a:xfrm>
        </p:spPr>
        <p:txBody>
          <a:bodyPr/>
          <a:lstStyle/>
          <a:p>
            <a:pPr algn="just">
              <a:spcAft>
                <a:spcPct val="30000"/>
              </a:spcAft>
              <a:buFont typeface="Monotype Sorts" pitchFamily="2" charset="2"/>
              <a:buNone/>
            </a:pP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数据存储的体系结构与计算机系统的体系结构密切相关</a:t>
            </a:r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:</a:t>
            </a:r>
            <a:endParaRPr lang="en-US" altLang="zh-CN" sz="2800" dirty="0">
              <a:solidFill>
                <a:schemeClr val="tx2">
                  <a:lumMod val="90000"/>
                </a:schemeClr>
              </a:solidFill>
              <a:ea typeface="宋体" charset="-122"/>
            </a:endParaRPr>
          </a:p>
          <a:p>
            <a:pPr algn="just"/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    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集中式体系结构 </a:t>
            </a:r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-----&gt; 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集中式</a:t>
            </a:r>
            <a:endParaRPr lang="zh-CN" altLang="en-US" sz="2800" dirty="0">
              <a:solidFill>
                <a:schemeClr val="tx2">
                  <a:lumMod val="90000"/>
                </a:schemeClr>
              </a:solidFill>
              <a:ea typeface="宋体" charset="-122"/>
            </a:endParaRPr>
          </a:p>
          <a:p>
            <a:pPr algn="just"/>
            <a:r>
              <a:rPr lang="zh-CN" altLang="en-US" sz="2800" dirty="0">
                <a:solidFill>
                  <a:schemeClr val="tx2">
                    <a:lumMod val="90000"/>
                  </a:schemeClr>
                </a:solidFill>
                <a:ea typeface="宋体" charset="-122"/>
                <a:cs typeface="Times New Roman" pitchFamily="18" charset="0"/>
              </a:rPr>
              <a:t>   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计算机的联网 </a:t>
            </a:r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-----&gt; 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客户</a:t>
            </a:r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/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服务器</a:t>
            </a:r>
            <a:endParaRPr lang="zh-CN" altLang="en-US" sz="2800" dirty="0">
              <a:solidFill>
                <a:schemeClr val="tx2">
                  <a:lumMod val="90000"/>
                </a:schemeClr>
              </a:solidFill>
              <a:ea typeface="宋体" charset="-122"/>
            </a:endParaRPr>
          </a:p>
          <a:p>
            <a:pPr algn="just">
              <a:spcAft>
                <a:spcPct val="40000"/>
              </a:spcAft>
            </a:pPr>
            <a:r>
              <a:rPr lang="zh-CN" altLang="en-US" sz="2800" dirty="0">
                <a:solidFill>
                  <a:schemeClr val="tx2">
                    <a:lumMod val="90000"/>
                  </a:schemeClr>
                </a:solidFill>
                <a:ea typeface="宋体" charset="-122"/>
              </a:rPr>
              <a:t>    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分布计算能力 </a:t>
            </a:r>
            <a:r>
              <a:rPr lang="en-US" altLang="zh-CN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-----&gt; </a:t>
            </a: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分布式</a:t>
            </a:r>
          </a:p>
          <a:p>
            <a:pPr algn="just">
              <a:buFont typeface="Monotype Sorts" pitchFamily="2" charset="2"/>
              <a:buNone/>
            </a:pPr>
            <a:r>
              <a:rPr lang="zh-CN" altLang="en-US" sz="2800" b="1" dirty="0">
                <a:solidFill>
                  <a:schemeClr val="tx2">
                    <a:lumMod val="90000"/>
                  </a:schemeClr>
                </a:solidFill>
                <a:ea typeface="楷体_GB2312" pitchFamily="49" charset="-122"/>
              </a:rPr>
              <a:t>  </a:t>
            </a:r>
            <a:endParaRPr lang="zh-CN" altLang="en-US" sz="2800" dirty="0">
              <a:solidFill>
                <a:schemeClr val="tx2">
                  <a:lumMod val="90000"/>
                </a:schemeClr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8392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GFS</a:t>
            </a:r>
            <a:r>
              <a:rPr lang="zh-CN" altLang="en-US" dirty="0"/>
              <a:t>架构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693" y="1531241"/>
            <a:ext cx="6881137" cy="5147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146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GFS</a:t>
            </a:r>
            <a:r>
              <a:rPr lang="zh-CN" altLang="en-US" dirty="0"/>
              <a:t>工作数据流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815" y="2171700"/>
            <a:ext cx="7121413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1078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半结构化数据分布式存储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就是介于完全结构化数据（如关系型数据库、面向对象数据库中的数据）和完全无结构的数据（如声音、图像文件等）之间的数据</a:t>
            </a:r>
            <a:endParaRPr lang="en-US" altLang="zh-CN" dirty="0"/>
          </a:p>
          <a:p>
            <a:r>
              <a:rPr lang="zh-CN" altLang="en-US" dirty="0"/>
              <a:t> 半结构化数据模型具有一定的结构性，但较之传统的关系和面向对象的模型更为灵活。</a:t>
            </a:r>
            <a:endParaRPr lang="en-US" altLang="zh-CN" dirty="0"/>
          </a:p>
          <a:p>
            <a:r>
              <a:rPr lang="zh-CN" altLang="en-US" dirty="0"/>
              <a:t>半结构数据模型完全不基于传统数据库模式的严格概念。</a:t>
            </a:r>
            <a:endParaRPr lang="en-US" altLang="zh-CN" dirty="0"/>
          </a:p>
          <a:p>
            <a:r>
              <a:rPr lang="zh-CN" altLang="en-US" dirty="0"/>
              <a:t>不适合用传统的关系型数据库进行存储，适合存储这类数据的数据库被称作“</a:t>
            </a:r>
            <a:r>
              <a:rPr lang="en-US" altLang="zh-CN" dirty="0" err="1"/>
              <a:t>NoSQL</a:t>
            </a:r>
            <a:r>
              <a:rPr lang="en-US" altLang="zh-CN" dirty="0"/>
              <a:t>”</a:t>
            </a:r>
            <a:r>
              <a:rPr lang="zh-CN" altLang="en-US" dirty="0"/>
              <a:t>数据库。</a:t>
            </a:r>
          </a:p>
        </p:txBody>
      </p:sp>
    </p:spTree>
    <p:extLst>
      <p:ext uri="{BB962C8B-B14F-4D97-AF65-F5344CB8AC3E}">
        <p14:creationId xmlns:p14="http://schemas.microsoft.com/office/powerpoint/2010/main" val="3665774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数据库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Non Relational Database(</a:t>
            </a:r>
            <a:r>
              <a:rPr lang="zh-CN" altLang="en-US" dirty="0"/>
              <a:t>非关系型数据库</a:t>
            </a:r>
            <a:r>
              <a:rPr lang="en-US" altLang="zh-CN" dirty="0"/>
              <a:t>)</a:t>
            </a:r>
            <a:r>
              <a:rPr lang="zh-CN" altLang="en-US" dirty="0"/>
              <a:t>更为恰当</a:t>
            </a:r>
          </a:p>
          <a:p>
            <a:r>
              <a:rPr lang="zh-CN" altLang="en-US" dirty="0"/>
              <a:t>非关系型，分布式，轻量级</a:t>
            </a:r>
            <a:endParaRPr lang="en-US" altLang="zh-CN" dirty="0"/>
          </a:p>
          <a:p>
            <a:r>
              <a:rPr lang="zh-CN" altLang="en-US" dirty="0"/>
              <a:t>支持水平扩展且一般不保证遵循</a:t>
            </a:r>
            <a:r>
              <a:rPr lang="en-US" altLang="zh-CN" dirty="0"/>
              <a:t>ACID</a:t>
            </a:r>
            <a:r>
              <a:rPr lang="zh-CN" altLang="en-US" dirty="0"/>
              <a:t>原则。</a:t>
            </a:r>
          </a:p>
        </p:txBody>
      </p:sp>
    </p:spTree>
    <p:extLst>
      <p:ext uri="{BB962C8B-B14F-4D97-AF65-F5344CB8AC3E}">
        <p14:creationId xmlns:p14="http://schemas.microsoft.com/office/powerpoint/2010/main" val="6351776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2"/>
          <p:cNvSpPr>
            <a:spLocks noGrp="1"/>
          </p:cNvSpPr>
          <p:nvPr>
            <p:ph type="title" idx="10"/>
          </p:nvPr>
        </p:nvSpPr>
        <p:spPr>
          <a:xfrm>
            <a:off x="927588" y="387350"/>
            <a:ext cx="10668000" cy="914400"/>
          </a:xfrm>
        </p:spPr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兴起的原因一</a:t>
            </a:r>
          </a:p>
        </p:txBody>
      </p:sp>
      <p:sp>
        <p:nvSpPr>
          <p:cNvPr id="7171" name="文本框 1"/>
          <p:cNvSpPr txBox="1">
            <a:spLocks noChangeArrowheads="1"/>
          </p:cNvSpPr>
          <p:nvPr/>
        </p:nvSpPr>
        <p:spPr bwMode="auto">
          <a:xfrm>
            <a:off x="1016000" y="1447800"/>
            <a:ext cx="10160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1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、</a:t>
            </a:r>
            <a:r>
              <a:rPr kumimoji="0" lang="zh-CN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关系数据库已经无法满足</a:t>
            </a:r>
            <a:r>
              <a:rPr kumimoji="0" lang="en-US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的需求</a:t>
            </a: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。</a:t>
            </a:r>
            <a:r>
              <a:rPr kumimoji="0" lang="zh-CN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主要表现在以下几个方面：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1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）无法满足海量数据的管理需求</a:t>
            </a:r>
            <a:endParaRPr kumimoji="0" lang="zh-CN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2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）无法满足数据高并发的需求</a:t>
            </a:r>
            <a:endParaRPr kumimoji="0" lang="zh-CN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3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）无法满足高可扩展性和高可用性的需求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  <p:pic>
        <p:nvPicPr>
          <p:cNvPr id="7172" name="Picture 7" descr="http://img.jrjimg.cn/2012/12/2012122412420598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200" y="3581400"/>
            <a:ext cx="5740400" cy="243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9487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2"/>
          <p:cNvSpPr>
            <a:spLocks noGrp="1"/>
          </p:cNvSpPr>
          <p:nvPr>
            <p:ph type="title" idx="10"/>
          </p:nvPr>
        </p:nvSpPr>
        <p:spPr>
          <a:xfrm>
            <a:off x="942242" y="388327"/>
            <a:ext cx="10668000" cy="914400"/>
          </a:xfrm>
        </p:spPr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兴起的原因二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908241" y="2215661"/>
            <a:ext cx="9967843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2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、“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One size fits all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”模式很难适用于截然不同的业务场景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关系模型作为统一的数据模型既被用于数据分析，也被用于在线业务。但这两者一个强调高吞吐，一个强调低延时，已经演化出完全不同的架构。用同一套模型来抽象显然是不合适的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Hadoop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就是针对数据分析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MongoDB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、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Redis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等是针对在线业务，两者都抛弃了关系模型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6391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2"/>
          <p:cNvSpPr>
            <a:spLocks noGrp="1"/>
          </p:cNvSpPr>
          <p:nvPr>
            <p:ph type="title" idx="10"/>
          </p:nvPr>
        </p:nvSpPr>
        <p:spPr>
          <a:xfrm>
            <a:off x="762000" y="450606"/>
            <a:ext cx="10668000" cy="914400"/>
          </a:xfrm>
        </p:spPr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兴起的原因三</a:t>
            </a:r>
          </a:p>
        </p:txBody>
      </p:sp>
      <p:sp>
        <p:nvSpPr>
          <p:cNvPr id="10243" name="文本框 3"/>
          <p:cNvSpPr txBox="1">
            <a:spLocks noChangeArrowheads="1"/>
          </p:cNvSpPr>
          <p:nvPr/>
        </p:nvSpPr>
        <p:spPr bwMode="auto">
          <a:xfrm>
            <a:off x="914400" y="1524001"/>
            <a:ext cx="10363200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3</a:t>
            </a:r>
            <a:r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、</a:t>
            </a:r>
            <a:r>
              <a:rPr kumimoji="0" lang="zh-CN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关系数据库的关键特性包括完善的事务机制和高效的查询机制。但是，关系数据库引以为傲的两个关键特性，到了</a:t>
            </a:r>
            <a:r>
              <a:rPr kumimoji="0" lang="en-US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zh-CN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时代却成了鸡肋，主要表现在以下几个方面：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1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网站系统通常不要求严格的数据库事务</a:t>
            </a: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2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并不要求严格的读写实时性</a:t>
            </a:r>
            <a:endParaRPr kumimoji="0" lang="zh-CN" altLang="zh-C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3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通常不包含大量复杂的</a:t>
            </a:r>
            <a:r>
              <a:rPr kumimoji="0" lang="en-US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SQL</a:t>
            </a:r>
            <a:r>
              <a:rPr kumimoji="0" lang="zh-CN" altLang="zh-CN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查询</a:t>
            </a: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（去结构化，存储空间换取更好的查询性能）</a:t>
            </a: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17621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2"/>
          <p:cNvSpPr>
            <a:spLocks noGrp="1"/>
          </p:cNvSpPr>
          <p:nvPr>
            <p:ph type="title" idx="10"/>
          </p:nvPr>
        </p:nvSpPr>
        <p:spPr>
          <a:xfrm>
            <a:off x="954698" y="487391"/>
            <a:ext cx="10668000" cy="914400"/>
          </a:xfrm>
        </p:spPr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与关系数据库的比较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844062" y="2004647"/>
            <a:ext cx="104648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）关系数据库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优势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：以完善的关系代数理论作为基础，有严格的标准，支持事务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ACID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四性，借助索引机制可以实现高效的查询，技术成熟，有专业公司的技术支持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劣势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：可扩展性较差，无法较好支持海量数据存储，数据模型过于死板、无法较好支持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应用，事务机制影响了系统的整体性能等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2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NoSQL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数据库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优势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：可以支持超大规模数据存储，灵活的数据模型可以很好地支持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Web2.0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应用，具有强大的横向扩展能力等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劣势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：缺乏数学理论基础，复杂查询性能不高，大都不能实现事务强一致性，很难实现数据完整性，技术尚不成熟，缺乏专业团队的技术支持，维护较困难等</a:t>
            </a:r>
          </a:p>
        </p:txBody>
      </p:sp>
    </p:spTree>
    <p:extLst>
      <p:ext uri="{BB962C8B-B14F-4D97-AF65-F5344CB8AC3E}">
        <p14:creationId xmlns:p14="http://schemas.microsoft.com/office/powerpoint/2010/main" val="33351531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2"/>
          <p:cNvSpPr>
            <a:spLocks noGrp="1"/>
          </p:cNvSpPr>
          <p:nvPr>
            <p:ph type="title" idx="10"/>
          </p:nvPr>
        </p:nvSpPr>
        <p:spPr>
          <a:xfrm>
            <a:off x="959094" y="452250"/>
            <a:ext cx="10668000" cy="914400"/>
          </a:xfrm>
        </p:spPr>
        <p:txBody>
          <a:bodyPr/>
          <a:lstStyle/>
          <a:p>
            <a:r>
              <a:rPr lang="en-US" altLang="zh-CN" dirty="0"/>
              <a:t>NoSQL</a:t>
            </a:r>
            <a:r>
              <a:rPr lang="zh-CN" altLang="en-US" dirty="0"/>
              <a:t>与关系数据库的应用场景</a:t>
            </a:r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808893" y="1767254"/>
            <a:ext cx="104648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总结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关系数据库和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NoSQL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数据库各有优缺点，彼此无法取代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关系数据库应用场景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：电信、银行等领域的关键业务系统，需要保证强事务一致性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NoSQL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数据库应用场景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：互联网企业、传统企业的非关键业务（比如数据分析）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采用混合架构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案例：亚马逊公司就使用不同类型的数据库来支撑它的电子商务应用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对于“购物篮”这种临时性数据，采用键值存储会更加高效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当前的产品和订单信息则适合存放在关系数据库中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大量的历史订单信息则适合保存在类似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MongoDB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的文档数据库中</a:t>
            </a:r>
          </a:p>
        </p:txBody>
      </p:sp>
    </p:spTree>
    <p:extLst>
      <p:ext uri="{BB962C8B-B14F-4D97-AF65-F5344CB8AC3E}">
        <p14:creationId xmlns:p14="http://schemas.microsoft.com/office/powerpoint/2010/main" val="1692088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标题 2"/>
          <p:cNvSpPr>
            <a:spLocks noGrp="1"/>
          </p:cNvSpPr>
          <p:nvPr>
            <p:ph type="title" idx="10"/>
          </p:nvPr>
        </p:nvSpPr>
        <p:spPr>
          <a:xfrm>
            <a:off x="943707" y="348761"/>
            <a:ext cx="10668000" cy="914400"/>
          </a:xfrm>
        </p:spPr>
        <p:txBody>
          <a:bodyPr/>
          <a:lstStyle/>
          <a:p>
            <a:r>
              <a:rPr lang="en-US" altLang="zh-CN" dirty="0" err="1"/>
              <a:t>NoSQL</a:t>
            </a:r>
            <a:r>
              <a:rPr lang="zh-CN" altLang="en-US" dirty="0"/>
              <a:t>的三大理论基石</a:t>
            </a:r>
          </a:p>
        </p:txBody>
      </p:sp>
      <p:graphicFrame>
        <p:nvGraphicFramePr>
          <p:cNvPr id="6" name="图示 5"/>
          <p:cNvGraphicFramePr/>
          <p:nvPr/>
        </p:nvGraphicFramePr>
        <p:xfrm>
          <a:off x="1828800" y="1549400"/>
          <a:ext cx="8432800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1635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分布式存储概念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集中式存储技术将数据存储在一台机器或一个节点</a:t>
            </a:r>
            <a:endParaRPr lang="en-US" altLang="zh-CN" dirty="0"/>
          </a:p>
          <a:p>
            <a:r>
              <a:rPr lang="zh-CN" altLang="en-US" dirty="0"/>
              <a:t>数据分散的存储</a:t>
            </a:r>
          </a:p>
          <a:p>
            <a:pPr lvl="1"/>
            <a:r>
              <a:rPr lang="zh-CN" altLang="en-US" dirty="0"/>
              <a:t>充分使用网络中的每台机器上的磁盘空间</a:t>
            </a:r>
            <a:endParaRPr lang="en-US" altLang="zh-CN" dirty="0"/>
          </a:p>
          <a:p>
            <a:pPr lvl="1"/>
            <a:r>
              <a:rPr lang="zh-CN" altLang="en-US" dirty="0"/>
              <a:t>并将这些分散的存储资源构成一个虚拟的存储设备</a:t>
            </a:r>
            <a:endParaRPr lang="en-US" altLang="zh-CN" dirty="0"/>
          </a:p>
          <a:p>
            <a:pPr lvl="1"/>
            <a:r>
              <a:rPr lang="zh-CN" altLang="en-US" dirty="0"/>
              <a:t>物理上分散，逻辑上整体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036085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标题 2"/>
          <p:cNvSpPr>
            <a:spLocks noGrp="1"/>
          </p:cNvSpPr>
          <p:nvPr>
            <p:ph type="title" idx="10"/>
          </p:nvPr>
        </p:nvSpPr>
        <p:spPr>
          <a:xfrm>
            <a:off x="864577" y="457200"/>
            <a:ext cx="10668000" cy="914400"/>
          </a:xfrm>
        </p:spPr>
        <p:txBody>
          <a:bodyPr/>
          <a:lstStyle/>
          <a:p>
            <a:r>
              <a:rPr lang="en-US" altLang="zh-CN" dirty="0"/>
              <a:t>CAP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64576" y="1371600"/>
            <a:ext cx="10819423" cy="46115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所谓的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CAP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指的是：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C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Consistency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）：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一致性，是指任何一个读操作总是能够读到之前完成的写操作的结果，也就是在分布式环境中，多点的数据是一致的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，或者说，所有节点在同一时间具有相同的数据</a:t>
            </a:r>
            <a:endParaRPr kumimoji="0" lang="zh-CN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A: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Availability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）：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可用性，是指快速获取数据，可以在确定的时间内返回操作结果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，保证每个请求不管成功或者失败都有响应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；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P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Tolerance of Network Partition</a:t>
            </a: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）：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分区容忍性，是指当出现网络分区的情况时（即系统中的一部分节点无法和其他节点进行通信），分离的系统也能够正常运行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，也就是说，系统中任意信息的丢失或失败不会影响系统的继续运作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宋体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1908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2"/>
          <p:cNvSpPr>
            <a:spLocks noGrp="1"/>
          </p:cNvSpPr>
          <p:nvPr>
            <p:ph type="title" idx="10"/>
          </p:nvPr>
        </p:nvSpPr>
        <p:spPr>
          <a:xfrm>
            <a:off x="1117600" y="392723"/>
            <a:ext cx="10668000" cy="914400"/>
          </a:xfrm>
        </p:spPr>
        <p:txBody>
          <a:bodyPr/>
          <a:lstStyle/>
          <a:p>
            <a:r>
              <a:rPr lang="en-US" altLang="zh-CN" dirty="0"/>
              <a:t>CAP</a:t>
            </a:r>
            <a:endParaRPr lang="zh-CN" altLang="en-US" dirty="0"/>
          </a:p>
        </p:txBody>
      </p:sp>
      <p:sp>
        <p:nvSpPr>
          <p:cNvPr id="29699" name="文本框 3"/>
          <p:cNvSpPr txBox="1">
            <a:spLocks noChangeArrowheads="1"/>
          </p:cNvSpPr>
          <p:nvPr/>
        </p:nvSpPr>
        <p:spPr bwMode="auto">
          <a:xfrm>
            <a:off x="406400" y="1538654"/>
            <a:ext cx="113792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       CAP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理论告诉我们，一个分布式系统不可能同时满足一致性、可用性和分区容忍性这三个需求，最多只能同时满足其中两个，正所谓“鱼和熊掌不可兼得”。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  <p:pic>
        <p:nvPicPr>
          <p:cNvPr id="29700" name="Picture 6" descr="c:\users\lenovo\appdata\roaming\360se6\User Data\temp\cap-theoram-im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3976"/>
            <a:ext cx="5892800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58540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标题 2"/>
          <p:cNvSpPr>
            <a:spLocks noGrp="1"/>
          </p:cNvSpPr>
          <p:nvPr>
            <p:ph type="title" idx="10"/>
          </p:nvPr>
        </p:nvSpPr>
        <p:spPr>
          <a:xfrm>
            <a:off x="779829" y="401516"/>
            <a:ext cx="10668000" cy="914400"/>
          </a:xfrm>
        </p:spPr>
        <p:txBody>
          <a:bodyPr/>
          <a:lstStyle/>
          <a:p>
            <a:r>
              <a:rPr lang="en-US" altLang="zh-CN" dirty="0"/>
              <a:t>CAP</a:t>
            </a:r>
            <a:r>
              <a:rPr lang="zh-CN" altLang="en-US" dirty="0"/>
              <a:t>原则的取舍</a:t>
            </a:r>
          </a:p>
        </p:txBody>
      </p:sp>
      <p:pic>
        <p:nvPicPr>
          <p:cNvPr id="3481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316" y="1779253"/>
            <a:ext cx="6684936" cy="40279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77335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标题 2"/>
          <p:cNvSpPr>
            <a:spLocks noGrp="1"/>
          </p:cNvSpPr>
          <p:nvPr>
            <p:ph type="title" idx="10"/>
          </p:nvPr>
        </p:nvSpPr>
        <p:spPr>
          <a:xfrm>
            <a:off x="1293858" y="760148"/>
            <a:ext cx="10668000" cy="914400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传统事务的</a:t>
            </a:r>
            <a:r>
              <a:rPr lang="en-US" altLang="zh-CN" sz="3600" dirty="0"/>
              <a:t>ACID</a:t>
            </a:r>
            <a:r>
              <a:rPr lang="zh-CN" altLang="en-US" sz="3600" dirty="0"/>
              <a:t>（酸）和分布式事务的</a:t>
            </a:r>
            <a:r>
              <a:rPr lang="en-US" altLang="zh-CN" sz="3600" dirty="0"/>
              <a:t>BASE</a:t>
            </a:r>
            <a:r>
              <a:rPr lang="zh-CN" altLang="en-US" sz="3600" dirty="0"/>
              <a:t>（碱）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2032000" y="2229852"/>
          <a:ext cx="8128000" cy="1981341"/>
        </p:xfrm>
        <a:graphic>
          <a:graphicData uri="http://schemas.openxmlformats.org/drawingml/2006/table">
            <a:tbl>
              <a:tblPr/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3969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ACID</a:t>
                      </a:r>
                    </a:p>
                  </a:txBody>
                  <a:tcPr marL="33448" marR="33448" marT="25082" marB="25082">
                    <a:lnL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BASE</a:t>
                      </a:r>
                    </a:p>
                  </a:txBody>
                  <a:tcPr marL="33448" marR="33448" marT="25082" marB="25082">
                    <a:lnL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5555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857"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/>
                        <a:t>原子性</a:t>
                      </a:r>
                      <a:r>
                        <a:rPr lang="en-US" altLang="zh-CN" sz="1600"/>
                        <a:t>(</a:t>
                      </a:r>
                      <a:r>
                        <a:rPr lang="en-US" sz="1600" b="1"/>
                        <a:t>A</a:t>
                      </a:r>
                      <a:r>
                        <a:rPr lang="en-US" sz="1600"/>
                        <a:t>tomicity)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 dirty="0"/>
                        <a:t>基本可用</a:t>
                      </a:r>
                      <a:r>
                        <a:rPr lang="en-US" altLang="zh-CN" sz="1600" dirty="0"/>
                        <a:t>(</a:t>
                      </a:r>
                      <a:r>
                        <a:rPr lang="en-US" sz="1600" b="1" dirty="0"/>
                        <a:t>B</a:t>
                      </a:r>
                      <a:r>
                        <a:rPr lang="en-US" sz="1600" dirty="0"/>
                        <a:t>asically </a:t>
                      </a:r>
                      <a:r>
                        <a:rPr lang="en-US" sz="1600" b="1" dirty="0"/>
                        <a:t>A</a:t>
                      </a:r>
                      <a:r>
                        <a:rPr lang="en-US" sz="1600" dirty="0"/>
                        <a:t>vailable)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857"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/>
                        <a:t>一致性</a:t>
                      </a:r>
                      <a:r>
                        <a:rPr lang="en-US" altLang="zh-CN" sz="1600"/>
                        <a:t>(</a:t>
                      </a:r>
                      <a:r>
                        <a:rPr lang="en-US" sz="1600" b="1"/>
                        <a:t>C</a:t>
                      </a:r>
                      <a:r>
                        <a:rPr lang="en-US" sz="1600"/>
                        <a:t>onsistency)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 dirty="0"/>
                        <a:t>软状态</a:t>
                      </a:r>
                      <a:r>
                        <a:rPr lang="en-US" altLang="zh-CN" sz="1600" dirty="0"/>
                        <a:t>/</a:t>
                      </a:r>
                      <a:r>
                        <a:rPr lang="zh-CN" altLang="en-US" sz="1600" dirty="0"/>
                        <a:t>柔性事务</a:t>
                      </a:r>
                      <a:r>
                        <a:rPr lang="en-US" altLang="zh-CN" sz="1600" dirty="0"/>
                        <a:t>(</a:t>
                      </a:r>
                      <a:r>
                        <a:rPr lang="en-US" sz="1600" b="1" dirty="0"/>
                        <a:t>S</a:t>
                      </a:r>
                      <a:r>
                        <a:rPr lang="en-US" sz="1600" dirty="0"/>
                        <a:t>oft state)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4661"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/>
                        <a:t>隔离性</a:t>
                      </a:r>
                      <a:r>
                        <a:rPr lang="en-US" altLang="zh-CN" sz="1600"/>
                        <a:t>(</a:t>
                      </a:r>
                      <a:r>
                        <a:rPr lang="en-US" sz="1600" b="1"/>
                        <a:t>I</a:t>
                      </a:r>
                      <a:r>
                        <a:rPr lang="en-US" sz="1600"/>
                        <a:t>solation)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 dirty="0"/>
                        <a:t>最终一致性 </a:t>
                      </a:r>
                      <a:r>
                        <a:rPr lang="en-US" altLang="zh-CN" sz="1600" dirty="0"/>
                        <a:t>(</a:t>
                      </a:r>
                      <a:r>
                        <a:rPr lang="en-US" sz="1600" b="1" dirty="0"/>
                        <a:t>E</a:t>
                      </a:r>
                      <a:r>
                        <a:rPr lang="en-US" sz="1600" dirty="0"/>
                        <a:t>ventual consistency)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857"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/>
                        <a:t>持久性 </a:t>
                      </a:r>
                      <a:r>
                        <a:rPr lang="en-US" altLang="zh-CN" sz="1600"/>
                        <a:t>(</a:t>
                      </a:r>
                      <a:r>
                        <a:rPr lang="en-US" sz="1600" b="1"/>
                        <a:t>D</a:t>
                      </a:r>
                      <a:r>
                        <a:rPr lang="en-US" sz="1600"/>
                        <a:t>urable)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zh-CN" altLang="en-US" sz="1600" dirty="0"/>
                        <a:t> </a:t>
                      </a:r>
                    </a:p>
                  </a:txBody>
                  <a:tcPr marL="55748" marR="55748" marT="58526" marB="58526">
                    <a:lnL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1969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标题 2"/>
          <p:cNvSpPr>
            <a:spLocks noGrp="1"/>
          </p:cNvSpPr>
          <p:nvPr>
            <p:ph type="title" idx="10"/>
          </p:nvPr>
        </p:nvSpPr>
        <p:spPr>
          <a:xfrm>
            <a:off x="1241669" y="339970"/>
            <a:ext cx="10668000" cy="914400"/>
          </a:xfrm>
        </p:spPr>
        <p:txBody>
          <a:bodyPr/>
          <a:lstStyle/>
          <a:p>
            <a:r>
              <a:rPr lang="en-US" altLang="zh-CN" dirty="0"/>
              <a:t>BASE</a:t>
            </a:r>
            <a:r>
              <a:rPr lang="zh-CN" altLang="en-US" dirty="0"/>
              <a:t>含义</a:t>
            </a:r>
          </a:p>
        </p:txBody>
      </p:sp>
      <p:sp>
        <p:nvSpPr>
          <p:cNvPr id="37892" name="文本框 5"/>
          <p:cNvSpPr txBox="1">
            <a:spLocks noChangeArrowheads="1"/>
          </p:cNvSpPr>
          <p:nvPr/>
        </p:nvSpPr>
        <p:spPr bwMode="auto">
          <a:xfrm>
            <a:off x="1143000" y="1477109"/>
            <a:ext cx="11048999" cy="4741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基本可用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Basically </a:t>
            </a:r>
            <a:r>
              <a:rPr kumimoji="0" lang="en-US" altLang="zh-CN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Availble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       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基本可用，是指一个分布式系统的一部分发生问题变得不可用时，其他部分仍然可以正常使用，也就是允许分区失败的情形出现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kumimoji="0" lang="zh-CN" altLang="zh-C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软状态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Soft-state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        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“软状态（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soft-state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）”是与“硬状态（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hard-state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宋体" charset="-122"/>
                <a:cs typeface="+mn-cs"/>
              </a:rPr>
              <a:t>）”相对应的一种提法。数据库保存的数据是“硬状态”时，可以保证数据一致性，即保证数据一直是正确的。“软状态”是指状态可以有一段时间不同步，具有一定的滞后性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0" lang="zh-CN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最终一致性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（</a:t>
            </a:r>
            <a:r>
              <a:rPr kumimoji="0" lang="en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Eventually consistent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）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 </a:t>
            </a:r>
            <a:r>
              <a:rPr kumimoji="0" lang="zh-CN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允许后续的访问操作可以暂时读不到更新后的数据，但是经过一段时间之后，必须最终读到更新后的数据。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最常见的实现最终一致性的系统是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DNS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宋体" pitchFamily="2" charset="-122"/>
                <a:cs typeface="+mn-cs"/>
              </a:rPr>
              <a:t>（域名系统）。</a:t>
            </a:r>
            <a:endParaRPr kumimoji="0" lang="zh-CN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244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分布式存储的类型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结构化数据</a:t>
            </a:r>
            <a:endParaRPr lang="en-US" altLang="zh-CN" dirty="0"/>
          </a:p>
          <a:p>
            <a:r>
              <a:rPr lang="zh-CN" altLang="en-US" dirty="0"/>
              <a:t>非结构化数据</a:t>
            </a:r>
            <a:endParaRPr lang="en-US" altLang="zh-CN" dirty="0"/>
          </a:p>
          <a:p>
            <a:r>
              <a:rPr lang="zh-CN" altLang="en-US" dirty="0"/>
              <a:t>半结构化数据</a:t>
            </a:r>
          </a:p>
        </p:txBody>
      </p:sp>
    </p:spTree>
    <p:extLst>
      <p:ext uri="{BB962C8B-B14F-4D97-AF65-F5344CB8AC3E}">
        <p14:creationId xmlns:p14="http://schemas.microsoft.com/office/powerpoint/2010/main" val="2876128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结构化数据的存储及应用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严格的用户定义的数据类型</a:t>
            </a:r>
            <a:endParaRPr lang="en-US" altLang="zh-CN" dirty="0"/>
          </a:p>
          <a:p>
            <a:pPr lvl="1"/>
            <a:r>
              <a:rPr lang="zh-CN" altLang="en-US" dirty="0"/>
              <a:t>属性</a:t>
            </a:r>
            <a:endParaRPr lang="en-US" altLang="zh-CN" dirty="0"/>
          </a:p>
          <a:p>
            <a:pPr lvl="1"/>
            <a:r>
              <a:rPr lang="zh-CN" altLang="en-US" dirty="0"/>
              <a:t>数据类型</a:t>
            </a:r>
            <a:endParaRPr lang="en-US" altLang="zh-CN" dirty="0"/>
          </a:p>
          <a:p>
            <a:pPr lvl="1"/>
            <a:r>
              <a:rPr lang="zh-CN" altLang="en-US" dirty="0"/>
              <a:t>某种结构组合</a:t>
            </a:r>
            <a:r>
              <a:rPr lang="en-US" altLang="zh-CN" dirty="0"/>
              <a:t>-</a:t>
            </a:r>
            <a:r>
              <a:rPr lang="zh-CN" altLang="en-US" dirty="0"/>
              <a:t>如二维表</a:t>
            </a:r>
            <a:endParaRPr lang="en-US" altLang="zh-CN" dirty="0"/>
          </a:p>
          <a:p>
            <a:r>
              <a:rPr lang="zh-CN" altLang="en-US" dirty="0"/>
              <a:t>各种关系模型数据库系统的扩展</a:t>
            </a:r>
            <a:r>
              <a:rPr lang="en-US" altLang="zh-CN" dirty="0"/>
              <a:t>-</a:t>
            </a:r>
            <a:r>
              <a:rPr lang="zh-CN" altLang="en-US" dirty="0"/>
              <a:t>分布式关系模型</a:t>
            </a:r>
            <a:endParaRPr lang="en-US" altLang="zh-CN" dirty="0"/>
          </a:p>
          <a:p>
            <a:pPr lvl="1"/>
            <a:r>
              <a:rPr lang="en-US" altLang="zh-CN" dirty="0"/>
              <a:t>Oracle</a:t>
            </a:r>
          </a:p>
          <a:p>
            <a:pPr lvl="1"/>
            <a:r>
              <a:rPr lang="en-US" altLang="zh-CN" dirty="0" err="1"/>
              <a:t>MySql</a:t>
            </a:r>
            <a:endParaRPr lang="en-US" altLang="zh-CN" dirty="0"/>
          </a:p>
          <a:p>
            <a:pPr lvl="1"/>
            <a:r>
              <a:rPr lang="en-US" altLang="zh-CN" dirty="0" err="1"/>
              <a:t>Sql</a:t>
            </a:r>
            <a:r>
              <a:rPr lang="en-US" altLang="zh-CN" dirty="0"/>
              <a:t> Server</a:t>
            </a:r>
          </a:p>
          <a:p>
            <a:pPr lvl="1"/>
            <a:r>
              <a:rPr lang="en-US" altLang="zh-CN" dirty="0"/>
              <a:t>DB2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576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973667" y="128589"/>
            <a:ext cx="11125200" cy="1143000"/>
          </a:xfrm>
          <a:noFill/>
          <a:ln/>
        </p:spPr>
        <p:txBody>
          <a:bodyPr/>
          <a:lstStyle/>
          <a:p>
            <a:r>
              <a:rPr lang="zh-CN" altLang="en-US" dirty="0"/>
              <a:t>集中式</a:t>
            </a:r>
            <a:endParaRPr lang="en-US" dirty="0"/>
          </a:p>
        </p:txBody>
      </p:sp>
      <p:sp>
        <p:nvSpPr>
          <p:cNvPr id="126979" name="Line 3"/>
          <p:cNvSpPr>
            <a:spLocks noChangeShapeType="1"/>
          </p:cNvSpPr>
          <p:nvPr/>
        </p:nvSpPr>
        <p:spPr bwMode="auto">
          <a:xfrm>
            <a:off x="5613400" y="2444750"/>
            <a:ext cx="0" cy="831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0" name="Line 4"/>
          <p:cNvSpPr>
            <a:spLocks noChangeShapeType="1"/>
          </p:cNvSpPr>
          <p:nvPr/>
        </p:nvSpPr>
        <p:spPr bwMode="auto">
          <a:xfrm flipH="1">
            <a:off x="3911600" y="4419600"/>
            <a:ext cx="863600" cy="6794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1" name="Line 5"/>
          <p:cNvSpPr>
            <a:spLocks noChangeShapeType="1"/>
          </p:cNvSpPr>
          <p:nvPr/>
        </p:nvSpPr>
        <p:spPr bwMode="auto">
          <a:xfrm flipH="1" flipV="1">
            <a:off x="3318933" y="3073400"/>
            <a:ext cx="1151467" cy="230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2" name="Line 6"/>
          <p:cNvSpPr>
            <a:spLocks noChangeShapeType="1"/>
          </p:cNvSpPr>
          <p:nvPr/>
        </p:nvSpPr>
        <p:spPr bwMode="auto">
          <a:xfrm flipV="1">
            <a:off x="7120467" y="2895600"/>
            <a:ext cx="6096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3" name="Line 7"/>
          <p:cNvSpPr>
            <a:spLocks noChangeShapeType="1"/>
          </p:cNvSpPr>
          <p:nvPr/>
        </p:nvSpPr>
        <p:spPr bwMode="auto">
          <a:xfrm>
            <a:off x="6493933" y="4419600"/>
            <a:ext cx="795867" cy="704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4" name="Oval 8"/>
          <p:cNvSpPr>
            <a:spLocks noChangeArrowheads="1"/>
          </p:cNvSpPr>
          <p:nvPr/>
        </p:nvSpPr>
        <p:spPr bwMode="auto">
          <a:xfrm>
            <a:off x="7086600" y="3219450"/>
            <a:ext cx="50800" cy="381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1837267" y="2825750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5</a:t>
            </a:r>
          </a:p>
        </p:txBody>
      </p:sp>
      <p:sp>
        <p:nvSpPr>
          <p:cNvPr id="126986" name="Rectangle 10"/>
          <p:cNvSpPr>
            <a:spLocks noChangeArrowheads="1"/>
          </p:cNvSpPr>
          <p:nvPr/>
        </p:nvSpPr>
        <p:spPr bwMode="auto">
          <a:xfrm>
            <a:off x="4859867" y="1835150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1</a:t>
            </a:r>
          </a:p>
        </p:txBody>
      </p:sp>
      <p:sp>
        <p:nvSpPr>
          <p:cNvPr id="126987" name="Rectangle 11"/>
          <p:cNvSpPr>
            <a:spLocks noChangeArrowheads="1"/>
          </p:cNvSpPr>
          <p:nvPr/>
        </p:nvSpPr>
        <p:spPr bwMode="auto">
          <a:xfrm>
            <a:off x="7196667" y="2273300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2</a:t>
            </a:r>
          </a:p>
        </p:txBody>
      </p:sp>
      <p:sp>
        <p:nvSpPr>
          <p:cNvPr id="126988" name="Line 12"/>
          <p:cNvSpPr>
            <a:spLocks noChangeShapeType="1"/>
          </p:cNvSpPr>
          <p:nvPr/>
        </p:nvSpPr>
        <p:spPr bwMode="auto">
          <a:xfrm flipV="1">
            <a:off x="8720667" y="2190750"/>
            <a:ext cx="948267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6989" name="Rectangle 13"/>
          <p:cNvSpPr>
            <a:spLocks noChangeArrowheads="1"/>
          </p:cNvSpPr>
          <p:nvPr/>
        </p:nvSpPr>
        <p:spPr bwMode="auto">
          <a:xfrm>
            <a:off x="6536267" y="5149850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3</a:t>
            </a:r>
          </a:p>
        </p:txBody>
      </p:sp>
      <p:sp>
        <p:nvSpPr>
          <p:cNvPr id="126990" name="Rectangle 14"/>
          <p:cNvSpPr>
            <a:spLocks noChangeArrowheads="1"/>
          </p:cNvSpPr>
          <p:nvPr/>
        </p:nvSpPr>
        <p:spPr bwMode="auto">
          <a:xfrm>
            <a:off x="2980267" y="5111750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4</a:t>
            </a:r>
          </a:p>
        </p:txBody>
      </p:sp>
      <p:grpSp>
        <p:nvGrpSpPr>
          <p:cNvPr id="126991" name="Group 15"/>
          <p:cNvGrpSpPr>
            <a:grpSpLocks/>
          </p:cNvGrpSpPr>
          <p:nvPr/>
        </p:nvGrpSpPr>
        <p:grpSpPr bwMode="auto">
          <a:xfrm>
            <a:off x="9944101" y="1689101"/>
            <a:ext cx="647700" cy="542925"/>
            <a:chOff x="4698" y="1064"/>
            <a:chExt cx="306" cy="342"/>
          </a:xfrm>
        </p:grpSpPr>
        <p:sp>
          <p:nvSpPr>
            <p:cNvPr id="126992" name="Rectangle 16"/>
            <p:cNvSpPr>
              <a:spLocks noChangeArrowheads="1"/>
            </p:cNvSpPr>
            <p:nvPr/>
          </p:nvSpPr>
          <p:spPr bwMode="auto">
            <a:xfrm>
              <a:off x="4698" y="1088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6993" name="Oval 17"/>
            <p:cNvSpPr>
              <a:spLocks noChangeArrowheads="1"/>
            </p:cNvSpPr>
            <p:nvPr/>
          </p:nvSpPr>
          <p:spPr bwMode="auto">
            <a:xfrm>
              <a:off x="4698" y="1064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6994" name="Oval 18"/>
            <p:cNvSpPr>
              <a:spLocks noChangeArrowheads="1"/>
            </p:cNvSpPr>
            <p:nvPr/>
          </p:nvSpPr>
          <p:spPr bwMode="auto">
            <a:xfrm>
              <a:off x="4700" y="1366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6995" name="Group 19"/>
          <p:cNvGrpSpPr>
            <a:grpSpLocks/>
          </p:cNvGrpSpPr>
          <p:nvPr/>
        </p:nvGrpSpPr>
        <p:grpSpPr bwMode="auto">
          <a:xfrm>
            <a:off x="9817101" y="1790700"/>
            <a:ext cx="647700" cy="542925"/>
            <a:chOff x="4638" y="1128"/>
            <a:chExt cx="306" cy="342"/>
          </a:xfrm>
        </p:grpSpPr>
        <p:sp>
          <p:nvSpPr>
            <p:cNvPr id="126996" name="Rectangle 20"/>
            <p:cNvSpPr>
              <a:spLocks noChangeArrowheads="1"/>
            </p:cNvSpPr>
            <p:nvPr/>
          </p:nvSpPr>
          <p:spPr bwMode="auto">
            <a:xfrm>
              <a:off x="4638" y="1152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6997" name="Oval 21"/>
            <p:cNvSpPr>
              <a:spLocks noChangeArrowheads="1"/>
            </p:cNvSpPr>
            <p:nvPr/>
          </p:nvSpPr>
          <p:spPr bwMode="auto">
            <a:xfrm>
              <a:off x="4638" y="1128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6998" name="Oval 22"/>
            <p:cNvSpPr>
              <a:spLocks noChangeArrowheads="1"/>
            </p:cNvSpPr>
            <p:nvPr/>
          </p:nvSpPr>
          <p:spPr bwMode="auto">
            <a:xfrm>
              <a:off x="4640" y="1430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6999" name="Group 23"/>
          <p:cNvGrpSpPr>
            <a:grpSpLocks/>
          </p:cNvGrpSpPr>
          <p:nvPr/>
        </p:nvGrpSpPr>
        <p:grpSpPr bwMode="auto">
          <a:xfrm>
            <a:off x="9715501" y="1924051"/>
            <a:ext cx="647700" cy="542925"/>
            <a:chOff x="4590" y="1212"/>
            <a:chExt cx="306" cy="342"/>
          </a:xfrm>
        </p:grpSpPr>
        <p:sp>
          <p:nvSpPr>
            <p:cNvPr id="127000" name="Rectangle 24"/>
            <p:cNvSpPr>
              <a:spLocks noChangeArrowheads="1"/>
            </p:cNvSpPr>
            <p:nvPr/>
          </p:nvSpPr>
          <p:spPr bwMode="auto">
            <a:xfrm>
              <a:off x="4590" y="1236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7001" name="Oval 25"/>
            <p:cNvSpPr>
              <a:spLocks noChangeArrowheads="1"/>
            </p:cNvSpPr>
            <p:nvPr/>
          </p:nvSpPr>
          <p:spPr bwMode="auto">
            <a:xfrm>
              <a:off x="4590" y="1212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7002" name="Oval 26"/>
            <p:cNvSpPr>
              <a:spLocks noChangeArrowheads="1"/>
            </p:cNvSpPr>
            <p:nvPr/>
          </p:nvSpPr>
          <p:spPr bwMode="auto">
            <a:xfrm>
              <a:off x="4592" y="1514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7003" name="Group 27"/>
          <p:cNvGrpSpPr>
            <a:grpSpLocks/>
          </p:cNvGrpSpPr>
          <p:nvPr/>
        </p:nvGrpSpPr>
        <p:grpSpPr bwMode="auto">
          <a:xfrm>
            <a:off x="2641600" y="2895600"/>
            <a:ext cx="5892800" cy="1619250"/>
            <a:chOff x="2006" y="1098"/>
            <a:chExt cx="1944" cy="712"/>
          </a:xfrm>
        </p:grpSpPr>
        <p:sp>
          <p:nvSpPr>
            <p:cNvPr id="127004" name="Freeform 28"/>
            <p:cNvSpPr>
              <a:spLocks/>
            </p:cNvSpPr>
            <p:nvPr/>
          </p:nvSpPr>
          <p:spPr bwMode="auto">
            <a:xfrm>
              <a:off x="2006" y="1098"/>
              <a:ext cx="1944" cy="710"/>
            </a:xfrm>
            <a:custGeom>
              <a:avLst/>
              <a:gdLst>
                <a:gd name="T0" fmla="*/ 1914 w 3888"/>
                <a:gd name="T1" fmla="*/ 365 h 1420"/>
                <a:gd name="T2" fmla="*/ 1977 w 3888"/>
                <a:gd name="T3" fmla="*/ 165 h 1420"/>
                <a:gd name="T4" fmla="*/ 2230 w 3888"/>
                <a:gd name="T5" fmla="*/ 80 h 1420"/>
                <a:gd name="T6" fmla="*/ 2432 w 3888"/>
                <a:gd name="T7" fmla="*/ 84 h 1420"/>
                <a:gd name="T8" fmla="*/ 2511 w 3888"/>
                <a:gd name="T9" fmla="*/ 42 h 1420"/>
                <a:gd name="T10" fmla="*/ 2715 w 3888"/>
                <a:gd name="T11" fmla="*/ 2 h 1420"/>
                <a:gd name="T12" fmla="*/ 2930 w 3888"/>
                <a:gd name="T13" fmla="*/ 108 h 1420"/>
                <a:gd name="T14" fmla="*/ 3063 w 3888"/>
                <a:gd name="T15" fmla="*/ 321 h 1420"/>
                <a:gd name="T16" fmla="*/ 3061 w 3888"/>
                <a:gd name="T17" fmla="*/ 519 h 1420"/>
                <a:gd name="T18" fmla="*/ 3015 w 3888"/>
                <a:gd name="T19" fmla="*/ 616 h 1420"/>
                <a:gd name="T20" fmla="*/ 3059 w 3888"/>
                <a:gd name="T21" fmla="*/ 614 h 1420"/>
                <a:gd name="T22" fmla="*/ 3135 w 3888"/>
                <a:gd name="T23" fmla="*/ 633 h 1420"/>
                <a:gd name="T24" fmla="*/ 3213 w 3888"/>
                <a:gd name="T25" fmla="*/ 709 h 1420"/>
                <a:gd name="T26" fmla="*/ 3278 w 3888"/>
                <a:gd name="T27" fmla="*/ 688 h 1420"/>
                <a:gd name="T28" fmla="*/ 3394 w 3888"/>
                <a:gd name="T29" fmla="*/ 703 h 1420"/>
                <a:gd name="T30" fmla="*/ 3504 w 3888"/>
                <a:gd name="T31" fmla="*/ 810 h 1420"/>
                <a:gd name="T32" fmla="*/ 3574 w 3888"/>
                <a:gd name="T33" fmla="*/ 931 h 1420"/>
                <a:gd name="T34" fmla="*/ 3599 w 3888"/>
                <a:gd name="T35" fmla="*/ 996 h 1420"/>
                <a:gd name="T36" fmla="*/ 3650 w 3888"/>
                <a:gd name="T37" fmla="*/ 1023 h 1420"/>
                <a:gd name="T38" fmla="*/ 3833 w 3888"/>
                <a:gd name="T39" fmla="*/ 1102 h 1420"/>
                <a:gd name="T40" fmla="*/ 3877 w 3888"/>
                <a:gd name="T41" fmla="*/ 1173 h 1420"/>
                <a:gd name="T42" fmla="*/ 3743 w 3888"/>
                <a:gd name="T43" fmla="*/ 1222 h 1420"/>
                <a:gd name="T44" fmla="*/ 3544 w 3888"/>
                <a:gd name="T45" fmla="*/ 1249 h 1420"/>
                <a:gd name="T46" fmla="*/ 3403 w 3888"/>
                <a:gd name="T47" fmla="*/ 1268 h 1420"/>
                <a:gd name="T48" fmla="*/ 3356 w 3888"/>
                <a:gd name="T49" fmla="*/ 1292 h 1420"/>
                <a:gd name="T50" fmla="*/ 3219 w 3888"/>
                <a:gd name="T51" fmla="*/ 1355 h 1420"/>
                <a:gd name="T52" fmla="*/ 2964 w 3888"/>
                <a:gd name="T53" fmla="*/ 1405 h 1420"/>
                <a:gd name="T54" fmla="*/ 2703 w 3888"/>
                <a:gd name="T55" fmla="*/ 1420 h 1420"/>
                <a:gd name="T56" fmla="*/ 2559 w 3888"/>
                <a:gd name="T57" fmla="*/ 1393 h 1420"/>
                <a:gd name="T58" fmla="*/ 2519 w 3888"/>
                <a:gd name="T59" fmla="*/ 1365 h 1420"/>
                <a:gd name="T60" fmla="*/ 2411 w 3888"/>
                <a:gd name="T61" fmla="*/ 1374 h 1420"/>
                <a:gd name="T62" fmla="*/ 2226 w 3888"/>
                <a:gd name="T63" fmla="*/ 1372 h 1420"/>
                <a:gd name="T64" fmla="*/ 2066 w 3888"/>
                <a:gd name="T65" fmla="*/ 1334 h 1420"/>
                <a:gd name="T66" fmla="*/ 2004 w 3888"/>
                <a:gd name="T67" fmla="*/ 1317 h 1420"/>
                <a:gd name="T68" fmla="*/ 1804 w 3888"/>
                <a:gd name="T69" fmla="*/ 1367 h 1420"/>
                <a:gd name="T70" fmla="*/ 1542 w 3888"/>
                <a:gd name="T71" fmla="*/ 1399 h 1420"/>
                <a:gd name="T72" fmla="*/ 1384 w 3888"/>
                <a:gd name="T73" fmla="*/ 1368 h 1420"/>
                <a:gd name="T74" fmla="*/ 1302 w 3888"/>
                <a:gd name="T75" fmla="*/ 1361 h 1420"/>
                <a:gd name="T76" fmla="*/ 1023 w 3888"/>
                <a:gd name="T77" fmla="*/ 1382 h 1420"/>
                <a:gd name="T78" fmla="*/ 696 w 3888"/>
                <a:gd name="T79" fmla="*/ 1330 h 1420"/>
                <a:gd name="T80" fmla="*/ 488 w 3888"/>
                <a:gd name="T81" fmla="*/ 1232 h 1420"/>
                <a:gd name="T82" fmla="*/ 410 w 3888"/>
                <a:gd name="T83" fmla="*/ 1207 h 1420"/>
                <a:gd name="T84" fmla="*/ 161 w 3888"/>
                <a:gd name="T85" fmla="*/ 1165 h 1420"/>
                <a:gd name="T86" fmla="*/ 3 w 3888"/>
                <a:gd name="T87" fmla="*/ 1097 h 1420"/>
                <a:gd name="T88" fmla="*/ 55 w 3888"/>
                <a:gd name="T89" fmla="*/ 1013 h 1420"/>
                <a:gd name="T90" fmla="*/ 197 w 3888"/>
                <a:gd name="T91" fmla="*/ 945 h 1420"/>
                <a:gd name="T92" fmla="*/ 311 w 3888"/>
                <a:gd name="T93" fmla="*/ 910 h 1420"/>
                <a:gd name="T94" fmla="*/ 336 w 3888"/>
                <a:gd name="T95" fmla="*/ 884 h 1420"/>
                <a:gd name="T96" fmla="*/ 389 w 3888"/>
                <a:gd name="T97" fmla="*/ 779 h 1420"/>
                <a:gd name="T98" fmla="*/ 498 w 3888"/>
                <a:gd name="T99" fmla="*/ 720 h 1420"/>
                <a:gd name="T100" fmla="*/ 606 w 3888"/>
                <a:gd name="T101" fmla="*/ 741 h 1420"/>
                <a:gd name="T102" fmla="*/ 629 w 3888"/>
                <a:gd name="T103" fmla="*/ 724 h 1420"/>
                <a:gd name="T104" fmla="*/ 671 w 3888"/>
                <a:gd name="T105" fmla="*/ 595 h 1420"/>
                <a:gd name="T106" fmla="*/ 775 w 3888"/>
                <a:gd name="T107" fmla="*/ 498 h 1420"/>
                <a:gd name="T108" fmla="*/ 888 w 3888"/>
                <a:gd name="T109" fmla="*/ 481 h 1420"/>
                <a:gd name="T110" fmla="*/ 929 w 3888"/>
                <a:gd name="T111" fmla="*/ 456 h 1420"/>
                <a:gd name="T112" fmla="*/ 1089 w 3888"/>
                <a:gd name="T113" fmla="*/ 308 h 1420"/>
                <a:gd name="T114" fmla="*/ 1340 w 3888"/>
                <a:gd name="T115" fmla="*/ 203 h 1420"/>
                <a:gd name="T116" fmla="*/ 1599 w 3888"/>
                <a:gd name="T117" fmla="*/ 215 h 1420"/>
                <a:gd name="T118" fmla="*/ 1776 w 3888"/>
                <a:gd name="T119" fmla="*/ 308 h 1420"/>
                <a:gd name="T120" fmla="*/ 1844 w 3888"/>
                <a:gd name="T121" fmla="*/ 409 h 1420"/>
                <a:gd name="T122" fmla="*/ 1880 w 3888"/>
                <a:gd name="T123" fmla="*/ 481 h 1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88" h="1420">
                  <a:moveTo>
                    <a:pt x="1928" y="462"/>
                  </a:moveTo>
                  <a:lnTo>
                    <a:pt x="1928" y="460"/>
                  </a:lnTo>
                  <a:lnTo>
                    <a:pt x="1926" y="452"/>
                  </a:lnTo>
                  <a:lnTo>
                    <a:pt x="1922" y="439"/>
                  </a:lnTo>
                  <a:lnTo>
                    <a:pt x="1922" y="426"/>
                  </a:lnTo>
                  <a:lnTo>
                    <a:pt x="1918" y="407"/>
                  </a:lnTo>
                  <a:lnTo>
                    <a:pt x="1916" y="388"/>
                  </a:lnTo>
                  <a:lnTo>
                    <a:pt x="1914" y="365"/>
                  </a:lnTo>
                  <a:lnTo>
                    <a:pt x="1916" y="340"/>
                  </a:lnTo>
                  <a:lnTo>
                    <a:pt x="1916" y="316"/>
                  </a:lnTo>
                  <a:lnTo>
                    <a:pt x="1922" y="289"/>
                  </a:lnTo>
                  <a:lnTo>
                    <a:pt x="1926" y="262"/>
                  </a:lnTo>
                  <a:lnTo>
                    <a:pt x="1935" y="238"/>
                  </a:lnTo>
                  <a:lnTo>
                    <a:pt x="1947" y="211"/>
                  </a:lnTo>
                  <a:lnTo>
                    <a:pt x="1960" y="188"/>
                  </a:lnTo>
                  <a:lnTo>
                    <a:pt x="1977" y="165"/>
                  </a:lnTo>
                  <a:lnTo>
                    <a:pt x="2002" y="148"/>
                  </a:lnTo>
                  <a:lnTo>
                    <a:pt x="2027" y="131"/>
                  </a:lnTo>
                  <a:lnTo>
                    <a:pt x="2055" y="118"/>
                  </a:lnTo>
                  <a:lnTo>
                    <a:pt x="2087" y="106"/>
                  </a:lnTo>
                  <a:lnTo>
                    <a:pt x="2123" y="99"/>
                  </a:lnTo>
                  <a:lnTo>
                    <a:pt x="2158" y="89"/>
                  </a:lnTo>
                  <a:lnTo>
                    <a:pt x="2194" y="86"/>
                  </a:lnTo>
                  <a:lnTo>
                    <a:pt x="2230" y="80"/>
                  </a:lnTo>
                  <a:lnTo>
                    <a:pt x="2268" y="80"/>
                  </a:lnTo>
                  <a:lnTo>
                    <a:pt x="2300" y="78"/>
                  </a:lnTo>
                  <a:lnTo>
                    <a:pt x="2331" y="78"/>
                  </a:lnTo>
                  <a:lnTo>
                    <a:pt x="2359" y="80"/>
                  </a:lnTo>
                  <a:lnTo>
                    <a:pt x="2386" y="80"/>
                  </a:lnTo>
                  <a:lnTo>
                    <a:pt x="2407" y="80"/>
                  </a:lnTo>
                  <a:lnTo>
                    <a:pt x="2422" y="82"/>
                  </a:lnTo>
                  <a:lnTo>
                    <a:pt x="2432" y="84"/>
                  </a:lnTo>
                  <a:lnTo>
                    <a:pt x="2437" y="86"/>
                  </a:lnTo>
                  <a:lnTo>
                    <a:pt x="2437" y="82"/>
                  </a:lnTo>
                  <a:lnTo>
                    <a:pt x="2443" y="80"/>
                  </a:lnTo>
                  <a:lnTo>
                    <a:pt x="2451" y="74"/>
                  </a:lnTo>
                  <a:lnTo>
                    <a:pt x="2464" y="68"/>
                  </a:lnTo>
                  <a:lnTo>
                    <a:pt x="2475" y="59"/>
                  </a:lnTo>
                  <a:lnTo>
                    <a:pt x="2492" y="49"/>
                  </a:lnTo>
                  <a:lnTo>
                    <a:pt x="2511" y="42"/>
                  </a:lnTo>
                  <a:lnTo>
                    <a:pt x="2532" y="34"/>
                  </a:lnTo>
                  <a:lnTo>
                    <a:pt x="2553" y="25"/>
                  </a:lnTo>
                  <a:lnTo>
                    <a:pt x="2578" y="17"/>
                  </a:lnTo>
                  <a:lnTo>
                    <a:pt x="2603" y="10"/>
                  </a:lnTo>
                  <a:lnTo>
                    <a:pt x="2631" y="6"/>
                  </a:lnTo>
                  <a:lnTo>
                    <a:pt x="2658" y="0"/>
                  </a:lnTo>
                  <a:lnTo>
                    <a:pt x="2686" y="0"/>
                  </a:lnTo>
                  <a:lnTo>
                    <a:pt x="2715" y="2"/>
                  </a:lnTo>
                  <a:lnTo>
                    <a:pt x="2745" y="8"/>
                  </a:lnTo>
                  <a:lnTo>
                    <a:pt x="2772" y="11"/>
                  </a:lnTo>
                  <a:lnTo>
                    <a:pt x="2798" y="23"/>
                  </a:lnTo>
                  <a:lnTo>
                    <a:pt x="2827" y="34"/>
                  </a:lnTo>
                  <a:lnTo>
                    <a:pt x="2856" y="49"/>
                  </a:lnTo>
                  <a:lnTo>
                    <a:pt x="2880" y="67"/>
                  </a:lnTo>
                  <a:lnTo>
                    <a:pt x="2905" y="87"/>
                  </a:lnTo>
                  <a:lnTo>
                    <a:pt x="2930" y="108"/>
                  </a:lnTo>
                  <a:lnTo>
                    <a:pt x="2952" y="133"/>
                  </a:lnTo>
                  <a:lnTo>
                    <a:pt x="2973" y="156"/>
                  </a:lnTo>
                  <a:lnTo>
                    <a:pt x="2992" y="182"/>
                  </a:lnTo>
                  <a:lnTo>
                    <a:pt x="3010" y="207"/>
                  </a:lnTo>
                  <a:lnTo>
                    <a:pt x="3027" y="238"/>
                  </a:lnTo>
                  <a:lnTo>
                    <a:pt x="3040" y="264"/>
                  </a:lnTo>
                  <a:lnTo>
                    <a:pt x="3053" y="293"/>
                  </a:lnTo>
                  <a:lnTo>
                    <a:pt x="3063" y="321"/>
                  </a:lnTo>
                  <a:lnTo>
                    <a:pt x="3070" y="350"/>
                  </a:lnTo>
                  <a:lnTo>
                    <a:pt x="3074" y="376"/>
                  </a:lnTo>
                  <a:lnTo>
                    <a:pt x="3076" y="403"/>
                  </a:lnTo>
                  <a:lnTo>
                    <a:pt x="3076" y="428"/>
                  </a:lnTo>
                  <a:lnTo>
                    <a:pt x="3076" y="452"/>
                  </a:lnTo>
                  <a:lnTo>
                    <a:pt x="3070" y="473"/>
                  </a:lnTo>
                  <a:lnTo>
                    <a:pt x="3067" y="498"/>
                  </a:lnTo>
                  <a:lnTo>
                    <a:pt x="3061" y="519"/>
                  </a:lnTo>
                  <a:lnTo>
                    <a:pt x="3055" y="538"/>
                  </a:lnTo>
                  <a:lnTo>
                    <a:pt x="3048" y="555"/>
                  </a:lnTo>
                  <a:lnTo>
                    <a:pt x="3040" y="570"/>
                  </a:lnTo>
                  <a:lnTo>
                    <a:pt x="3032" y="584"/>
                  </a:lnTo>
                  <a:lnTo>
                    <a:pt x="3029" y="597"/>
                  </a:lnTo>
                  <a:lnTo>
                    <a:pt x="3021" y="604"/>
                  </a:lnTo>
                  <a:lnTo>
                    <a:pt x="3019" y="612"/>
                  </a:lnTo>
                  <a:lnTo>
                    <a:pt x="3015" y="616"/>
                  </a:lnTo>
                  <a:lnTo>
                    <a:pt x="3015" y="620"/>
                  </a:lnTo>
                  <a:lnTo>
                    <a:pt x="3017" y="618"/>
                  </a:lnTo>
                  <a:lnTo>
                    <a:pt x="3025" y="616"/>
                  </a:lnTo>
                  <a:lnTo>
                    <a:pt x="3029" y="614"/>
                  </a:lnTo>
                  <a:lnTo>
                    <a:pt x="3036" y="614"/>
                  </a:lnTo>
                  <a:lnTo>
                    <a:pt x="3044" y="614"/>
                  </a:lnTo>
                  <a:lnTo>
                    <a:pt x="3051" y="614"/>
                  </a:lnTo>
                  <a:lnTo>
                    <a:pt x="3059" y="614"/>
                  </a:lnTo>
                  <a:lnTo>
                    <a:pt x="3068" y="614"/>
                  </a:lnTo>
                  <a:lnTo>
                    <a:pt x="3078" y="614"/>
                  </a:lnTo>
                  <a:lnTo>
                    <a:pt x="3089" y="616"/>
                  </a:lnTo>
                  <a:lnTo>
                    <a:pt x="3097" y="616"/>
                  </a:lnTo>
                  <a:lnTo>
                    <a:pt x="3108" y="620"/>
                  </a:lnTo>
                  <a:lnTo>
                    <a:pt x="3118" y="623"/>
                  </a:lnTo>
                  <a:lnTo>
                    <a:pt x="3127" y="629"/>
                  </a:lnTo>
                  <a:lnTo>
                    <a:pt x="3135" y="633"/>
                  </a:lnTo>
                  <a:lnTo>
                    <a:pt x="3145" y="639"/>
                  </a:lnTo>
                  <a:lnTo>
                    <a:pt x="3152" y="644"/>
                  </a:lnTo>
                  <a:lnTo>
                    <a:pt x="3162" y="652"/>
                  </a:lnTo>
                  <a:lnTo>
                    <a:pt x="3177" y="663"/>
                  </a:lnTo>
                  <a:lnTo>
                    <a:pt x="3188" y="679"/>
                  </a:lnTo>
                  <a:lnTo>
                    <a:pt x="3200" y="690"/>
                  </a:lnTo>
                  <a:lnTo>
                    <a:pt x="3207" y="701"/>
                  </a:lnTo>
                  <a:lnTo>
                    <a:pt x="3213" y="709"/>
                  </a:lnTo>
                  <a:lnTo>
                    <a:pt x="3215" y="715"/>
                  </a:lnTo>
                  <a:lnTo>
                    <a:pt x="3219" y="711"/>
                  </a:lnTo>
                  <a:lnTo>
                    <a:pt x="3228" y="705"/>
                  </a:lnTo>
                  <a:lnTo>
                    <a:pt x="3234" y="701"/>
                  </a:lnTo>
                  <a:lnTo>
                    <a:pt x="3245" y="698"/>
                  </a:lnTo>
                  <a:lnTo>
                    <a:pt x="3253" y="696"/>
                  </a:lnTo>
                  <a:lnTo>
                    <a:pt x="3266" y="692"/>
                  </a:lnTo>
                  <a:lnTo>
                    <a:pt x="3278" y="688"/>
                  </a:lnTo>
                  <a:lnTo>
                    <a:pt x="3291" y="686"/>
                  </a:lnTo>
                  <a:lnTo>
                    <a:pt x="3304" y="684"/>
                  </a:lnTo>
                  <a:lnTo>
                    <a:pt x="3318" y="684"/>
                  </a:lnTo>
                  <a:lnTo>
                    <a:pt x="3333" y="684"/>
                  </a:lnTo>
                  <a:lnTo>
                    <a:pt x="3348" y="688"/>
                  </a:lnTo>
                  <a:lnTo>
                    <a:pt x="3363" y="690"/>
                  </a:lnTo>
                  <a:lnTo>
                    <a:pt x="3378" y="698"/>
                  </a:lnTo>
                  <a:lnTo>
                    <a:pt x="3394" y="703"/>
                  </a:lnTo>
                  <a:lnTo>
                    <a:pt x="3409" y="715"/>
                  </a:lnTo>
                  <a:lnTo>
                    <a:pt x="3422" y="724"/>
                  </a:lnTo>
                  <a:lnTo>
                    <a:pt x="3437" y="737"/>
                  </a:lnTo>
                  <a:lnTo>
                    <a:pt x="3451" y="749"/>
                  </a:lnTo>
                  <a:lnTo>
                    <a:pt x="3464" y="764"/>
                  </a:lnTo>
                  <a:lnTo>
                    <a:pt x="3477" y="779"/>
                  </a:lnTo>
                  <a:lnTo>
                    <a:pt x="3492" y="796"/>
                  </a:lnTo>
                  <a:lnTo>
                    <a:pt x="3504" y="810"/>
                  </a:lnTo>
                  <a:lnTo>
                    <a:pt x="3515" y="829"/>
                  </a:lnTo>
                  <a:lnTo>
                    <a:pt x="3525" y="844"/>
                  </a:lnTo>
                  <a:lnTo>
                    <a:pt x="3536" y="861"/>
                  </a:lnTo>
                  <a:lnTo>
                    <a:pt x="3546" y="876"/>
                  </a:lnTo>
                  <a:lnTo>
                    <a:pt x="3555" y="893"/>
                  </a:lnTo>
                  <a:lnTo>
                    <a:pt x="3561" y="907"/>
                  </a:lnTo>
                  <a:lnTo>
                    <a:pt x="3570" y="922"/>
                  </a:lnTo>
                  <a:lnTo>
                    <a:pt x="3574" y="931"/>
                  </a:lnTo>
                  <a:lnTo>
                    <a:pt x="3580" y="943"/>
                  </a:lnTo>
                  <a:lnTo>
                    <a:pt x="3586" y="952"/>
                  </a:lnTo>
                  <a:lnTo>
                    <a:pt x="3589" y="962"/>
                  </a:lnTo>
                  <a:lnTo>
                    <a:pt x="3591" y="969"/>
                  </a:lnTo>
                  <a:lnTo>
                    <a:pt x="3593" y="977"/>
                  </a:lnTo>
                  <a:lnTo>
                    <a:pt x="3595" y="983"/>
                  </a:lnTo>
                  <a:lnTo>
                    <a:pt x="3599" y="988"/>
                  </a:lnTo>
                  <a:lnTo>
                    <a:pt x="3599" y="996"/>
                  </a:lnTo>
                  <a:lnTo>
                    <a:pt x="3599" y="1002"/>
                  </a:lnTo>
                  <a:lnTo>
                    <a:pt x="3599" y="1005"/>
                  </a:lnTo>
                  <a:lnTo>
                    <a:pt x="3599" y="1007"/>
                  </a:lnTo>
                  <a:lnTo>
                    <a:pt x="3599" y="1007"/>
                  </a:lnTo>
                  <a:lnTo>
                    <a:pt x="3607" y="1009"/>
                  </a:lnTo>
                  <a:lnTo>
                    <a:pt x="3618" y="1013"/>
                  </a:lnTo>
                  <a:lnTo>
                    <a:pt x="3633" y="1019"/>
                  </a:lnTo>
                  <a:lnTo>
                    <a:pt x="3650" y="1023"/>
                  </a:lnTo>
                  <a:lnTo>
                    <a:pt x="3671" y="1032"/>
                  </a:lnTo>
                  <a:lnTo>
                    <a:pt x="3694" y="1040"/>
                  </a:lnTo>
                  <a:lnTo>
                    <a:pt x="3719" y="1051"/>
                  </a:lnTo>
                  <a:lnTo>
                    <a:pt x="3742" y="1059"/>
                  </a:lnTo>
                  <a:lnTo>
                    <a:pt x="3766" y="1070"/>
                  </a:lnTo>
                  <a:lnTo>
                    <a:pt x="3789" y="1080"/>
                  </a:lnTo>
                  <a:lnTo>
                    <a:pt x="3812" y="1091"/>
                  </a:lnTo>
                  <a:lnTo>
                    <a:pt x="3833" y="1102"/>
                  </a:lnTo>
                  <a:lnTo>
                    <a:pt x="3850" y="1114"/>
                  </a:lnTo>
                  <a:lnTo>
                    <a:pt x="3865" y="1123"/>
                  </a:lnTo>
                  <a:lnTo>
                    <a:pt x="3877" y="1135"/>
                  </a:lnTo>
                  <a:lnTo>
                    <a:pt x="3884" y="1142"/>
                  </a:lnTo>
                  <a:lnTo>
                    <a:pt x="3888" y="1152"/>
                  </a:lnTo>
                  <a:lnTo>
                    <a:pt x="3888" y="1159"/>
                  </a:lnTo>
                  <a:lnTo>
                    <a:pt x="3886" y="1167"/>
                  </a:lnTo>
                  <a:lnTo>
                    <a:pt x="3877" y="1173"/>
                  </a:lnTo>
                  <a:lnTo>
                    <a:pt x="3869" y="1180"/>
                  </a:lnTo>
                  <a:lnTo>
                    <a:pt x="3858" y="1188"/>
                  </a:lnTo>
                  <a:lnTo>
                    <a:pt x="3844" y="1196"/>
                  </a:lnTo>
                  <a:lnTo>
                    <a:pt x="3827" y="1199"/>
                  </a:lnTo>
                  <a:lnTo>
                    <a:pt x="3808" y="1205"/>
                  </a:lnTo>
                  <a:lnTo>
                    <a:pt x="3787" y="1211"/>
                  </a:lnTo>
                  <a:lnTo>
                    <a:pt x="3766" y="1216"/>
                  </a:lnTo>
                  <a:lnTo>
                    <a:pt x="3743" y="1222"/>
                  </a:lnTo>
                  <a:lnTo>
                    <a:pt x="3719" y="1226"/>
                  </a:lnTo>
                  <a:lnTo>
                    <a:pt x="3694" y="1230"/>
                  </a:lnTo>
                  <a:lnTo>
                    <a:pt x="3671" y="1235"/>
                  </a:lnTo>
                  <a:lnTo>
                    <a:pt x="3645" y="1237"/>
                  </a:lnTo>
                  <a:lnTo>
                    <a:pt x="3618" y="1241"/>
                  </a:lnTo>
                  <a:lnTo>
                    <a:pt x="3593" y="1243"/>
                  </a:lnTo>
                  <a:lnTo>
                    <a:pt x="3569" y="1247"/>
                  </a:lnTo>
                  <a:lnTo>
                    <a:pt x="3544" y="1249"/>
                  </a:lnTo>
                  <a:lnTo>
                    <a:pt x="3523" y="1254"/>
                  </a:lnTo>
                  <a:lnTo>
                    <a:pt x="3498" y="1254"/>
                  </a:lnTo>
                  <a:lnTo>
                    <a:pt x="3481" y="1260"/>
                  </a:lnTo>
                  <a:lnTo>
                    <a:pt x="3460" y="1260"/>
                  </a:lnTo>
                  <a:lnTo>
                    <a:pt x="3441" y="1262"/>
                  </a:lnTo>
                  <a:lnTo>
                    <a:pt x="3426" y="1264"/>
                  </a:lnTo>
                  <a:lnTo>
                    <a:pt x="3415" y="1268"/>
                  </a:lnTo>
                  <a:lnTo>
                    <a:pt x="3403" y="1268"/>
                  </a:lnTo>
                  <a:lnTo>
                    <a:pt x="3397" y="1268"/>
                  </a:lnTo>
                  <a:lnTo>
                    <a:pt x="3392" y="1268"/>
                  </a:lnTo>
                  <a:lnTo>
                    <a:pt x="3392" y="1270"/>
                  </a:lnTo>
                  <a:lnTo>
                    <a:pt x="3386" y="1272"/>
                  </a:lnTo>
                  <a:lnTo>
                    <a:pt x="3378" y="1279"/>
                  </a:lnTo>
                  <a:lnTo>
                    <a:pt x="3373" y="1283"/>
                  </a:lnTo>
                  <a:lnTo>
                    <a:pt x="3365" y="1287"/>
                  </a:lnTo>
                  <a:lnTo>
                    <a:pt x="3356" y="1292"/>
                  </a:lnTo>
                  <a:lnTo>
                    <a:pt x="3346" y="1302"/>
                  </a:lnTo>
                  <a:lnTo>
                    <a:pt x="3331" y="1308"/>
                  </a:lnTo>
                  <a:lnTo>
                    <a:pt x="3318" y="1315"/>
                  </a:lnTo>
                  <a:lnTo>
                    <a:pt x="3300" y="1323"/>
                  </a:lnTo>
                  <a:lnTo>
                    <a:pt x="3285" y="1330"/>
                  </a:lnTo>
                  <a:lnTo>
                    <a:pt x="3264" y="1338"/>
                  </a:lnTo>
                  <a:lnTo>
                    <a:pt x="3241" y="1348"/>
                  </a:lnTo>
                  <a:lnTo>
                    <a:pt x="3219" y="1355"/>
                  </a:lnTo>
                  <a:lnTo>
                    <a:pt x="3194" y="1365"/>
                  </a:lnTo>
                  <a:lnTo>
                    <a:pt x="3164" y="1370"/>
                  </a:lnTo>
                  <a:lnTo>
                    <a:pt x="3133" y="1376"/>
                  </a:lnTo>
                  <a:lnTo>
                    <a:pt x="3101" y="1382"/>
                  </a:lnTo>
                  <a:lnTo>
                    <a:pt x="3068" y="1389"/>
                  </a:lnTo>
                  <a:lnTo>
                    <a:pt x="3032" y="1393"/>
                  </a:lnTo>
                  <a:lnTo>
                    <a:pt x="3000" y="1401"/>
                  </a:lnTo>
                  <a:lnTo>
                    <a:pt x="2964" y="1405"/>
                  </a:lnTo>
                  <a:lnTo>
                    <a:pt x="2930" y="1410"/>
                  </a:lnTo>
                  <a:lnTo>
                    <a:pt x="2894" y="1412"/>
                  </a:lnTo>
                  <a:lnTo>
                    <a:pt x="2859" y="1416"/>
                  </a:lnTo>
                  <a:lnTo>
                    <a:pt x="2823" y="1418"/>
                  </a:lnTo>
                  <a:lnTo>
                    <a:pt x="2793" y="1420"/>
                  </a:lnTo>
                  <a:lnTo>
                    <a:pt x="2760" y="1420"/>
                  </a:lnTo>
                  <a:lnTo>
                    <a:pt x="2732" y="1420"/>
                  </a:lnTo>
                  <a:lnTo>
                    <a:pt x="2703" y="1420"/>
                  </a:lnTo>
                  <a:lnTo>
                    <a:pt x="2679" y="1420"/>
                  </a:lnTo>
                  <a:lnTo>
                    <a:pt x="2654" y="1418"/>
                  </a:lnTo>
                  <a:lnTo>
                    <a:pt x="2633" y="1414"/>
                  </a:lnTo>
                  <a:lnTo>
                    <a:pt x="2614" y="1410"/>
                  </a:lnTo>
                  <a:lnTo>
                    <a:pt x="2597" y="1407"/>
                  </a:lnTo>
                  <a:lnTo>
                    <a:pt x="2582" y="1401"/>
                  </a:lnTo>
                  <a:lnTo>
                    <a:pt x="2568" y="1397"/>
                  </a:lnTo>
                  <a:lnTo>
                    <a:pt x="2559" y="1393"/>
                  </a:lnTo>
                  <a:lnTo>
                    <a:pt x="2549" y="1387"/>
                  </a:lnTo>
                  <a:lnTo>
                    <a:pt x="2540" y="1384"/>
                  </a:lnTo>
                  <a:lnTo>
                    <a:pt x="2534" y="1380"/>
                  </a:lnTo>
                  <a:lnTo>
                    <a:pt x="2528" y="1374"/>
                  </a:lnTo>
                  <a:lnTo>
                    <a:pt x="2527" y="1372"/>
                  </a:lnTo>
                  <a:lnTo>
                    <a:pt x="2521" y="1367"/>
                  </a:lnTo>
                  <a:lnTo>
                    <a:pt x="2521" y="1365"/>
                  </a:lnTo>
                  <a:lnTo>
                    <a:pt x="2519" y="1365"/>
                  </a:lnTo>
                  <a:lnTo>
                    <a:pt x="2513" y="1365"/>
                  </a:lnTo>
                  <a:lnTo>
                    <a:pt x="2506" y="1367"/>
                  </a:lnTo>
                  <a:lnTo>
                    <a:pt x="2496" y="1368"/>
                  </a:lnTo>
                  <a:lnTo>
                    <a:pt x="2483" y="1368"/>
                  </a:lnTo>
                  <a:lnTo>
                    <a:pt x="2468" y="1370"/>
                  </a:lnTo>
                  <a:lnTo>
                    <a:pt x="2451" y="1372"/>
                  </a:lnTo>
                  <a:lnTo>
                    <a:pt x="2432" y="1374"/>
                  </a:lnTo>
                  <a:lnTo>
                    <a:pt x="2411" y="1374"/>
                  </a:lnTo>
                  <a:lnTo>
                    <a:pt x="2390" y="1376"/>
                  </a:lnTo>
                  <a:lnTo>
                    <a:pt x="2369" y="1378"/>
                  </a:lnTo>
                  <a:lnTo>
                    <a:pt x="2346" y="1380"/>
                  </a:lnTo>
                  <a:lnTo>
                    <a:pt x="2321" y="1378"/>
                  </a:lnTo>
                  <a:lnTo>
                    <a:pt x="2300" y="1378"/>
                  </a:lnTo>
                  <a:lnTo>
                    <a:pt x="2274" y="1376"/>
                  </a:lnTo>
                  <a:lnTo>
                    <a:pt x="2253" y="1376"/>
                  </a:lnTo>
                  <a:lnTo>
                    <a:pt x="2226" y="1372"/>
                  </a:lnTo>
                  <a:lnTo>
                    <a:pt x="2203" y="1368"/>
                  </a:lnTo>
                  <a:lnTo>
                    <a:pt x="2181" y="1365"/>
                  </a:lnTo>
                  <a:lnTo>
                    <a:pt x="2160" y="1361"/>
                  </a:lnTo>
                  <a:lnTo>
                    <a:pt x="2137" y="1355"/>
                  </a:lnTo>
                  <a:lnTo>
                    <a:pt x="2120" y="1349"/>
                  </a:lnTo>
                  <a:lnTo>
                    <a:pt x="2101" y="1344"/>
                  </a:lnTo>
                  <a:lnTo>
                    <a:pt x="2085" y="1340"/>
                  </a:lnTo>
                  <a:lnTo>
                    <a:pt x="2066" y="1334"/>
                  </a:lnTo>
                  <a:lnTo>
                    <a:pt x="2053" y="1329"/>
                  </a:lnTo>
                  <a:lnTo>
                    <a:pt x="2042" y="1323"/>
                  </a:lnTo>
                  <a:lnTo>
                    <a:pt x="2034" y="1321"/>
                  </a:lnTo>
                  <a:lnTo>
                    <a:pt x="2025" y="1317"/>
                  </a:lnTo>
                  <a:lnTo>
                    <a:pt x="2021" y="1315"/>
                  </a:lnTo>
                  <a:lnTo>
                    <a:pt x="2015" y="1313"/>
                  </a:lnTo>
                  <a:lnTo>
                    <a:pt x="2011" y="1313"/>
                  </a:lnTo>
                  <a:lnTo>
                    <a:pt x="2004" y="1317"/>
                  </a:lnTo>
                  <a:lnTo>
                    <a:pt x="1990" y="1319"/>
                  </a:lnTo>
                  <a:lnTo>
                    <a:pt x="1973" y="1325"/>
                  </a:lnTo>
                  <a:lnTo>
                    <a:pt x="1952" y="1330"/>
                  </a:lnTo>
                  <a:lnTo>
                    <a:pt x="1928" y="1336"/>
                  </a:lnTo>
                  <a:lnTo>
                    <a:pt x="1901" y="1342"/>
                  </a:lnTo>
                  <a:lnTo>
                    <a:pt x="1871" y="1351"/>
                  </a:lnTo>
                  <a:lnTo>
                    <a:pt x="1838" y="1359"/>
                  </a:lnTo>
                  <a:lnTo>
                    <a:pt x="1804" y="1367"/>
                  </a:lnTo>
                  <a:lnTo>
                    <a:pt x="1770" y="1374"/>
                  </a:lnTo>
                  <a:lnTo>
                    <a:pt x="1737" y="1382"/>
                  </a:lnTo>
                  <a:lnTo>
                    <a:pt x="1701" y="1386"/>
                  </a:lnTo>
                  <a:lnTo>
                    <a:pt x="1667" y="1391"/>
                  </a:lnTo>
                  <a:lnTo>
                    <a:pt x="1633" y="1393"/>
                  </a:lnTo>
                  <a:lnTo>
                    <a:pt x="1602" y="1399"/>
                  </a:lnTo>
                  <a:lnTo>
                    <a:pt x="1570" y="1399"/>
                  </a:lnTo>
                  <a:lnTo>
                    <a:pt x="1542" y="1399"/>
                  </a:lnTo>
                  <a:lnTo>
                    <a:pt x="1517" y="1397"/>
                  </a:lnTo>
                  <a:lnTo>
                    <a:pt x="1492" y="1395"/>
                  </a:lnTo>
                  <a:lnTo>
                    <a:pt x="1469" y="1391"/>
                  </a:lnTo>
                  <a:lnTo>
                    <a:pt x="1448" y="1387"/>
                  </a:lnTo>
                  <a:lnTo>
                    <a:pt x="1429" y="1382"/>
                  </a:lnTo>
                  <a:lnTo>
                    <a:pt x="1414" y="1380"/>
                  </a:lnTo>
                  <a:lnTo>
                    <a:pt x="1397" y="1374"/>
                  </a:lnTo>
                  <a:lnTo>
                    <a:pt x="1384" y="1368"/>
                  </a:lnTo>
                  <a:lnTo>
                    <a:pt x="1372" y="1365"/>
                  </a:lnTo>
                  <a:lnTo>
                    <a:pt x="1365" y="1361"/>
                  </a:lnTo>
                  <a:lnTo>
                    <a:pt x="1353" y="1355"/>
                  </a:lnTo>
                  <a:lnTo>
                    <a:pt x="1352" y="1355"/>
                  </a:lnTo>
                  <a:lnTo>
                    <a:pt x="1346" y="1355"/>
                  </a:lnTo>
                  <a:lnTo>
                    <a:pt x="1338" y="1355"/>
                  </a:lnTo>
                  <a:lnTo>
                    <a:pt x="1321" y="1357"/>
                  </a:lnTo>
                  <a:lnTo>
                    <a:pt x="1302" y="1361"/>
                  </a:lnTo>
                  <a:lnTo>
                    <a:pt x="1277" y="1363"/>
                  </a:lnTo>
                  <a:lnTo>
                    <a:pt x="1251" y="1368"/>
                  </a:lnTo>
                  <a:lnTo>
                    <a:pt x="1218" y="1370"/>
                  </a:lnTo>
                  <a:lnTo>
                    <a:pt x="1184" y="1374"/>
                  </a:lnTo>
                  <a:lnTo>
                    <a:pt x="1144" y="1376"/>
                  </a:lnTo>
                  <a:lnTo>
                    <a:pt x="1106" y="1380"/>
                  </a:lnTo>
                  <a:lnTo>
                    <a:pt x="1064" y="1382"/>
                  </a:lnTo>
                  <a:lnTo>
                    <a:pt x="1023" y="1382"/>
                  </a:lnTo>
                  <a:lnTo>
                    <a:pt x="979" y="1382"/>
                  </a:lnTo>
                  <a:lnTo>
                    <a:pt x="937" y="1380"/>
                  </a:lnTo>
                  <a:lnTo>
                    <a:pt x="891" y="1374"/>
                  </a:lnTo>
                  <a:lnTo>
                    <a:pt x="851" y="1370"/>
                  </a:lnTo>
                  <a:lnTo>
                    <a:pt x="810" y="1361"/>
                  </a:lnTo>
                  <a:lnTo>
                    <a:pt x="770" y="1351"/>
                  </a:lnTo>
                  <a:lnTo>
                    <a:pt x="732" y="1340"/>
                  </a:lnTo>
                  <a:lnTo>
                    <a:pt x="696" y="1330"/>
                  </a:lnTo>
                  <a:lnTo>
                    <a:pt x="659" y="1317"/>
                  </a:lnTo>
                  <a:lnTo>
                    <a:pt x="629" y="1304"/>
                  </a:lnTo>
                  <a:lnTo>
                    <a:pt x="599" y="1291"/>
                  </a:lnTo>
                  <a:lnTo>
                    <a:pt x="572" y="1277"/>
                  </a:lnTo>
                  <a:lnTo>
                    <a:pt x="545" y="1264"/>
                  </a:lnTo>
                  <a:lnTo>
                    <a:pt x="524" y="1253"/>
                  </a:lnTo>
                  <a:lnTo>
                    <a:pt x="503" y="1241"/>
                  </a:lnTo>
                  <a:lnTo>
                    <a:pt x="488" y="1232"/>
                  </a:lnTo>
                  <a:lnTo>
                    <a:pt x="475" y="1222"/>
                  </a:lnTo>
                  <a:lnTo>
                    <a:pt x="467" y="1218"/>
                  </a:lnTo>
                  <a:lnTo>
                    <a:pt x="462" y="1215"/>
                  </a:lnTo>
                  <a:lnTo>
                    <a:pt x="460" y="1215"/>
                  </a:lnTo>
                  <a:lnTo>
                    <a:pt x="456" y="1213"/>
                  </a:lnTo>
                  <a:lnTo>
                    <a:pt x="445" y="1211"/>
                  </a:lnTo>
                  <a:lnTo>
                    <a:pt x="429" y="1209"/>
                  </a:lnTo>
                  <a:lnTo>
                    <a:pt x="410" y="1207"/>
                  </a:lnTo>
                  <a:lnTo>
                    <a:pt x="386" y="1203"/>
                  </a:lnTo>
                  <a:lnTo>
                    <a:pt x="357" y="1199"/>
                  </a:lnTo>
                  <a:lnTo>
                    <a:pt x="327" y="1196"/>
                  </a:lnTo>
                  <a:lnTo>
                    <a:pt x="296" y="1192"/>
                  </a:lnTo>
                  <a:lnTo>
                    <a:pt x="262" y="1184"/>
                  </a:lnTo>
                  <a:lnTo>
                    <a:pt x="228" y="1178"/>
                  </a:lnTo>
                  <a:lnTo>
                    <a:pt x="194" y="1173"/>
                  </a:lnTo>
                  <a:lnTo>
                    <a:pt x="161" y="1165"/>
                  </a:lnTo>
                  <a:lnTo>
                    <a:pt x="129" y="1159"/>
                  </a:lnTo>
                  <a:lnTo>
                    <a:pt x="102" y="1152"/>
                  </a:lnTo>
                  <a:lnTo>
                    <a:pt x="76" y="1142"/>
                  </a:lnTo>
                  <a:lnTo>
                    <a:pt x="55" y="1135"/>
                  </a:lnTo>
                  <a:lnTo>
                    <a:pt x="36" y="1125"/>
                  </a:lnTo>
                  <a:lnTo>
                    <a:pt x="21" y="1116"/>
                  </a:lnTo>
                  <a:lnTo>
                    <a:pt x="9" y="1106"/>
                  </a:lnTo>
                  <a:lnTo>
                    <a:pt x="3" y="1097"/>
                  </a:lnTo>
                  <a:lnTo>
                    <a:pt x="0" y="1085"/>
                  </a:lnTo>
                  <a:lnTo>
                    <a:pt x="2" y="1076"/>
                  </a:lnTo>
                  <a:lnTo>
                    <a:pt x="3" y="1064"/>
                  </a:lnTo>
                  <a:lnTo>
                    <a:pt x="9" y="1057"/>
                  </a:lnTo>
                  <a:lnTo>
                    <a:pt x="17" y="1045"/>
                  </a:lnTo>
                  <a:lnTo>
                    <a:pt x="28" y="1034"/>
                  </a:lnTo>
                  <a:lnTo>
                    <a:pt x="40" y="1024"/>
                  </a:lnTo>
                  <a:lnTo>
                    <a:pt x="55" y="1013"/>
                  </a:lnTo>
                  <a:lnTo>
                    <a:pt x="70" y="1004"/>
                  </a:lnTo>
                  <a:lnTo>
                    <a:pt x="87" y="994"/>
                  </a:lnTo>
                  <a:lnTo>
                    <a:pt x="104" y="986"/>
                  </a:lnTo>
                  <a:lnTo>
                    <a:pt x="123" y="977"/>
                  </a:lnTo>
                  <a:lnTo>
                    <a:pt x="140" y="969"/>
                  </a:lnTo>
                  <a:lnTo>
                    <a:pt x="159" y="960"/>
                  </a:lnTo>
                  <a:lnTo>
                    <a:pt x="178" y="950"/>
                  </a:lnTo>
                  <a:lnTo>
                    <a:pt x="197" y="945"/>
                  </a:lnTo>
                  <a:lnTo>
                    <a:pt x="213" y="937"/>
                  </a:lnTo>
                  <a:lnTo>
                    <a:pt x="230" y="931"/>
                  </a:lnTo>
                  <a:lnTo>
                    <a:pt x="247" y="928"/>
                  </a:lnTo>
                  <a:lnTo>
                    <a:pt x="264" y="924"/>
                  </a:lnTo>
                  <a:lnTo>
                    <a:pt x="277" y="918"/>
                  </a:lnTo>
                  <a:lnTo>
                    <a:pt x="291" y="914"/>
                  </a:lnTo>
                  <a:lnTo>
                    <a:pt x="302" y="912"/>
                  </a:lnTo>
                  <a:lnTo>
                    <a:pt x="311" y="910"/>
                  </a:lnTo>
                  <a:lnTo>
                    <a:pt x="319" y="907"/>
                  </a:lnTo>
                  <a:lnTo>
                    <a:pt x="325" y="905"/>
                  </a:lnTo>
                  <a:lnTo>
                    <a:pt x="329" y="905"/>
                  </a:lnTo>
                  <a:lnTo>
                    <a:pt x="330" y="905"/>
                  </a:lnTo>
                  <a:lnTo>
                    <a:pt x="330" y="903"/>
                  </a:lnTo>
                  <a:lnTo>
                    <a:pt x="330" y="899"/>
                  </a:lnTo>
                  <a:lnTo>
                    <a:pt x="332" y="891"/>
                  </a:lnTo>
                  <a:lnTo>
                    <a:pt x="336" y="884"/>
                  </a:lnTo>
                  <a:lnTo>
                    <a:pt x="338" y="872"/>
                  </a:lnTo>
                  <a:lnTo>
                    <a:pt x="344" y="861"/>
                  </a:lnTo>
                  <a:lnTo>
                    <a:pt x="349" y="848"/>
                  </a:lnTo>
                  <a:lnTo>
                    <a:pt x="355" y="834"/>
                  </a:lnTo>
                  <a:lnTo>
                    <a:pt x="363" y="819"/>
                  </a:lnTo>
                  <a:lnTo>
                    <a:pt x="370" y="804"/>
                  </a:lnTo>
                  <a:lnTo>
                    <a:pt x="378" y="791"/>
                  </a:lnTo>
                  <a:lnTo>
                    <a:pt x="389" y="779"/>
                  </a:lnTo>
                  <a:lnTo>
                    <a:pt x="399" y="766"/>
                  </a:lnTo>
                  <a:lnTo>
                    <a:pt x="412" y="753"/>
                  </a:lnTo>
                  <a:lnTo>
                    <a:pt x="424" y="743"/>
                  </a:lnTo>
                  <a:lnTo>
                    <a:pt x="437" y="736"/>
                  </a:lnTo>
                  <a:lnTo>
                    <a:pt x="450" y="728"/>
                  </a:lnTo>
                  <a:lnTo>
                    <a:pt x="465" y="724"/>
                  </a:lnTo>
                  <a:lnTo>
                    <a:pt x="481" y="720"/>
                  </a:lnTo>
                  <a:lnTo>
                    <a:pt x="498" y="720"/>
                  </a:lnTo>
                  <a:lnTo>
                    <a:pt x="513" y="720"/>
                  </a:lnTo>
                  <a:lnTo>
                    <a:pt x="528" y="720"/>
                  </a:lnTo>
                  <a:lnTo>
                    <a:pt x="543" y="722"/>
                  </a:lnTo>
                  <a:lnTo>
                    <a:pt x="559" y="728"/>
                  </a:lnTo>
                  <a:lnTo>
                    <a:pt x="570" y="728"/>
                  </a:lnTo>
                  <a:lnTo>
                    <a:pt x="583" y="734"/>
                  </a:lnTo>
                  <a:lnTo>
                    <a:pt x="597" y="736"/>
                  </a:lnTo>
                  <a:lnTo>
                    <a:pt x="606" y="741"/>
                  </a:lnTo>
                  <a:lnTo>
                    <a:pt x="614" y="743"/>
                  </a:lnTo>
                  <a:lnTo>
                    <a:pt x="621" y="747"/>
                  </a:lnTo>
                  <a:lnTo>
                    <a:pt x="623" y="747"/>
                  </a:lnTo>
                  <a:lnTo>
                    <a:pt x="627" y="749"/>
                  </a:lnTo>
                  <a:lnTo>
                    <a:pt x="627" y="747"/>
                  </a:lnTo>
                  <a:lnTo>
                    <a:pt x="627" y="741"/>
                  </a:lnTo>
                  <a:lnTo>
                    <a:pt x="627" y="734"/>
                  </a:lnTo>
                  <a:lnTo>
                    <a:pt x="629" y="724"/>
                  </a:lnTo>
                  <a:lnTo>
                    <a:pt x="631" y="709"/>
                  </a:lnTo>
                  <a:lnTo>
                    <a:pt x="633" y="696"/>
                  </a:lnTo>
                  <a:lnTo>
                    <a:pt x="638" y="680"/>
                  </a:lnTo>
                  <a:lnTo>
                    <a:pt x="644" y="665"/>
                  </a:lnTo>
                  <a:lnTo>
                    <a:pt x="648" y="646"/>
                  </a:lnTo>
                  <a:lnTo>
                    <a:pt x="656" y="629"/>
                  </a:lnTo>
                  <a:lnTo>
                    <a:pt x="663" y="612"/>
                  </a:lnTo>
                  <a:lnTo>
                    <a:pt x="671" y="595"/>
                  </a:lnTo>
                  <a:lnTo>
                    <a:pt x="680" y="578"/>
                  </a:lnTo>
                  <a:lnTo>
                    <a:pt x="690" y="563"/>
                  </a:lnTo>
                  <a:lnTo>
                    <a:pt x="703" y="546"/>
                  </a:lnTo>
                  <a:lnTo>
                    <a:pt x="716" y="534"/>
                  </a:lnTo>
                  <a:lnTo>
                    <a:pt x="730" y="521"/>
                  </a:lnTo>
                  <a:lnTo>
                    <a:pt x="745" y="511"/>
                  </a:lnTo>
                  <a:lnTo>
                    <a:pt x="760" y="502"/>
                  </a:lnTo>
                  <a:lnTo>
                    <a:pt x="775" y="498"/>
                  </a:lnTo>
                  <a:lnTo>
                    <a:pt x="791" y="492"/>
                  </a:lnTo>
                  <a:lnTo>
                    <a:pt x="808" y="488"/>
                  </a:lnTo>
                  <a:lnTo>
                    <a:pt x="823" y="485"/>
                  </a:lnTo>
                  <a:lnTo>
                    <a:pt x="838" y="485"/>
                  </a:lnTo>
                  <a:lnTo>
                    <a:pt x="851" y="481"/>
                  </a:lnTo>
                  <a:lnTo>
                    <a:pt x="865" y="481"/>
                  </a:lnTo>
                  <a:lnTo>
                    <a:pt x="876" y="481"/>
                  </a:lnTo>
                  <a:lnTo>
                    <a:pt x="888" y="481"/>
                  </a:lnTo>
                  <a:lnTo>
                    <a:pt x="895" y="481"/>
                  </a:lnTo>
                  <a:lnTo>
                    <a:pt x="903" y="483"/>
                  </a:lnTo>
                  <a:lnTo>
                    <a:pt x="905" y="483"/>
                  </a:lnTo>
                  <a:lnTo>
                    <a:pt x="908" y="485"/>
                  </a:lnTo>
                  <a:lnTo>
                    <a:pt x="908" y="481"/>
                  </a:lnTo>
                  <a:lnTo>
                    <a:pt x="912" y="475"/>
                  </a:lnTo>
                  <a:lnTo>
                    <a:pt x="920" y="468"/>
                  </a:lnTo>
                  <a:lnTo>
                    <a:pt x="929" y="456"/>
                  </a:lnTo>
                  <a:lnTo>
                    <a:pt x="943" y="443"/>
                  </a:lnTo>
                  <a:lnTo>
                    <a:pt x="956" y="426"/>
                  </a:lnTo>
                  <a:lnTo>
                    <a:pt x="973" y="407"/>
                  </a:lnTo>
                  <a:lnTo>
                    <a:pt x="994" y="390"/>
                  </a:lnTo>
                  <a:lnTo>
                    <a:pt x="1015" y="369"/>
                  </a:lnTo>
                  <a:lnTo>
                    <a:pt x="1038" y="348"/>
                  </a:lnTo>
                  <a:lnTo>
                    <a:pt x="1062" y="329"/>
                  </a:lnTo>
                  <a:lnTo>
                    <a:pt x="1089" y="308"/>
                  </a:lnTo>
                  <a:lnTo>
                    <a:pt x="1116" y="289"/>
                  </a:lnTo>
                  <a:lnTo>
                    <a:pt x="1146" y="272"/>
                  </a:lnTo>
                  <a:lnTo>
                    <a:pt x="1177" y="257"/>
                  </a:lnTo>
                  <a:lnTo>
                    <a:pt x="1209" y="243"/>
                  </a:lnTo>
                  <a:lnTo>
                    <a:pt x="1239" y="228"/>
                  </a:lnTo>
                  <a:lnTo>
                    <a:pt x="1272" y="219"/>
                  </a:lnTo>
                  <a:lnTo>
                    <a:pt x="1304" y="209"/>
                  </a:lnTo>
                  <a:lnTo>
                    <a:pt x="1340" y="203"/>
                  </a:lnTo>
                  <a:lnTo>
                    <a:pt x="1372" y="198"/>
                  </a:lnTo>
                  <a:lnTo>
                    <a:pt x="1407" y="194"/>
                  </a:lnTo>
                  <a:lnTo>
                    <a:pt x="1441" y="194"/>
                  </a:lnTo>
                  <a:lnTo>
                    <a:pt x="1473" y="196"/>
                  </a:lnTo>
                  <a:lnTo>
                    <a:pt x="1506" y="198"/>
                  </a:lnTo>
                  <a:lnTo>
                    <a:pt x="1538" y="201"/>
                  </a:lnTo>
                  <a:lnTo>
                    <a:pt x="1568" y="207"/>
                  </a:lnTo>
                  <a:lnTo>
                    <a:pt x="1599" y="215"/>
                  </a:lnTo>
                  <a:lnTo>
                    <a:pt x="1625" y="220"/>
                  </a:lnTo>
                  <a:lnTo>
                    <a:pt x="1654" y="232"/>
                  </a:lnTo>
                  <a:lnTo>
                    <a:pt x="1679" y="241"/>
                  </a:lnTo>
                  <a:lnTo>
                    <a:pt x="1703" y="255"/>
                  </a:lnTo>
                  <a:lnTo>
                    <a:pt x="1724" y="266"/>
                  </a:lnTo>
                  <a:lnTo>
                    <a:pt x="1743" y="279"/>
                  </a:lnTo>
                  <a:lnTo>
                    <a:pt x="1758" y="295"/>
                  </a:lnTo>
                  <a:lnTo>
                    <a:pt x="1776" y="308"/>
                  </a:lnTo>
                  <a:lnTo>
                    <a:pt x="1787" y="321"/>
                  </a:lnTo>
                  <a:lnTo>
                    <a:pt x="1800" y="336"/>
                  </a:lnTo>
                  <a:lnTo>
                    <a:pt x="1810" y="350"/>
                  </a:lnTo>
                  <a:lnTo>
                    <a:pt x="1819" y="365"/>
                  </a:lnTo>
                  <a:lnTo>
                    <a:pt x="1827" y="376"/>
                  </a:lnTo>
                  <a:lnTo>
                    <a:pt x="1833" y="388"/>
                  </a:lnTo>
                  <a:lnTo>
                    <a:pt x="1838" y="397"/>
                  </a:lnTo>
                  <a:lnTo>
                    <a:pt x="1844" y="409"/>
                  </a:lnTo>
                  <a:lnTo>
                    <a:pt x="1844" y="416"/>
                  </a:lnTo>
                  <a:lnTo>
                    <a:pt x="1848" y="422"/>
                  </a:lnTo>
                  <a:lnTo>
                    <a:pt x="1850" y="424"/>
                  </a:lnTo>
                  <a:lnTo>
                    <a:pt x="1852" y="428"/>
                  </a:lnTo>
                  <a:lnTo>
                    <a:pt x="1859" y="513"/>
                  </a:lnTo>
                  <a:lnTo>
                    <a:pt x="1861" y="506"/>
                  </a:lnTo>
                  <a:lnTo>
                    <a:pt x="1871" y="494"/>
                  </a:lnTo>
                  <a:lnTo>
                    <a:pt x="1880" y="481"/>
                  </a:lnTo>
                  <a:lnTo>
                    <a:pt x="1895" y="473"/>
                  </a:lnTo>
                  <a:lnTo>
                    <a:pt x="1907" y="464"/>
                  </a:lnTo>
                  <a:lnTo>
                    <a:pt x="1918" y="462"/>
                  </a:lnTo>
                  <a:lnTo>
                    <a:pt x="1926" y="462"/>
                  </a:lnTo>
                  <a:lnTo>
                    <a:pt x="1928" y="462"/>
                  </a:lnTo>
                  <a:lnTo>
                    <a:pt x="1928" y="462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7005" name="Freeform 29"/>
            <p:cNvSpPr>
              <a:spLocks/>
            </p:cNvSpPr>
            <p:nvPr/>
          </p:nvSpPr>
          <p:spPr bwMode="auto">
            <a:xfrm>
              <a:off x="2020" y="1310"/>
              <a:ext cx="1785" cy="500"/>
            </a:xfrm>
            <a:custGeom>
              <a:avLst/>
              <a:gdLst>
                <a:gd name="T0" fmla="*/ 38 w 3569"/>
                <a:gd name="T1" fmla="*/ 638 h 1000"/>
                <a:gd name="T2" fmla="*/ 190 w 3569"/>
                <a:gd name="T3" fmla="*/ 564 h 1000"/>
                <a:gd name="T4" fmla="*/ 251 w 3569"/>
                <a:gd name="T5" fmla="*/ 597 h 1000"/>
                <a:gd name="T6" fmla="*/ 323 w 3569"/>
                <a:gd name="T7" fmla="*/ 625 h 1000"/>
                <a:gd name="T8" fmla="*/ 327 w 3569"/>
                <a:gd name="T9" fmla="*/ 519 h 1000"/>
                <a:gd name="T10" fmla="*/ 420 w 3569"/>
                <a:gd name="T11" fmla="*/ 426 h 1000"/>
                <a:gd name="T12" fmla="*/ 485 w 3569"/>
                <a:gd name="T13" fmla="*/ 500 h 1000"/>
                <a:gd name="T14" fmla="*/ 601 w 3569"/>
                <a:gd name="T15" fmla="*/ 528 h 1000"/>
                <a:gd name="T16" fmla="*/ 593 w 3569"/>
                <a:gd name="T17" fmla="*/ 464 h 1000"/>
                <a:gd name="T18" fmla="*/ 580 w 3569"/>
                <a:gd name="T19" fmla="*/ 346 h 1000"/>
                <a:gd name="T20" fmla="*/ 649 w 3569"/>
                <a:gd name="T21" fmla="*/ 262 h 1000"/>
                <a:gd name="T22" fmla="*/ 785 w 3569"/>
                <a:gd name="T23" fmla="*/ 245 h 1000"/>
                <a:gd name="T24" fmla="*/ 804 w 3569"/>
                <a:gd name="T25" fmla="*/ 310 h 1000"/>
                <a:gd name="T26" fmla="*/ 915 w 3569"/>
                <a:gd name="T27" fmla="*/ 416 h 1000"/>
                <a:gd name="T28" fmla="*/ 970 w 3569"/>
                <a:gd name="T29" fmla="*/ 437 h 1000"/>
                <a:gd name="T30" fmla="*/ 991 w 3569"/>
                <a:gd name="T31" fmla="*/ 228 h 1000"/>
                <a:gd name="T32" fmla="*/ 1223 w 3569"/>
                <a:gd name="T33" fmla="*/ 131 h 1000"/>
                <a:gd name="T34" fmla="*/ 1502 w 3569"/>
                <a:gd name="T35" fmla="*/ 196 h 1000"/>
                <a:gd name="T36" fmla="*/ 1613 w 3569"/>
                <a:gd name="T37" fmla="*/ 285 h 1000"/>
                <a:gd name="T38" fmla="*/ 1580 w 3569"/>
                <a:gd name="T39" fmla="*/ 391 h 1000"/>
                <a:gd name="T40" fmla="*/ 1630 w 3569"/>
                <a:gd name="T41" fmla="*/ 471 h 1000"/>
                <a:gd name="T42" fmla="*/ 1770 w 3569"/>
                <a:gd name="T43" fmla="*/ 488 h 1000"/>
                <a:gd name="T44" fmla="*/ 1848 w 3569"/>
                <a:gd name="T45" fmla="*/ 458 h 1000"/>
                <a:gd name="T46" fmla="*/ 1787 w 3569"/>
                <a:gd name="T47" fmla="*/ 260 h 1000"/>
                <a:gd name="T48" fmla="*/ 1909 w 3569"/>
                <a:gd name="T49" fmla="*/ 192 h 1000"/>
                <a:gd name="T50" fmla="*/ 1957 w 3569"/>
                <a:gd name="T51" fmla="*/ 175 h 1000"/>
                <a:gd name="T52" fmla="*/ 2044 w 3569"/>
                <a:gd name="T53" fmla="*/ 61 h 1000"/>
                <a:gd name="T54" fmla="*/ 2327 w 3569"/>
                <a:gd name="T55" fmla="*/ 9 h 1000"/>
                <a:gd name="T56" fmla="*/ 2544 w 3569"/>
                <a:gd name="T57" fmla="*/ 241 h 1000"/>
                <a:gd name="T58" fmla="*/ 2761 w 3569"/>
                <a:gd name="T59" fmla="*/ 112 h 1000"/>
                <a:gd name="T60" fmla="*/ 2866 w 3569"/>
                <a:gd name="T61" fmla="*/ 264 h 1000"/>
                <a:gd name="T62" fmla="*/ 2852 w 3569"/>
                <a:gd name="T63" fmla="*/ 454 h 1000"/>
                <a:gd name="T64" fmla="*/ 2873 w 3569"/>
                <a:gd name="T65" fmla="*/ 500 h 1000"/>
                <a:gd name="T66" fmla="*/ 2999 w 3569"/>
                <a:gd name="T67" fmla="*/ 488 h 1000"/>
                <a:gd name="T68" fmla="*/ 3092 w 3569"/>
                <a:gd name="T69" fmla="*/ 426 h 1000"/>
                <a:gd name="T70" fmla="*/ 3200 w 3569"/>
                <a:gd name="T71" fmla="*/ 475 h 1000"/>
                <a:gd name="T72" fmla="*/ 3217 w 3569"/>
                <a:gd name="T73" fmla="*/ 581 h 1000"/>
                <a:gd name="T74" fmla="*/ 3301 w 3569"/>
                <a:gd name="T75" fmla="*/ 637 h 1000"/>
                <a:gd name="T76" fmla="*/ 3493 w 3569"/>
                <a:gd name="T77" fmla="*/ 705 h 1000"/>
                <a:gd name="T78" fmla="*/ 3546 w 3569"/>
                <a:gd name="T79" fmla="*/ 785 h 1000"/>
                <a:gd name="T80" fmla="*/ 3324 w 3569"/>
                <a:gd name="T81" fmla="*/ 829 h 1000"/>
                <a:gd name="T82" fmla="*/ 3130 w 3569"/>
                <a:gd name="T83" fmla="*/ 887 h 1000"/>
                <a:gd name="T84" fmla="*/ 2968 w 3569"/>
                <a:gd name="T85" fmla="*/ 956 h 1000"/>
                <a:gd name="T86" fmla="*/ 2702 w 3569"/>
                <a:gd name="T87" fmla="*/ 983 h 1000"/>
                <a:gd name="T88" fmla="*/ 2510 w 3569"/>
                <a:gd name="T89" fmla="*/ 950 h 1000"/>
                <a:gd name="T90" fmla="*/ 2434 w 3569"/>
                <a:gd name="T91" fmla="*/ 943 h 1000"/>
                <a:gd name="T92" fmla="*/ 2215 w 3569"/>
                <a:gd name="T93" fmla="*/ 983 h 1000"/>
                <a:gd name="T94" fmla="*/ 1957 w 3569"/>
                <a:gd name="T95" fmla="*/ 918 h 1000"/>
                <a:gd name="T96" fmla="*/ 1856 w 3569"/>
                <a:gd name="T97" fmla="*/ 925 h 1000"/>
                <a:gd name="T98" fmla="*/ 1637 w 3569"/>
                <a:gd name="T99" fmla="*/ 988 h 1000"/>
                <a:gd name="T100" fmla="*/ 1396 w 3569"/>
                <a:gd name="T101" fmla="*/ 992 h 1000"/>
                <a:gd name="T102" fmla="*/ 1154 w 3569"/>
                <a:gd name="T103" fmla="*/ 937 h 1000"/>
                <a:gd name="T104" fmla="*/ 1042 w 3569"/>
                <a:gd name="T105" fmla="*/ 914 h 1000"/>
                <a:gd name="T106" fmla="*/ 755 w 3569"/>
                <a:gd name="T107" fmla="*/ 924 h 1000"/>
                <a:gd name="T108" fmla="*/ 458 w 3569"/>
                <a:gd name="T109" fmla="*/ 792 h 1000"/>
                <a:gd name="T110" fmla="*/ 356 w 3569"/>
                <a:gd name="T111" fmla="*/ 758 h 1000"/>
                <a:gd name="T112" fmla="*/ 154 w 3569"/>
                <a:gd name="T113" fmla="*/ 764 h 1000"/>
                <a:gd name="T114" fmla="*/ 17 w 3569"/>
                <a:gd name="T115" fmla="*/ 722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569" h="1000">
                  <a:moveTo>
                    <a:pt x="6" y="716"/>
                  </a:moveTo>
                  <a:lnTo>
                    <a:pt x="4" y="715"/>
                  </a:lnTo>
                  <a:lnTo>
                    <a:pt x="2" y="709"/>
                  </a:lnTo>
                  <a:lnTo>
                    <a:pt x="0" y="701"/>
                  </a:lnTo>
                  <a:lnTo>
                    <a:pt x="2" y="692"/>
                  </a:lnTo>
                  <a:lnTo>
                    <a:pt x="4" y="678"/>
                  </a:lnTo>
                  <a:lnTo>
                    <a:pt x="12" y="667"/>
                  </a:lnTo>
                  <a:lnTo>
                    <a:pt x="15" y="659"/>
                  </a:lnTo>
                  <a:lnTo>
                    <a:pt x="21" y="652"/>
                  </a:lnTo>
                  <a:lnTo>
                    <a:pt x="29" y="644"/>
                  </a:lnTo>
                  <a:lnTo>
                    <a:pt x="38" y="638"/>
                  </a:lnTo>
                  <a:lnTo>
                    <a:pt x="50" y="629"/>
                  </a:lnTo>
                  <a:lnTo>
                    <a:pt x="63" y="621"/>
                  </a:lnTo>
                  <a:lnTo>
                    <a:pt x="74" y="614"/>
                  </a:lnTo>
                  <a:lnTo>
                    <a:pt x="91" y="606"/>
                  </a:lnTo>
                  <a:lnTo>
                    <a:pt x="105" y="599"/>
                  </a:lnTo>
                  <a:lnTo>
                    <a:pt x="120" y="591"/>
                  </a:lnTo>
                  <a:lnTo>
                    <a:pt x="137" y="583"/>
                  </a:lnTo>
                  <a:lnTo>
                    <a:pt x="152" y="580"/>
                  </a:lnTo>
                  <a:lnTo>
                    <a:pt x="166" y="572"/>
                  </a:lnTo>
                  <a:lnTo>
                    <a:pt x="179" y="568"/>
                  </a:lnTo>
                  <a:lnTo>
                    <a:pt x="190" y="564"/>
                  </a:lnTo>
                  <a:lnTo>
                    <a:pt x="202" y="559"/>
                  </a:lnTo>
                  <a:lnTo>
                    <a:pt x="209" y="555"/>
                  </a:lnTo>
                  <a:lnTo>
                    <a:pt x="217" y="553"/>
                  </a:lnTo>
                  <a:lnTo>
                    <a:pt x="221" y="553"/>
                  </a:lnTo>
                  <a:lnTo>
                    <a:pt x="225" y="553"/>
                  </a:lnTo>
                  <a:lnTo>
                    <a:pt x="225" y="557"/>
                  </a:lnTo>
                  <a:lnTo>
                    <a:pt x="226" y="564"/>
                  </a:lnTo>
                  <a:lnTo>
                    <a:pt x="228" y="570"/>
                  </a:lnTo>
                  <a:lnTo>
                    <a:pt x="234" y="578"/>
                  </a:lnTo>
                  <a:lnTo>
                    <a:pt x="242" y="587"/>
                  </a:lnTo>
                  <a:lnTo>
                    <a:pt x="251" y="597"/>
                  </a:lnTo>
                  <a:lnTo>
                    <a:pt x="264" y="604"/>
                  </a:lnTo>
                  <a:lnTo>
                    <a:pt x="278" y="614"/>
                  </a:lnTo>
                  <a:lnTo>
                    <a:pt x="289" y="621"/>
                  </a:lnTo>
                  <a:lnTo>
                    <a:pt x="304" y="629"/>
                  </a:lnTo>
                  <a:lnTo>
                    <a:pt x="316" y="633"/>
                  </a:lnTo>
                  <a:lnTo>
                    <a:pt x="327" y="640"/>
                  </a:lnTo>
                  <a:lnTo>
                    <a:pt x="335" y="642"/>
                  </a:lnTo>
                  <a:lnTo>
                    <a:pt x="337" y="646"/>
                  </a:lnTo>
                  <a:lnTo>
                    <a:pt x="335" y="642"/>
                  </a:lnTo>
                  <a:lnTo>
                    <a:pt x="329" y="635"/>
                  </a:lnTo>
                  <a:lnTo>
                    <a:pt x="323" y="625"/>
                  </a:lnTo>
                  <a:lnTo>
                    <a:pt x="318" y="614"/>
                  </a:lnTo>
                  <a:lnTo>
                    <a:pt x="314" y="604"/>
                  </a:lnTo>
                  <a:lnTo>
                    <a:pt x="312" y="595"/>
                  </a:lnTo>
                  <a:lnTo>
                    <a:pt x="310" y="587"/>
                  </a:lnTo>
                  <a:lnTo>
                    <a:pt x="310" y="580"/>
                  </a:lnTo>
                  <a:lnTo>
                    <a:pt x="308" y="570"/>
                  </a:lnTo>
                  <a:lnTo>
                    <a:pt x="310" y="561"/>
                  </a:lnTo>
                  <a:lnTo>
                    <a:pt x="314" y="551"/>
                  </a:lnTo>
                  <a:lnTo>
                    <a:pt x="318" y="542"/>
                  </a:lnTo>
                  <a:lnTo>
                    <a:pt x="321" y="530"/>
                  </a:lnTo>
                  <a:lnTo>
                    <a:pt x="327" y="519"/>
                  </a:lnTo>
                  <a:lnTo>
                    <a:pt x="333" y="507"/>
                  </a:lnTo>
                  <a:lnTo>
                    <a:pt x="340" y="498"/>
                  </a:lnTo>
                  <a:lnTo>
                    <a:pt x="348" y="488"/>
                  </a:lnTo>
                  <a:lnTo>
                    <a:pt x="358" y="477"/>
                  </a:lnTo>
                  <a:lnTo>
                    <a:pt x="367" y="469"/>
                  </a:lnTo>
                  <a:lnTo>
                    <a:pt x="379" y="462"/>
                  </a:lnTo>
                  <a:lnTo>
                    <a:pt x="384" y="452"/>
                  </a:lnTo>
                  <a:lnTo>
                    <a:pt x="394" y="445"/>
                  </a:lnTo>
                  <a:lnTo>
                    <a:pt x="401" y="437"/>
                  </a:lnTo>
                  <a:lnTo>
                    <a:pt x="409" y="433"/>
                  </a:lnTo>
                  <a:lnTo>
                    <a:pt x="420" y="426"/>
                  </a:lnTo>
                  <a:lnTo>
                    <a:pt x="424" y="424"/>
                  </a:lnTo>
                  <a:lnTo>
                    <a:pt x="424" y="431"/>
                  </a:lnTo>
                  <a:lnTo>
                    <a:pt x="426" y="437"/>
                  </a:lnTo>
                  <a:lnTo>
                    <a:pt x="430" y="450"/>
                  </a:lnTo>
                  <a:lnTo>
                    <a:pt x="434" y="460"/>
                  </a:lnTo>
                  <a:lnTo>
                    <a:pt x="445" y="473"/>
                  </a:lnTo>
                  <a:lnTo>
                    <a:pt x="449" y="479"/>
                  </a:lnTo>
                  <a:lnTo>
                    <a:pt x="458" y="485"/>
                  </a:lnTo>
                  <a:lnTo>
                    <a:pt x="466" y="490"/>
                  </a:lnTo>
                  <a:lnTo>
                    <a:pt x="475" y="498"/>
                  </a:lnTo>
                  <a:lnTo>
                    <a:pt x="485" y="500"/>
                  </a:lnTo>
                  <a:lnTo>
                    <a:pt x="495" y="505"/>
                  </a:lnTo>
                  <a:lnTo>
                    <a:pt x="504" y="507"/>
                  </a:lnTo>
                  <a:lnTo>
                    <a:pt x="517" y="513"/>
                  </a:lnTo>
                  <a:lnTo>
                    <a:pt x="529" y="513"/>
                  </a:lnTo>
                  <a:lnTo>
                    <a:pt x="540" y="517"/>
                  </a:lnTo>
                  <a:lnTo>
                    <a:pt x="552" y="519"/>
                  </a:lnTo>
                  <a:lnTo>
                    <a:pt x="563" y="523"/>
                  </a:lnTo>
                  <a:lnTo>
                    <a:pt x="574" y="524"/>
                  </a:lnTo>
                  <a:lnTo>
                    <a:pt x="584" y="524"/>
                  </a:lnTo>
                  <a:lnTo>
                    <a:pt x="593" y="526"/>
                  </a:lnTo>
                  <a:lnTo>
                    <a:pt x="601" y="528"/>
                  </a:lnTo>
                  <a:lnTo>
                    <a:pt x="610" y="530"/>
                  </a:lnTo>
                  <a:lnTo>
                    <a:pt x="618" y="532"/>
                  </a:lnTo>
                  <a:lnTo>
                    <a:pt x="614" y="528"/>
                  </a:lnTo>
                  <a:lnTo>
                    <a:pt x="610" y="521"/>
                  </a:lnTo>
                  <a:lnTo>
                    <a:pt x="609" y="513"/>
                  </a:lnTo>
                  <a:lnTo>
                    <a:pt x="607" y="507"/>
                  </a:lnTo>
                  <a:lnTo>
                    <a:pt x="605" y="500"/>
                  </a:lnTo>
                  <a:lnTo>
                    <a:pt x="603" y="494"/>
                  </a:lnTo>
                  <a:lnTo>
                    <a:pt x="599" y="483"/>
                  </a:lnTo>
                  <a:lnTo>
                    <a:pt x="595" y="475"/>
                  </a:lnTo>
                  <a:lnTo>
                    <a:pt x="593" y="464"/>
                  </a:lnTo>
                  <a:lnTo>
                    <a:pt x="591" y="456"/>
                  </a:lnTo>
                  <a:lnTo>
                    <a:pt x="586" y="443"/>
                  </a:lnTo>
                  <a:lnTo>
                    <a:pt x="586" y="433"/>
                  </a:lnTo>
                  <a:lnTo>
                    <a:pt x="582" y="424"/>
                  </a:lnTo>
                  <a:lnTo>
                    <a:pt x="582" y="412"/>
                  </a:lnTo>
                  <a:lnTo>
                    <a:pt x="580" y="399"/>
                  </a:lnTo>
                  <a:lnTo>
                    <a:pt x="578" y="389"/>
                  </a:lnTo>
                  <a:lnTo>
                    <a:pt x="578" y="378"/>
                  </a:lnTo>
                  <a:lnTo>
                    <a:pt x="578" y="367"/>
                  </a:lnTo>
                  <a:lnTo>
                    <a:pt x="578" y="355"/>
                  </a:lnTo>
                  <a:lnTo>
                    <a:pt x="580" y="346"/>
                  </a:lnTo>
                  <a:lnTo>
                    <a:pt x="580" y="336"/>
                  </a:lnTo>
                  <a:lnTo>
                    <a:pt x="586" y="327"/>
                  </a:lnTo>
                  <a:lnTo>
                    <a:pt x="588" y="317"/>
                  </a:lnTo>
                  <a:lnTo>
                    <a:pt x="593" y="308"/>
                  </a:lnTo>
                  <a:lnTo>
                    <a:pt x="597" y="298"/>
                  </a:lnTo>
                  <a:lnTo>
                    <a:pt x="605" y="291"/>
                  </a:lnTo>
                  <a:lnTo>
                    <a:pt x="610" y="283"/>
                  </a:lnTo>
                  <a:lnTo>
                    <a:pt x="618" y="277"/>
                  </a:lnTo>
                  <a:lnTo>
                    <a:pt x="628" y="272"/>
                  </a:lnTo>
                  <a:lnTo>
                    <a:pt x="639" y="268"/>
                  </a:lnTo>
                  <a:lnTo>
                    <a:pt x="649" y="262"/>
                  </a:lnTo>
                  <a:lnTo>
                    <a:pt x="662" y="258"/>
                  </a:lnTo>
                  <a:lnTo>
                    <a:pt x="675" y="255"/>
                  </a:lnTo>
                  <a:lnTo>
                    <a:pt x="688" y="253"/>
                  </a:lnTo>
                  <a:lnTo>
                    <a:pt x="702" y="249"/>
                  </a:lnTo>
                  <a:lnTo>
                    <a:pt x="715" y="247"/>
                  </a:lnTo>
                  <a:lnTo>
                    <a:pt x="728" y="247"/>
                  </a:lnTo>
                  <a:lnTo>
                    <a:pt x="744" y="247"/>
                  </a:lnTo>
                  <a:lnTo>
                    <a:pt x="755" y="247"/>
                  </a:lnTo>
                  <a:lnTo>
                    <a:pt x="766" y="245"/>
                  </a:lnTo>
                  <a:lnTo>
                    <a:pt x="776" y="245"/>
                  </a:lnTo>
                  <a:lnTo>
                    <a:pt x="785" y="245"/>
                  </a:lnTo>
                  <a:lnTo>
                    <a:pt x="793" y="245"/>
                  </a:lnTo>
                  <a:lnTo>
                    <a:pt x="799" y="245"/>
                  </a:lnTo>
                  <a:lnTo>
                    <a:pt x="801" y="245"/>
                  </a:lnTo>
                  <a:lnTo>
                    <a:pt x="804" y="247"/>
                  </a:lnTo>
                  <a:lnTo>
                    <a:pt x="803" y="247"/>
                  </a:lnTo>
                  <a:lnTo>
                    <a:pt x="801" y="253"/>
                  </a:lnTo>
                  <a:lnTo>
                    <a:pt x="799" y="260"/>
                  </a:lnTo>
                  <a:lnTo>
                    <a:pt x="799" y="272"/>
                  </a:lnTo>
                  <a:lnTo>
                    <a:pt x="797" y="285"/>
                  </a:lnTo>
                  <a:lnTo>
                    <a:pt x="801" y="302"/>
                  </a:lnTo>
                  <a:lnTo>
                    <a:pt x="804" y="310"/>
                  </a:lnTo>
                  <a:lnTo>
                    <a:pt x="810" y="319"/>
                  </a:lnTo>
                  <a:lnTo>
                    <a:pt x="814" y="329"/>
                  </a:lnTo>
                  <a:lnTo>
                    <a:pt x="823" y="340"/>
                  </a:lnTo>
                  <a:lnTo>
                    <a:pt x="831" y="348"/>
                  </a:lnTo>
                  <a:lnTo>
                    <a:pt x="841" y="357"/>
                  </a:lnTo>
                  <a:lnTo>
                    <a:pt x="852" y="367"/>
                  </a:lnTo>
                  <a:lnTo>
                    <a:pt x="863" y="378"/>
                  </a:lnTo>
                  <a:lnTo>
                    <a:pt x="877" y="386"/>
                  </a:lnTo>
                  <a:lnTo>
                    <a:pt x="890" y="397"/>
                  </a:lnTo>
                  <a:lnTo>
                    <a:pt x="901" y="405"/>
                  </a:lnTo>
                  <a:lnTo>
                    <a:pt x="915" y="416"/>
                  </a:lnTo>
                  <a:lnTo>
                    <a:pt x="924" y="424"/>
                  </a:lnTo>
                  <a:lnTo>
                    <a:pt x="936" y="431"/>
                  </a:lnTo>
                  <a:lnTo>
                    <a:pt x="945" y="437"/>
                  </a:lnTo>
                  <a:lnTo>
                    <a:pt x="955" y="443"/>
                  </a:lnTo>
                  <a:lnTo>
                    <a:pt x="962" y="445"/>
                  </a:lnTo>
                  <a:lnTo>
                    <a:pt x="968" y="450"/>
                  </a:lnTo>
                  <a:lnTo>
                    <a:pt x="972" y="452"/>
                  </a:lnTo>
                  <a:lnTo>
                    <a:pt x="974" y="454"/>
                  </a:lnTo>
                  <a:lnTo>
                    <a:pt x="972" y="450"/>
                  </a:lnTo>
                  <a:lnTo>
                    <a:pt x="972" y="445"/>
                  </a:lnTo>
                  <a:lnTo>
                    <a:pt x="970" y="437"/>
                  </a:lnTo>
                  <a:lnTo>
                    <a:pt x="968" y="424"/>
                  </a:lnTo>
                  <a:lnTo>
                    <a:pt x="964" y="409"/>
                  </a:lnTo>
                  <a:lnTo>
                    <a:pt x="964" y="391"/>
                  </a:lnTo>
                  <a:lnTo>
                    <a:pt x="964" y="374"/>
                  </a:lnTo>
                  <a:lnTo>
                    <a:pt x="964" y="355"/>
                  </a:lnTo>
                  <a:lnTo>
                    <a:pt x="964" y="334"/>
                  </a:lnTo>
                  <a:lnTo>
                    <a:pt x="966" y="313"/>
                  </a:lnTo>
                  <a:lnTo>
                    <a:pt x="968" y="291"/>
                  </a:lnTo>
                  <a:lnTo>
                    <a:pt x="974" y="272"/>
                  </a:lnTo>
                  <a:lnTo>
                    <a:pt x="979" y="249"/>
                  </a:lnTo>
                  <a:lnTo>
                    <a:pt x="991" y="228"/>
                  </a:lnTo>
                  <a:lnTo>
                    <a:pt x="1000" y="211"/>
                  </a:lnTo>
                  <a:lnTo>
                    <a:pt x="1015" y="196"/>
                  </a:lnTo>
                  <a:lnTo>
                    <a:pt x="1029" y="179"/>
                  </a:lnTo>
                  <a:lnTo>
                    <a:pt x="1048" y="167"/>
                  </a:lnTo>
                  <a:lnTo>
                    <a:pt x="1069" y="156"/>
                  </a:lnTo>
                  <a:lnTo>
                    <a:pt x="1092" y="148"/>
                  </a:lnTo>
                  <a:lnTo>
                    <a:pt x="1114" y="141"/>
                  </a:lnTo>
                  <a:lnTo>
                    <a:pt x="1141" y="137"/>
                  </a:lnTo>
                  <a:lnTo>
                    <a:pt x="1168" y="133"/>
                  </a:lnTo>
                  <a:lnTo>
                    <a:pt x="1196" y="133"/>
                  </a:lnTo>
                  <a:lnTo>
                    <a:pt x="1223" y="131"/>
                  </a:lnTo>
                  <a:lnTo>
                    <a:pt x="1251" y="133"/>
                  </a:lnTo>
                  <a:lnTo>
                    <a:pt x="1280" y="133"/>
                  </a:lnTo>
                  <a:lnTo>
                    <a:pt x="1308" y="139"/>
                  </a:lnTo>
                  <a:lnTo>
                    <a:pt x="1337" y="141"/>
                  </a:lnTo>
                  <a:lnTo>
                    <a:pt x="1363" y="146"/>
                  </a:lnTo>
                  <a:lnTo>
                    <a:pt x="1390" y="152"/>
                  </a:lnTo>
                  <a:lnTo>
                    <a:pt x="1417" y="161"/>
                  </a:lnTo>
                  <a:lnTo>
                    <a:pt x="1438" y="169"/>
                  </a:lnTo>
                  <a:lnTo>
                    <a:pt x="1462" y="177"/>
                  </a:lnTo>
                  <a:lnTo>
                    <a:pt x="1483" y="186"/>
                  </a:lnTo>
                  <a:lnTo>
                    <a:pt x="1502" y="196"/>
                  </a:lnTo>
                  <a:lnTo>
                    <a:pt x="1519" y="207"/>
                  </a:lnTo>
                  <a:lnTo>
                    <a:pt x="1536" y="217"/>
                  </a:lnTo>
                  <a:lnTo>
                    <a:pt x="1552" y="228"/>
                  </a:lnTo>
                  <a:lnTo>
                    <a:pt x="1565" y="237"/>
                  </a:lnTo>
                  <a:lnTo>
                    <a:pt x="1576" y="247"/>
                  </a:lnTo>
                  <a:lnTo>
                    <a:pt x="1586" y="255"/>
                  </a:lnTo>
                  <a:lnTo>
                    <a:pt x="1594" y="262"/>
                  </a:lnTo>
                  <a:lnTo>
                    <a:pt x="1603" y="270"/>
                  </a:lnTo>
                  <a:lnTo>
                    <a:pt x="1611" y="279"/>
                  </a:lnTo>
                  <a:lnTo>
                    <a:pt x="1614" y="285"/>
                  </a:lnTo>
                  <a:lnTo>
                    <a:pt x="1613" y="285"/>
                  </a:lnTo>
                  <a:lnTo>
                    <a:pt x="1609" y="293"/>
                  </a:lnTo>
                  <a:lnTo>
                    <a:pt x="1603" y="304"/>
                  </a:lnTo>
                  <a:lnTo>
                    <a:pt x="1597" y="317"/>
                  </a:lnTo>
                  <a:lnTo>
                    <a:pt x="1594" y="325"/>
                  </a:lnTo>
                  <a:lnTo>
                    <a:pt x="1590" y="334"/>
                  </a:lnTo>
                  <a:lnTo>
                    <a:pt x="1588" y="342"/>
                  </a:lnTo>
                  <a:lnTo>
                    <a:pt x="1584" y="351"/>
                  </a:lnTo>
                  <a:lnTo>
                    <a:pt x="1582" y="361"/>
                  </a:lnTo>
                  <a:lnTo>
                    <a:pt x="1580" y="370"/>
                  </a:lnTo>
                  <a:lnTo>
                    <a:pt x="1580" y="380"/>
                  </a:lnTo>
                  <a:lnTo>
                    <a:pt x="1580" y="391"/>
                  </a:lnTo>
                  <a:lnTo>
                    <a:pt x="1580" y="399"/>
                  </a:lnTo>
                  <a:lnTo>
                    <a:pt x="1580" y="407"/>
                  </a:lnTo>
                  <a:lnTo>
                    <a:pt x="1582" y="416"/>
                  </a:lnTo>
                  <a:lnTo>
                    <a:pt x="1586" y="424"/>
                  </a:lnTo>
                  <a:lnTo>
                    <a:pt x="1590" y="431"/>
                  </a:lnTo>
                  <a:lnTo>
                    <a:pt x="1594" y="441"/>
                  </a:lnTo>
                  <a:lnTo>
                    <a:pt x="1599" y="448"/>
                  </a:lnTo>
                  <a:lnTo>
                    <a:pt x="1607" y="456"/>
                  </a:lnTo>
                  <a:lnTo>
                    <a:pt x="1613" y="462"/>
                  </a:lnTo>
                  <a:lnTo>
                    <a:pt x="1622" y="467"/>
                  </a:lnTo>
                  <a:lnTo>
                    <a:pt x="1630" y="471"/>
                  </a:lnTo>
                  <a:lnTo>
                    <a:pt x="1641" y="477"/>
                  </a:lnTo>
                  <a:lnTo>
                    <a:pt x="1649" y="481"/>
                  </a:lnTo>
                  <a:lnTo>
                    <a:pt x="1660" y="485"/>
                  </a:lnTo>
                  <a:lnTo>
                    <a:pt x="1673" y="488"/>
                  </a:lnTo>
                  <a:lnTo>
                    <a:pt x="1687" y="490"/>
                  </a:lnTo>
                  <a:lnTo>
                    <a:pt x="1698" y="490"/>
                  </a:lnTo>
                  <a:lnTo>
                    <a:pt x="1711" y="490"/>
                  </a:lnTo>
                  <a:lnTo>
                    <a:pt x="1727" y="490"/>
                  </a:lnTo>
                  <a:lnTo>
                    <a:pt x="1742" y="492"/>
                  </a:lnTo>
                  <a:lnTo>
                    <a:pt x="1755" y="490"/>
                  </a:lnTo>
                  <a:lnTo>
                    <a:pt x="1770" y="488"/>
                  </a:lnTo>
                  <a:lnTo>
                    <a:pt x="1784" y="488"/>
                  </a:lnTo>
                  <a:lnTo>
                    <a:pt x="1797" y="486"/>
                  </a:lnTo>
                  <a:lnTo>
                    <a:pt x="1810" y="483"/>
                  </a:lnTo>
                  <a:lnTo>
                    <a:pt x="1822" y="481"/>
                  </a:lnTo>
                  <a:lnTo>
                    <a:pt x="1831" y="479"/>
                  </a:lnTo>
                  <a:lnTo>
                    <a:pt x="1843" y="479"/>
                  </a:lnTo>
                  <a:lnTo>
                    <a:pt x="1854" y="475"/>
                  </a:lnTo>
                  <a:lnTo>
                    <a:pt x="1860" y="475"/>
                  </a:lnTo>
                  <a:lnTo>
                    <a:pt x="1858" y="473"/>
                  </a:lnTo>
                  <a:lnTo>
                    <a:pt x="1856" y="467"/>
                  </a:lnTo>
                  <a:lnTo>
                    <a:pt x="1848" y="458"/>
                  </a:lnTo>
                  <a:lnTo>
                    <a:pt x="1844" y="447"/>
                  </a:lnTo>
                  <a:lnTo>
                    <a:pt x="1837" y="431"/>
                  </a:lnTo>
                  <a:lnTo>
                    <a:pt x="1829" y="414"/>
                  </a:lnTo>
                  <a:lnTo>
                    <a:pt x="1824" y="395"/>
                  </a:lnTo>
                  <a:lnTo>
                    <a:pt x="1816" y="378"/>
                  </a:lnTo>
                  <a:lnTo>
                    <a:pt x="1806" y="357"/>
                  </a:lnTo>
                  <a:lnTo>
                    <a:pt x="1801" y="336"/>
                  </a:lnTo>
                  <a:lnTo>
                    <a:pt x="1793" y="317"/>
                  </a:lnTo>
                  <a:lnTo>
                    <a:pt x="1791" y="296"/>
                  </a:lnTo>
                  <a:lnTo>
                    <a:pt x="1786" y="277"/>
                  </a:lnTo>
                  <a:lnTo>
                    <a:pt x="1787" y="260"/>
                  </a:lnTo>
                  <a:lnTo>
                    <a:pt x="1787" y="245"/>
                  </a:lnTo>
                  <a:lnTo>
                    <a:pt x="1793" y="234"/>
                  </a:lnTo>
                  <a:lnTo>
                    <a:pt x="1799" y="220"/>
                  </a:lnTo>
                  <a:lnTo>
                    <a:pt x="1808" y="211"/>
                  </a:lnTo>
                  <a:lnTo>
                    <a:pt x="1820" y="203"/>
                  </a:lnTo>
                  <a:lnTo>
                    <a:pt x="1833" y="198"/>
                  </a:lnTo>
                  <a:lnTo>
                    <a:pt x="1846" y="194"/>
                  </a:lnTo>
                  <a:lnTo>
                    <a:pt x="1862" y="192"/>
                  </a:lnTo>
                  <a:lnTo>
                    <a:pt x="1877" y="190"/>
                  </a:lnTo>
                  <a:lnTo>
                    <a:pt x="1894" y="192"/>
                  </a:lnTo>
                  <a:lnTo>
                    <a:pt x="1909" y="192"/>
                  </a:lnTo>
                  <a:lnTo>
                    <a:pt x="1924" y="196"/>
                  </a:lnTo>
                  <a:lnTo>
                    <a:pt x="1936" y="196"/>
                  </a:lnTo>
                  <a:lnTo>
                    <a:pt x="1949" y="199"/>
                  </a:lnTo>
                  <a:lnTo>
                    <a:pt x="1957" y="201"/>
                  </a:lnTo>
                  <a:lnTo>
                    <a:pt x="1966" y="203"/>
                  </a:lnTo>
                  <a:lnTo>
                    <a:pt x="1970" y="203"/>
                  </a:lnTo>
                  <a:lnTo>
                    <a:pt x="1974" y="205"/>
                  </a:lnTo>
                  <a:lnTo>
                    <a:pt x="1970" y="203"/>
                  </a:lnTo>
                  <a:lnTo>
                    <a:pt x="1966" y="196"/>
                  </a:lnTo>
                  <a:lnTo>
                    <a:pt x="1960" y="186"/>
                  </a:lnTo>
                  <a:lnTo>
                    <a:pt x="1957" y="175"/>
                  </a:lnTo>
                  <a:lnTo>
                    <a:pt x="1957" y="165"/>
                  </a:lnTo>
                  <a:lnTo>
                    <a:pt x="1957" y="158"/>
                  </a:lnTo>
                  <a:lnTo>
                    <a:pt x="1957" y="148"/>
                  </a:lnTo>
                  <a:lnTo>
                    <a:pt x="1962" y="141"/>
                  </a:lnTo>
                  <a:lnTo>
                    <a:pt x="1966" y="129"/>
                  </a:lnTo>
                  <a:lnTo>
                    <a:pt x="1974" y="120"/>
                  </a:lnTo>
                  <a:lnTo>
                    <a:pt x="1981" y="108"/>
                  </a:lnTo>
                  <a:lnTo>
                    <a:pt x="1995" y="99"/>
                  </a:lnTo>
                  <a:lnTo>
                    <a:pt x="2006" y="85"/>
                  </a:lnTo>
                  <a:lnTo>
                    <a:pt x="2025" y="74"/>
                  </a:lnTo>
                  <a:lnTo>
                    <a:pt x="2044" y="61"/>
                  </a:lnTo>
                  <a:lnTo>
                    <a:pt x="2065" y="49"/>
                  </a:lnTo>
                  <a:lnTo>
                    <a:pt x="2088" y="38"/>
                  </a:lnTo>
                  <a:lnTo>
                    <a:pt x="2113" y="28"/>
                  </a:lnTo>
                  <a:lnTo>
                    <a:pt x="2137" y="19"/>
                  </a:lnTo>
                  <a:lnTo>
                    <a:pt x="2164" y="11"/>
                  </a:lnTo>
                  <a:lnTo>
                    <a:pt x="2189" y="6"/>
                  </a:lnTo>
                  <a:lnTo>
                    <a:pt x="2217" y="0"/>
                  </a:lnTo>
                  <a:lnTo>
                    <a:pt x="2246" y="0"/>
                  </a:lnTo>
                  <a:lnTo>
                    <a:pt x="2274" y="0"/>
                  </a:lnTo>
                  <a:lnTo>
                    <a:pt x="2301" y="2"/>
                  </a:lnTo>
                  <a:lnTo>
                    <a:pt x="2327" y="9"/>
                  </a:lnTo>
                  <a:lnTo>
                    <a:pt x="2354" y="19"/>
                  </a:lnTo>
                  <a:lnTo>
                    <a:pt x="2381" y="32"/>
                  </a:lnTo>
                  <a:lnTo>
                    <a:pt x="2404" y="47"/>
                  </a:lnTo>
                  <a:lnTo>
                    <a:pt x="2426" y="68"/>
                  </a:lnTo>
                  <a:lnTo>
                    <a:pt x="2447" y="89"/>
                  </a:lnTo>
                  <a:lnTo>
                    <a:pt x="2466" y="114"/>
                  </a:lnTo>
                  <a:lnTo>
                    <a:pt x="2485" y="139"/>
                  </a:lnTo>
                  <a:lnTo>
                    <a:pt x="2502" y="163"/>
                  </a:lnTo>
                  <a:lnTo>
                    <a:pt x="2518" y="190"/>
                  </a:lnTo>
                  <a:lnTo>
                    <a:pt x="2533" y="218"/>
                  </a:lnTo>
                  <a:lnTo>
                    <a:pt x="2544" y="241"/>
                  </a:lnTo>
                  <a:lnTo>
                    <a:pt x="2556" y="266"/>
                  </a:lnTo>
                  <a:lnTo>
                    <a:pt x="2565" y="287"/>
                  </a:lnTo>
                  <a:lnTo>
                    <a:pt x="2575" y="308"/>
                  </a:lnTo>
                  <a:lnTo>
                    <a:pt x="2578" y="323"/>
                  </a:lnTo>
                  <a:lnTo>
                    <a:pt x="2584" y="336"/>
                  </a:lnTo>
                  <a:lnTo>
                    <a:pt x="2588" y="342"/>
                  </a:lnTo>
                  <a:lnTo>
                    <a:pt x="2588" y="348"/>
                  </a:lnTo>
                  <a:lnTo>
                    <a:pt x="2723" y="317"/>
                  </a:lnTo>
                  <a:lnTo>
                    <a:pt x="2746" y="99"/>
                  </a:lnTo>
                  <a:lnTo>
                    <a:pt x="2748" y="101"/>
                  </a:lnTo>
                  <a:lnTo>
                    <a:pt x="2761" y="112"/>
                  </a:lnTo>
                  <a:lnTo>
                    <a:pt x="2769" y="120"/>
                  </a:lnTo>
                  <a:lnTo>
                    <a:pt x="2776" y="129"/>
                  </a:lnTo>
                  <a:lnTo>
                    <a:pt x="2788" y="139"/>
                  </a:lnTo>
                  <a:lnTo>
                    <a:pt x="2799" y="152"/>
                  </a:lnTo>
                  <a:lnTo>
                    <a:pt x="2809" y="163"/>
                  </a:lnTo>
                  <a:lnTo>
                    <a:pt x="2820" y="179"/>
                  </a:lnTo>
                  <a:lnTo>
                    <a:pt x="2829" y="194"/>
                  </a:lnTo>
                  <a:lnTo>
                    <a:pt x="2841" y="211"/>
                  </a:lnTo>
                  <a:lnTo>
                    <a:pt x="2848" y="228"/>
                  </a:lnTo>
                  <a:lnTo>
                    <a:pt x="2858" y="245"/>
                  </a:lnTo>
                  <a:lnTo>
                    <a:pt x="2866" y="264"/>
                  </a:lnTo>
                  <a:lnTo>
                    <a:pt x="2871" y="285"/>
                  </a:lnTo>
                  <a:lnTo>
                    <a:pt x="2873" y="302"/>
                  </a:lnTo>
                  <a:lnTo>
                    <a:pt x="2875" y="319"/>
                  </a:lnTo>
                  <a:lnTo>
                    <a:pt x="2875" y="338"/>
                  </a:lnTo>
                  <a:lnTo>
                    <a:pt x="2875" y="357"/>
                  </a:lnTo>
                  <a:lnTo>
                    <a:pt x="2871" y="374"/>
                  </a:lnTo>
                  <a:lnTo>
                    <a:pt x="2869" y="391"/>
                  </a:lnTo>
                  <a:lnTo>
                    <a:pt x="2866" y="409"/>
                  </a:lnTo>
                  <a:lnTo>
                    <a:pt x="2862" y="426"/>
                  </a:lnTo>
                  <a:lnTo>
                    <a:pt x="2856" y="439"/>
                  </a:lnTo>
                  <a:lnTo>
                    <a:pt x="2852" y="454"/>
                  </a:lnTo>
                  <a:lnTo>
                    <a:pt x="2847" y="466"/>
                  </a:lnTo>
                  <a:lnTo>
                    <a:pt x="2845" y="477"/>
                  </a:lnTo>
                  <a:lnTo>
                    <a:pt x="2839" y="485"/>
                  </a:lnTo>
                  <a:lnTo>
                    <a:pt x="2837" y="492"/>
                  </a:lnTo>
                  <a:lnTo>
                    <a:pt x="2835" y="494"/>
                  </a:lnTo>
                  <a:lnTo>
                    <a:pt x="2835" y="498"/>
                  </a:lnTo>
                  <a:lnTo>
                    <a:pt x="2839" y="498"/>
                  </a:lnTo>
                  <a:lnTo>
                    <a:pt x="2848" y="500"/>
                  </a:lnTo>
                  <a:lnTo>
                    <a:pt x="2854" y="500"/>
                  </a:lnTo>
                  <a:lnTo>
                    <a:pt x="2866" y="500"/>
                  </a:lnTo>
                  <a:lnTo>
                    <a:pt x="2873" y="500"/>
                  </a:lnTo>
                  <a:lnTo>
                    <a:pt x="2885" y="502"/>
                  </a:lnTo>
                  <a:lnTo>
                    <a:pt x="2894" y="502"/>
                  </a:lnTo>
                  <a:lnTo>
                    <a:pt x="2905" y="502"/>
                  </a:lnTo>
                  <a:lnTo>
                    <a:pt x="2917" y="502"/>
                  </a:lnTo>
                  <a:lnTo>
                    <a:pt x="2930" y="504"/>
                  </a:lnTo>
                  <a:lnTo>
                    <a:pt x="2942" y="502"/>
                  </a:lnTo>
                  <a:lnTo>
                    <a:pt x="2955" y="500"/>
                  </a:lnTo>
                  <a:lnTo>
                    <a:pt x="2966" y="500"/>
                  </a:lnTo>
                  <a:lnTo>
                    <a:pt x="2980" y="498"/>
                  </a:lnTo>
                  <a:lnTo>
                    <a:pt x="2989" y="492"/>
                  </a:lnTo>
                  <a:lnTo>
                    <a:pt x="2999" y="488"/>
                  </a:lnTo>
                  <a:lnTo>
                    <a:pt x="3008" y="481"/>
                  </a:lnTo>
                  <a:lnTo>
                    <a:pt x="3018" y="477"/>
                  </a:lnTo>
                  <a:lnTo>
                    <a:pt x="3033" y="466"/>
                  </a:lnTo>
                  <a:lnTo>
                    <a:pt x="3048" y="454"/>
                  </a:lnTo>
                  <a:lnTo>
                    <a:pt x="3056" y="441"/>
                  </a:lnTo>
                  <a:lnTo>
                    <a:pt x="3065" y="431"/>
                  </a:lnTo>
                  <a:lnTo>
                    <a:pt x="3069" y="426"/>
                  </a:lnTo>
                  <a:lnTo>
                    <a:pt x="3073" y="424"/>
                  </a:lnTo>
                  <a:lnTo>
                    <a:pt x="3075" y="424"/>
                  </a:lnTo>
                  <a:lnTo>
                    <a:pt x="3086" y="426"/>
                  </a:lnTo>
                  <a:lnTo>
                    <a:pt x="3092" y="426"/>
                  </a:lnTo>
                  <a:lnTo>
                    <a:pt x="3103" y="428"/>
                  </a:lnTo>
                  <a:lnTo>
                    <a:pt x="3111" y="429"/>
                  </a:lnTo>
                  <a:lnTo>
                    <a:pt x="3124" y="433"/>
                  </a:lnTo>
                  <a:lnTo>
                    <a:pt x="3132" y="435"/>
                  </a:lnTo>
                  <a:lnTo>
                    <a:pt x="3143" y="439"/>
                  </a:lnTo>
                  <a:lnTo>
                    <a:pt x="3155" y="443"/>
                  </a:lnTo>
                  <a:lnTo>
                    <a:pt x="3166" y="448"/>
                  </a:lnTo>
                  <a:lnTo>
                    <a:pt x="3174" y="452"/>
                  </a:lnTo>
                  <a:lnTo>
                    <a:pt x="3185" y="460"/>
                  </a:lnTo>
                  <a:lnTo>
                    <a:pt x="3193" y="467"/>
                  </a:lnTo>
                  <a:lnTo>
                    <a:pt x="3200" y="475"/>
                  </a:lnTo>
                  <a:lnTo>
                    <a:pt x="3206" y="483"/>
                  </a:lnTo>
                  <a:lnTo>
                    <a:pt x="3212" y="492"/>
                  </a:lnTo>
                  <a:lnTo>
                    <a:pt x="3213" y="502"/>
                  </a:lnTo>
                  <a:lnTo>
                    <a:pt x="3217" y="513"/>
                  </a:lnTo>
                  <a:lnTo>
                    <a:pt x="3219" y="524"/>
                  </a:lnTo>
                  <a:lnTo>
                    <a:pt x="3219" y="534"/>
                  </a:lnTo>
                  <a:lnTo>
                    <a:pt x="3219" y="545"/>
                  </a:lnTo>
                  <a:lnTo>
                    <a:pt x="3221" y="557"/>
                  </a:lnTo>
                  <a:lnTo>
                    <a:pt x="3219" y="564"/>
                  </a:lnTo>
                  <a:lnTo>
                    <a:pt x="3219" y="574"/>
                  </a:lnTo>
                  <a:lnTo>
                    <a:pt x="3217" y="581"/>
                  </a:lnTo>
                  <a:lnTo>
                    <a:pt x="3217" y="589"/>
                  </a:lnTo>
                  <a:lnTo>
                    <a:pt x="3215" y="600"/>
                  </a:lnTo>
                  <a:lnTo>
                    <a:pt x="3215" y="604"/>
                  </a:lnTo>
                  <a:lnTo>
                    <a:pt x="3219" y="606"/>
                  </a:lnTo>
                  <a:lnTo>
                    <a:pt x="3225" y="608"/>
                  </a:lnTo>
                  <a:lnTo>
                    <a:pt x="3236" y="612"/>
                  </a:lnTo>
                  <a:lnTo>
                    <a:pt x="3244" y="614"/>
                  </a:lnTo>
                  <a:lnTo>
                    <a:pt x="3257" y="619"/>
                  </a:lnTo>
                  <a:lnTo>
                    <a:pt x="3271" y="625"/>
                  </a:lnTo>
                  <a:lnTo>
                    <a:pt x="3288" y="633"/>
                  </a:lnTo>
                  <a:lnTo>
                    <a:pt x="3301" y="637"/>
                  </a:lnTo>
                  <a:lnTo>
                    <a:pt x="3320" y="644"/>
                  </a:lnTo>
                  <a:lnTo>
                    <a:pt x="3337" y="650"/>
                  </a:lnTo>
                  <a:lnTo>
                    <a:pt x="3356" y="657"/>
                  </a:lnTo>
                  <a:lnTo>
                    <a:pt x="3373" y="663"/>
                  </a:lnTo>
                  <a:lnTo>
                    <a:pt x="3392" y="669"/>
                  </a:lnTo>
                  <a:lnTo>
                    <a:pt x="3411" y="675"/>
                  </a:lnTo>
                  <a:lnTo>
                    <a:pt x="3430" y="682"/>
                  </a:lnTo>
                  <a:lnTo>
                    <a:pt x="3445" y="686"/>
                  </a:lnTo>
                  <a:lnTo>
                    <a:pt x="3463" y="692"/>
                  </a:lnTo>
                  <a:lnTo>
                    <a:pt x="3478" y="697"/>
                  </a:lnTo>
                  <a:lnTo>
                    <a:pt x="3493" y="705"/>
                  </a:lnTo>
                  <a:lnTo>
                    <a:pt x="3506" y="711"/>
                  </a:lnTo>
                  <a:lnTo>
                    <a:pt x="3522" y="718"/>
                  </a:lnTo>
                  <a:lnTo>
                    <a:pt x="3533" y="724"/>
                  </a:lnTo>
                  <a:lnTo>
                    <a:pt x="3544" y="732"/>
                  </a:lnTo>
                  <a:lnTo>
                    <a:pt x="3552" y="737"/>
                  </a:lnTo>
                  <a:lnTo>
                    <a:pt x="3560" y="743"/>
                  </a:lnTo>
                  <a:lnTo>
                    <a:pt x="3565" y="749"/>
                  </a:lnTo>
                  <a:lnTo>
                    <a:pt x="3569" y="756"/>
                  </a:lnTo>
                  <a:lnTo>
                    <a:pt x="3567" y="768"/>
                  </a:lnTo>
                  <a:lnTo>
                    <a:pt x="3560" y="779"/>
                  </a:lnTo>
                  <a:lnTo>
                    <a:pt x="3546" y="785"/>
                  </a:lnTo>
                  <a:lnTo>
                    <a:pt x="3535" y="789"/>
                  </a:lnTo>
                  <a:lnTo>
                    <a:pt x="3520" y="792"/>
                  </a:lnTo>
                  <a:lnTo>
                    <a:pt x="3503" y="798"/>
                  </a:lnTo>
                  <a:lnTo>
                    <a:pt x="3483" y="800"/>
                  </a:lnTo>
                  <a:lnTo>
                    <a:pt x="3463" y="804"/>
                  </a:lnTo>
                  <a:lnTo>
                    <a:pt x="3440" y="810"/>
                  </a:lnTo>
                  <a:lnTo>
                    <a:pt x="3419" y="813"/>
                  </a:lnTo>
                  <a:lnTo>
                    <a:pt x="3394" y="817"/>
                  </a:lnTo>
                  <a:lnTo>
                    <a:pt x="3369" y="819"/>
                  </a:lnTo>
                  <a:lnTo>
                    <a:pt x="3345" y="823"/>
                  </a:lnTo>
                  <a:lnTo>
                    <a:pt x="3324" y="829"/>
                  </a:lnTo>
                  <a:lnTo>
                    <a:pt x="3299" y="830"/>
                  </a:lnTo>
                  <a:lnTo>
                    <a:pt x="3276" y="836"/>
                  </a:lnTo>
                  <a:lnTo>
                    <a:pt x="3255" y="840"/>
                  </a:lnTo>
                  <a:lnTo>
                    <a:pt x="3238" y="846"/>
                  </a:lnTo>
                  <a:lnTo>
                    <a:pt x="3219" y="849"/>
                  </a:lnTo>
                  <a:lnTo>
                    <a:pt x="3200" y="855"/>
                  </a:lnTo>
                  <a:lnTo>
                    <a:pt x="3185" y="863"/>
                  </a:lnTo>
                  <a:lnTo>
                    <a:pt x="3172" y="868"/>
                  </a:lnTo>
                  <a:lnTo>
                    <a:pt x="3156" y="874"/>
                  </a:lnTo>
                  <a:lnTo>
                    <a:pt x="3143" y="882"/>
                  </a:lnTo>
                  <a:lnTo>
                    <a:pt x="3130" y="887"/>
                  </a:lnTo>
                  <a:lnTo>
                    <a:pt x="3118" y="893"/>
                  </a:lnTo>
                  <a:lnTo>
                    <a:pt x="3105" y="899"/>
                  </a:lnTo>
                  <a:lnTo>
                    <a:pt x="3094" y="906"/>
                  </a:lnTo>
                  <a:lnTo>
                    <a:pt x="3080" y="912"/>
                  </a:lnTo>
                  <a:lnTo>
                    <a:pt x="3069" y="920"/>
                  </a:lnTo>
                  <a:lnTo>
                    <a:pt x="3054" y="925"/>
                  </a:lnTo>
                  <a:lnTo>
                    <a:pt x="3042" y="933"/>
                  </a:lnTo>
                  <a:lnTo>
                    <a:pt x="3025" y="939"/>
                  </a:lnTo>
                  <a:lnTo>
                    <a:pt x="3010" y="946"/>
                  </a:lnTo>
                  <a:lnTo>
                    <a:pt x="2989" y="950"/>
                  </a:lnTo>
                  <a:lnTo>
                    <a:pt x="2968" y="956"/>
                  </a:lnTo>
                  <a:lnTo>
                    <a:pt x="2947" y="960"/>
                  </a:lnTo>
                  <a:lnTo>
                    <a:pt x="2924" y="963"/>
                  </a:lnTo>
                  <a:lnTo>
                    <a:pt x="2900" y="967"/>
                  </a:lnTo>
                  <a:lnTo>
                    <a:pt x="2877" y="971"/>
                  </a:lnTo>
                  <a:lnTo>
                    <a:pt x="2852" y="975"/>
                  </a:lnTo>
                  <a:lnTo>
                    <a:pt x="2828" y="979"/>
                  </a:lnTo>
                  <a:lnTo>
                    <a:pt x="2801" y="981"/>
                  </a:lnTo>
                  <a:lnTo>
                    <a:pt x="2776" y="983"/>
                  </a:lnTo>
                  <a:lnTo>
                    <a:pt x="2751" y="983"/>
                  </a:lnTo>
                  <a:lnTo>
                    <a:pt x="2727" y="984"/>
                  </a:lnTo>
                  <a:lnTo>
                    <a:pt x="2702" y="983"/>
                  </a:lnTo>
                  <a:lnTo>
                    <a:pt x="2681" y="983"/>
                  </a:lnTo>
                  <a:lnTo>
                    <a:pt x="2656" y="983"/>
                  </a:lnTo>
                  <a:lnTo>
                    <a:pt x="2637" y="983"/>
                  </a:lnTo>
                  <a:lnTo>
                    <a:pt x="2616" y="977"/>
                  </a:lnTo>
                  <a:lnTo>
                    <a:pt x="2597" y="975"/>
                  </a:lnTo>
                  <a:lnTo>
                    <a:pt x="2578" y="971"/>
                  </a:lnTo>
                  <a:lnTo>
                    <a:pt x="2561" y="969"/>
                  </a:lnTo>
                  <a:lnTo>
                    <a:pt x="2546" y="963"/>
                  </a:lnTo>
                  <a:lnTo>
                    <a:pt x="2533" y="960"/>
                  </a:lnTo>
                  <a:lnTo>
                    <a:pt x="2519" y="956"/>
                  </a:lnTo>
                  <a:lnTo>
                    <a:pt x="2510" y="950"/>
                  </a:lnTo>
                  <a:lnTo>
                    <a:pt x="2499" y="946"/>
                  </a:lnTo>
                  <a:lnTo>
                    <a:pt x="2489" y="943"/>
                  </a:lnTo>
                  <a:lnTo>
                    <a:pt x="2480" y="939"/>
                  </a:lnTo>
                  <a:lnTo>
                    <a:pt x="2476" y="937"/>
                  </a:lnTo>
                  <a:lnTo>
                    <a:pt x="2466" y="931"/>
                  </a:lnTo>
                  <a:lnTo>
                    <a:pt x="2466" y="931"/>
                  </a:lnTo>
                  <a:lnTo>
                    <a:pt x="2462" y="931"/>
                  </a:lnTo>
                  <a:lnTo>
                    <a:pt x="2461" y="931"/>
                  </a:lnTo>
                  <a:lnTo>
                    <a:pt x="2453" y="933"/>
                  </a:lnTo>
                  <a:lnTo>
                    <a:pt x="2445" y="937"/>
                  </a:lnTo>
                  <a:lnTo>
                    <a:pt x="2434" y="943"/>
                  </a:lnTo>
                  <a:lnTo>
                    <a:pt x="2421" y="946"/>
                  </a:lnTo>
                  <a:lnTo>
                    <a:pt x="2405" y="952"/>
                  </a:lnTo>
                  <a:lnTo>
                    <a:pt x="2392" y="958"/>
                  </a:lnTo>
                  <a:lnTo>
                    <a:pt x="2373" y="963"/>
                  </a:lnTo>
                  <a:lnTo>
                    <a:pt x="2354" y="967"/>
                  </a:lnTo>
                  <a:lnTo>
                    <a:pt x="2331" y="971"/>
                  </a:lnTo>
                  <a:lnTo>
                    <a:pt x="2310" y="977"/>
                  </a:lnTo>
                  <a:lnTo>
                    <a:pt x="2288" y="977"/>
                  </a:lnTo>
                  <a:lnTo>
                    <a:pt x="2265" y="981"/>
                  </a:lnTo>
                  <a:lnTo>
                    <a:pt x="2240" y="981"/>
                  </a:lnTo>
                  <a:lnTo>
                    <a:pt x="2215" y="983"/>
                  </a:lnTo>
                  <a:lnTo>
                    <a:pt x="2189" y="977"/>
                  </a:lnTo>
                  <a:lnTo>
                    <a:pt x="2162" y="975"/>
                  </a:lnTo>
                  <a:lnTo>
                    <a:pt x="2135" y="969"/>
                  </a:lnTo>
                  <a:lnTo>
                    <a:pt x="2111" y="965"/>
                  </a:lnTo>
                  <a:lnTo>
                    <a:pt x="2084" y="958"/>
                  </a:lnTo>
                  <a:lnTo>
                    <a:pt x="2059" y="952"/>
                  </a:lnTo>
                  <a:lnTo>
                    <a:pt x="2037" y="944"/>
                  </a:lnTo>
                  <a:lnTo>
                    <a:pt x="2014" y="939"/>
                  </a:lnTo>
                  <a:lnTo>
                    <a:pt x="1993" y="931"/>
                  </a:lnTo>
                  <a:lnTo>
                    <a:pt x="1974" y="925"/>
                  </a:lnTo>
                  <a:lnTo>
                    <a:pt x="1957" y="918"/>
                  </a:lnTo>
                  <a:lnTo>
                    <a:pt x="1943" y="912"/>
                  </a:lnTo>
                  <a:lnTo>
                    <a:pt x="1930" y="908"/>
                  </a:lnTo>
                  <a:lnTo>
                    <a:pt x="1922" y="906"/>
                  </a:lnTo>
                  <a:lnTo>
                    <a:pt x="1917" y="903"/>
                  </a:lnTo>
                  <a:lnTo>
                    <a:pt x="1913" y="903"/>
                  </a:lnTo>
                  <a:lnTo>
                    <a:pt x="1909" y="905"/>
                  </a:lnTo>
                  <a:lnTo>
                    <a:pt x="1902" y="906"/>
                  </a:lnTo>
                  <a:lnTo>
                    <a:pt x="1894" y="910"/>
                  </a:lnTo>
                  <a:lnTo>
                    <a:pt x="1883" y="914"/>
                  </a:lnTo>
                  <a:lnTo>
                    <a:pt x="1871" y="918"/>
                  </a:lnTo>
                  <a:lnTo>
                    <a:pt x="1856" y="925"/>
                  </a:lnTo>
                  <a:lnTo>
                    <a:pt x="1843" y="931"/>
                  </a:lnTo>
                  <a:lnTo>
                    <a:pt x="1824" y="937"/>
                  </a:lnTo>
                  <a:lnTo>
                    <a:pt x="1805" y="944"/>
                  </a:lnTo>
                  <a:lnTo>
                    <a:pt x="1786" y="950"/>
                  </a:lnTo>
                  <a:lnTo>
                    <a:pt x="1767" y="958"/>
                  </a:lnTo>
                  <a:lnTo>
                    <a:pt x="1744" y="963"/>
                  </a:lnTo>
                  <a:lnTo>
                    <a:pt x="1723" y="969"/>
                  </a:lnTo>
                  <a:lnTo>
                    <a:pt x="1702" y="975"/>
                  </a:lnTo>
                  <a:lnTo>
                    <a:pt x="1681" y="983"/>
                  </a:lnTo>
                  <a:lnTo>
                    <a:pt x="1660" y="984"/>
                  </a:lnTo>
                  <a:lnTo>
                    <a:pt x="1637" y="988"/>
                  </a:lnTo>
                  <a:lnTo>
                    <a:pt x="1614" y="992"/>
                  </a:lnTo>
                  <a:lnTo>
                    <a:pt x="1594" y="996"/>
                  </a:lnTo>
                  <a:lnTo>
                    <a:pt x="1571" y="996"/>
                  </a:lnTo>
                  <a:lnTo>
                    <a:pt x="1550" y="998"/>
                  </a:lnTo>
                  <a:lnTo>
                    <a:pt x="1527" y="998"/>
                  </a:lnTo>
                  <a:lnTo>
                    <a:pt x="1508" y="1000"/>
                  </a:lnTo>
                  <a:lnTo>
                    <a:pt x="1485" y="998"/>
                  </a:lnTo>
                  <a:lnTo>
                    <a:pt x="1464" y="998"/>
                  </a:lnTo>
                  <a:lnTo>
                    <a:pt x="1441" y="996"/>
                  </a:lnTo>
                  <a:lnTo>
                    <a:pt x="1420" y="996"/>
                  </a:lnTo>
                  <a:lnTo>
                    <a:pt x="1396" y="992"/>
                  </a:lnTo>
                  <a:lnTo>
                    <a:pt x="1375" y="988"/>
                  </a:lnTo>
                  <a:lnTo>
                    <a:pt x="1350" y="984"/>
                  </a:lnTo>
                  <a:lnTo>
                    <a:pt x="1329" y="983"/>
                  </a:lnTo>
                  <a:lnTo>
                    <a:pt x="1304" y="977"/>
                  </a:lnTo>
                  <a:lnTo>
                    <a:pt x="1282" y="971"/>
                  </a:lnTo>
                  <a:lnTo>
                    <a:pt x="1259" y="965"/>
                  </a:lnTo>
                  <a:lnTo>
                    <a:pt x="1236" y="960"/>
                  </a:lnTo>
                  <a:lnTo>
                    <a:pt x="1213" y="952"/>
                  </a:lnTo>
                  <a:lnTo>
                    <a:pt x="1192" y="948"/>
                  </a:lnTo>
                  <a:lnTo>
                    <a:pt x="1173" y="941"/>
                  </a:lnTo>
                  <a:lnTo>
                    <a:pt x="1154" y="937"/>
                  </a:lnTo>
                  <a:lnTo>
                    <a:pt x="1135" y="929"/>
                  </a:lnTo>
                  <a:lnTo>
                    <a:pt x="1122" y="924"/>
                  </a:lnTo>
                  <a:lnTo>
                    <a:pt x="1107" y="918"/>
                  </a:lnTo>
                  <a:lnTo>
                    <a:pt x="1097" y="916"/>
                  </a:lnTo>
                  <a:lnTo>
                    <a:pt x="1086" y="912"/>
                  </a:lnTo>
                  <a:lnTo>
                    <a:pt x="1078" y="910"/>
                  </a:lnTo>
                  <a:lnTo>
                    <a:pt x="1074" y="908"/>
                  </a:lnTo>
                  <a:lnTo>
                    <a:pt x="1073" y="908"/>
                  </a:lnTo>
                  <a:lnTo>
                    <a:pt x="1067" y="910"/>
                  </a:lnTo>
                  <a:lnTo>
                    <a:pt x="1055" y="912"/>
                  </a:lnTo>
                  <a:lnTo>
                    <a:pt x="1042" y="914"/>
                  </a:lnTo>
                  <a:lnTo>
                    <a:pt x="1025" y="918"/>
                  </a:lnTo>
                  <a:lnTo>
                    <a:pt x="1006" y="920"/>
                  </a:lnTo>
                  <a:lnTo>
                    <a:pt x="983" y="924"/>
                  </a:lnTo>
                  <a:lnTo>
                    <a:pt x="960" y="925"/>
                  </a:lnTo>
                  <a:lnTo>
                    <a:pt x="934" y="927"/>
                  </a:lnTo>
                  <a:lnTo>
                    <a:pt x="905" y="929"/>
                  </a:lnTo>
                  <a:lnTo>
                    <a:pt x="877" y="929"/>
                  </a:lnTo>
                  <a:lnTo>
                    <a:pt x="846" y="931"/>
                  </a:lnTo>
                  <a:lnTo>
                    <a:pt x="816" y="929"/>
                  </a:lnTo>
                  <a:lnTo>
                    <a:pt x="785" y="927"/>
                  </a:lnTo>
                  <a:lnTo>
                    <a:pt x="755" y="924"/>
                  </a:lnTo>
                  <a:lnTo>
                    <a:pt x="725" y="918"/>
                  </a:lnTo>
                  <a:lnTo>
                    <a:pt x="692" y="908"/>
                  </a:lnTo>
                  <a:lnTo>
                    <a:pt x="662" y="899"/>
                  </a:lnTo>
                  <a:lnTo>
                    <a:pt x="630" y="887"/>
                  </a:lnTo>
                  <a:lnTo>
                    <a:pt x="603" y="874"/>
                  </a:lnTo>
                  <a:lnTo>
                    <a:pt x="574" y="861"/>
                  </a:lnTo>
                  <a:lnTo>
                    <a:pt x="548" y="848"/>
                  </a:lnTo>
                  <a:lnTo>
                    <a:pt x="523" y="832"/>
                  </a:lnTo>
                  <a:lnTo>
                    <a:pt x="500" y="819"/>
                  </a:lnTo>
                  <a:lnTo>
                    <a:pt x="477" y="804"/>
                  </a:lnTo>
                  <a:lnTo>
                    <a:pt x="458" y="792"/>
                  </a:lnTo>
                  <a:lnTo>
                    <a:pt x="441" y="779"/>
                  </a:lnTo>
                  <a:lnTo>
                    <a:pt x="428" y="772"/>
                  </a:lnTo>
                  <a:lnTo>
                    <a:pt x="417" y="762"/>
                  </a:lnTo>
                  <a:lnTo>
                    <a:pt x="409" y="756"/>
                  </a:lnTo>
                  <a:lnTo>
                    <a:pt x="403" y="753"/>
                  </a:lnTo>
                  <a:lnTo>
                    <a:pt x="399" y="753"/>
                  </a:lnTo>
                  <a:lnTo>
                    <a:pt x="396" y="753"/>
                  </a:lnTo>
                  <a:lnTo>
                    <a:pt x="388" y="754"/>
                  </a:lnTo>
                  <a:lnTo>
                    <a:pt x="380" y="754"/>
                  </a:lnTo>
                  <a:lnTo>
                    <a:pt x="369" y="754"/>
                  </a:lnTo>
                  <a:lnTo>
                    <a:pt x="356" y="758"/>
                  </a:lnTo>
                  <a:lnTo>
                    <a:pt x="340" y="760"/>
                  </a:lnTo>
                  <a:lnTo>
                    <a:pt x="327" y="762"/>
                  </a:lnTo>
                  <a:lnTo>
                    <a:pt x="308" y="764"/>
                  </a:lnTo>
                  <a:lnTo>
                    <a:pt x="289" y="766"/>
                  </a:lnTo>
                  <a:lnTo>
                    <a:pt x="270" y="766"/>
                  </a:lnTo>
                  <a:lnTo>
                    <a:pt x="251" y="768"/>
                  </a:lnTo>
                  <a:lnTo>
                    <a:pt x="232" y="768"/>
                  </a:lnTo>
                  <a:lnTo>
                    <a:pt x="213" y="768"/>
                  </a:lnTo>
                  <a:lnTo>
                    <a:pt x="192" y="768"/>
                  </a:lnTo>
                  <a:lnTo>
                    <a:pt x="175" y="768"/>
                  </a:lnTo>
                  <a:lnTo>
                    <a:pt x="154" y="764"/>
                  </a:lnTo>
                  <a:lnTo>
                    <a:pt x="137" y="760"/>
                  </a:lnTo>
                  <a:lnTo>
                    <a:pt x="120" y="758"/>
                  </a:lnTo>
                  <a:lnTo>
                    <a:pt x="105" y="754"/>
                  </a:lnTo>
                  <a:lnTo>
                    <a:pt x="88" y="751"/>
                  </a:lnTo>
                  <a:lnTo>
                    <a:pt x="74" y="747"/>
                  </a:lnTo>
                  <a:lnTo>
                    <a:pt x="63" y="741"/>
                  </a:lnTo>
                  <a:lnTo>
                    <a:pt x="51" y="737"/>
                  </a:lnTo>
                  <a:lnTo>
                    <a:pt x="38" y="734"/>
                  </a:lnTo>
                  <a:lnTo>
                    <a:pt x="31" y="730"/>
                  </a:lnTo>
                  <a:lnTo>
                    <a:pt x="21" y="726"/>
                  </a:lnTo>
                  <a:lnTo>
                    <a:pt x="17" y="722"/>
                  </a:lnTo>
                  <a:lnTo>
                    <a:pt x="6" y="716"/>
                  </a:lnTo>
                  <a:lnTo>
                    <a:pt x="6" y="716"/>
                  </a:lnTo>
                  <a:lnTo>
                    <a:pt x="6" y="716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sp>
        <p:nvSpPr>
          <p:cNvPr id="127006" name="Rectangle 30"/>
          <p:cNvSpPr>
            <a:spLocks noChangeArrowheads="1"/>
          </p:cNvSpPr>
          <p:nvPr/>
        </p:nvSpPr>
        <p:spPr bwMode="auto">
          <a:xfrm>
            <a:off x="4165600" y="3733800"/>
            <a:ext cx="1947648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Communication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376248455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84151"/>
            <a:ext cx="11125200" cy="1143000"/>
          </a:xfrm>
          <a:noFill/>
          <a:ln/>
        </p:spPr>
        <p:txBody>
          <a:bodyPr/>
          <a:lstStyle/>
          <a:p>
            <a:r>
              <a:rPr lang="zh-CN" altLang="en-US" dirty="0"/>
              <a:t>分布式</a:t>
            </a:r>
            <a:r>
              <a:rPr lang="en-US" dirty="0"/>
              <a:t> DBMS</a:t>
            </a:r>
          </a:p>
        </p:txBody>
      </p:sp>
      <p:sp>
        <p:nvSpPr>
          <p:cNvPr id="123907" name="Line 3"/>
          <p:cNvSpPr>
            <a:spLocks noChangeShapeType="1"/>
          </p:cNvSpPr>
          <p:nvPr/>
        </p:nvSpPr>
        <p:spPr bwMode="auto">
          <a:xfrm flipH="1">
            <a:off x="5994400" y="2841626"/>
            <a:ext cx="76200" cy="6635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08" name="Line 4"/>
          <p:cNvSpPr>
            <a:spLocks noChangeShapeType="1"/>
          </p:cNvSpPr>
          <p:nvPr/>
        </p:nvSpPr>
        <p:spPr bwMode="auto">
          <a:xfrm flipH="1">
            <a:off x="4368800" y="4648201"/>
            <a:ext cx="914400" cy="8477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09" name="Line 5"/>
          <p:cNvSpPr>
            <a:spLocks noChangeShapeType="1"/>
          </p:cNvSpPr>
          <p:nvPr/>
        </p:nvSpPr>
        <p:spPr bwMode="auto">
          <a:xfrm flipH="1" flipV="1">
            <a:off x="3776133" y="3470275"/>
            <a:ext cx="795867" cy="1587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 flipV="1">
            <a:off x="7577667" y="3200401"/>
            <a:ext cx="855133" cy="4222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>
            <a:off x="6908800" y="4648200"/>
            <a:ext cx="812800" cy="914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>
            <a:off x="3073400" y="5775325"/>
            <a:ext cx="42333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3" name="Line 9"/>
          <p:cNvSpPr>
            <a:spLocks noChangeShapeType="1"/>
          </p:cNvSpPr>
          <p:nvPr/>
        </p:nvSpPr>
        <p:spPr bwMode="auto">
          <a:xfrm>
            <a:off x="3048000" y="2905125"/>
            <a:ext cx="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4" name="Oval 10"/>
          <p:cNvSpPr>
            <a:spLocks noChangeArrowheads="1"/>
          </p:cNvSpPr>
          <p:nvPr/>
        </p:nvSpPr>
        <p:spPr bwMode="auto">
          <a:xfrm>
            <a:off x="7543800" y="3616325"/>
            <a:ext cx="50800" cy="381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5" name="Oval 11"/>
          <p:cNvSpPr>
            <a:spLocks noChangeArrowheads="1"/>
          </p:cNvSpPr>
          <p:nvPr/>
        </p:nvSpPr>
        <p:spPr bwMode="auto">
          <a:xfrm>
            <a:off x="4580467" y="3603625"/>
            <a:ext cx="50800" cy="38100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16" name="Rectangle 12"/>
          <p:cNvSpPr>
            <a:spLocks noChangeArrowheads="1"/>
          </p:cNvSpPr>
          <p:nvPr/>
        </p:nvSpPr>
        <p:spPr bwMode="auto">
          <a:xfrm>
            <a:off x="2294467" y="3222625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5</a:t>
            </a:r>
          </a:p>
        </p:txBody>
      </p:sp>
      <p:sp>
        <p:nvSpPr>
          <p:cNvPr id="123917" name="Rectangle 13"/>
          <p:cNvSpPr>
            <a:spLocks noChangeArrowheads="1"/>
          </p:cNvSpPr>
          <p:nvPr/>
        </p:nvSpPr>
        <p:spPr bwMode="auto">
          <a:xfrm>
            <a:off x="5317067" y="2232025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1</a:t>
            </a:r>
          </a:p>
        </p:txBody>
      </p:sp>
      <p:sp>
        <p:nvSpPr>
          <p:cNvPr id="123918" name="Rectangle 14"/>
          <p:cNvSpPr>
            <a:spLocks noChangeArrowheads="1"/>
          </p:cNvSpPr>
          <p:nvPr/>
        </p:nvSpPr>
        <p:spPr bwMode="auto">
          <a:xfrm>
            <a:off x="7653867" y="2670175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2</a:t>
            </a:r>
          </a:p>
        </p:txBody>
      </p:sp>
      <p:sp>
        <p:nvSpPr>
          <p:cNvPr id="123919" name="Line 15"/>
          <p:cNvSpPr>
            <a:spLocks noChangeShapeType="1"/>
          </p:cNvSpPr>
          <p:nvPr/>
        </p:nvSpPr>
        <p:spPr bwMode="auto">
          <a:xfrm flipV="1">
            <a:off x="9177867" y="2587625"/>
            <a:ext cx="948267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sp>
        <p:nvSpPr>
          <p:cNvPr id="123920" name="Rectangle 16"/>
          <p:cNvSpPr>
            <a:spLocks noChangeArrowheads="1"/>
          </p:cNvSpPr>
          <p:nvPr/>
        </p:nvSpPr>
        <p:spPr bwMode="auto">
          <a:xfrm>
            <a:off x="6993467" y="5546725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3</a:t>
            </a:r>
          </a:p>
        </p:txBody>
      </p:sp>
      <p:sp>
        <p:nvSpPr>
          <p:cNvPr id="123921" name="Rectangle 17"/>
          <p:cNvSpPr>
            <a:spLocks noChangeArrowheads="1"/>
          </p:cNvSpPr>
          <p:nvPr/>
        </p:nvSpPr>
        <p:spPr bwMode="auto">
          <a:xfrm>
            <a:off x="3437467" y="5508625"/>
            <a:ext cx="1507067" cy="596900"/>
          </a:xfrm>
          <a:prstGeom prst="rect">
            <a:avLst/>
          </a:prstGeom>
          <a:solidFill>
            <a:srgbClr val="037C03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Site 4</a:t>
            </a:r>
          </a:p>
        </p:txBody>
      </p:sp>
      <p:grpSp>
        <p:nvGrpSpPr>
          <p:cNvPr id="123922" name="Group 18"/>
          <p:cNvGrpSpPr>
            <a:grpSpLocks/>
          </p:cNvGrpSpPr>
          <p:nvPr/>
        </p:nvGrpSpPr>
        <p:grpSpPr bwMode="auto">
          <a:xfrm>
            <a:off x="2705101" y="2359026"/>
            <a:ext cx="647700" cy="542925"/>
            <a:chOff x="1062" y="1236"/>
            <a:chExt cx="306" cy="342"/>
          </a:xfrm>
        </p:grpSpPr>
        <p:sp>
          <p:nvSpPr>
            <p:cNvPr id="123923" name="Rectangle 19"/>
            <p:cNvSpPr>
              <a:spLocks noChangeArrowheads="1"/>
            </p:cNvSpPr>
            <p:nvPr/>
          </p:nvSpPr>
          <p:spPr bwMode="auto">
            <a:xfrm>
              <a:off x="1062" y="1260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24" name="Oval 20"/>
            <p:cNvSpPr>
              <a:spLocks noChangeArrowheads="1"/>
            </p:cNvSpPr>
            <p:nvPr/>
          </p:nvSpPr>
          <p:spPr bwMode="auto">
            <a:xfrm>
              <a:off x="1062" y="1236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25" name="Oval 21"/>
            <p:cNvSpPr>
              <a:spLocks noChangeArrowheads="1"/>
            </p:cNvSpPr>
            <p:nvPr/>
          </p:nvSpPr>
          <p:spPr bwMode="auto">
            <a:xfrm>
              <a:off x="1064" y="1538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26" name="Group 22"/>
          <p:cNvGrpSpPr>
            <a:grpSpLocks/>
          </p:cNvGrpSpPr>
          <p:nvPr/>
        </p:nvGrpSpPr>
        <p:grpSpPr bwMode="auto">
          <a:xfrm>
            <a:off x="9461501" y="5572126"/>
            <a:ext cx="647700" cy="542925"/>
            <a:chOff x="4254" y="3260"/>
            <a:chExt cx="306" cy="342"/>
          </a:xfrm>
        </p:grpSpPr>
        <p:sp>
          <p:nvSpPr>
            <p:cNvPr id="123927" name="Rectangle 23"/>
            <p:cNvSpPr>
              <a:spLocks noChangeArrowheads="1"/>
            </p:cNvSpPr>
            <p:nvPr/>
          </p:nvSpPr>
          <p:spPr bwMode="auto">
            <a:xfrm>
              <a:off x="4254" y="3284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28" name="Oval 24"/>
            <p:cNvSpPr>
              <a:spLocks noChangeArrowheads="1"/>
            </p:cNvSpPr>
            <p:nvPr/>
          </p:nvSpPr>
          <p:spPr bwMode="auto">
            <a:xfrm>
              <a:off x="4254" y="3260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29" name="Oval 25"/>
            <p:cNvSpPr>
              <a:spLocks noChangeArrowheads="1"/>
            </p:cNvSpPr>
            <p:nvPr/>
          </p:nvSpPr>
          <p:spPr bwMode="auto">
            <a:xfrm>
              <a:off x="4256" y="3562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30" name="Group 26"/>
          <p:cNvGrpSpPr>
            <a:grpSpLocks/>
          </p:cNvGrpSpPr>
          <p:nvPr/>
        </p:nvGrpSpPr>
        <p:grpSpPr bwMode="auto">
          <a:xfrm>
            <a:off x="10325101" y="2206626"/>
            <a:ext cx="647700" cy="542925"/>
            <a:chOff x="4662" y="1140"/>
            <a:chExt cx="306" cy="342"/>
          </a:xfrm>
        </p:grpSpPr>
        <p:sp>
          <p:nvSpPr>
            <p:cNvPr id="123931" name="Rectangle 27"/>
            <p:cNvSpPr>
              <a:spLocks noChangeArrowheads="1"/>
            </p:cNvSpPr>
            <p:nvPr/>
          </p:nvSpPr>
          <p:spPr bwMode="auto">
            <a:xfrm>
              <a:off x="4662" y="1164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32" name="Oval 28"/>
            <p:cNvSpPr>
              <a:spLocks noChangeArrowheads="1"/>
            </p:cNvSpPr>
            <p:nvPr/>
          </p:nvSpPr>
          <p:spPr bwMode="auto">
            <a:xfrm>
              <a:off x="4662" y="1140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33" name="Oval 29"/>
            <p:cNvSpPr>
              <a:spLocks noChangeArrowheads="1"/>
            </p:cNvSpPr>
            <p:nvPr/>
          </p:nvSpPr>
          <p:spPr bwMode="auto">
            <a:xfrm>
              <a:off x="4664" y="1442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34" name="Group 30"/>
          <p:cNvGrpSpPr>
            <a:grpSpLocks/>
          </p:cNvGrpSpPr>
          <p:nvPr/>
        </p:nvGrpSpPr>
        <p:grpSpPr bwMode="auto">
          <a:xfrm>
            <a:off x="10172701" y="2320926"/>
            <a:ext cx="647700" cy="542925"/>
            <a:chOff x="4590" y="1212"/>
            <a:chExt cx="306" cy="342"/>
          </a:xfrm>
        </p:grpSpPr>
        <p:sp>
          <p:nvSpPr>
            <p:cNvPr id="123935" name="Rectangle 31"/>
            <p:cNvSpPr>
              <a:spLocks noChangeArrowheads="1"/>
            </p:cNvSpPr>
            <p:nvPr/>
          </p:nvSpPr>
          <p:spPr bwMode="auto">
            <a:xfrm>
              <a:off x="4590" y="1236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36" name="Oval 32"/>
            <p:cNvSpPr>
              <a:spLocks noChangeArrowheads="1"/>
            </p:cNvSpPr>
            <p:nvPr/>
          </p:nvSpPr>
          <p:spPr bwMode="auto">
            <a:xfrm>
              <a:off x="4590" y="1212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37" name="Oval 33"/>
            <p:cNvSpPr>
              <a:spLocks noChangeArrowheads="1"/>
            </p:cNvSpPr>
            <p:nvPr/>
          </p:nvSpPr>
          <p:spPr bwMode="auto">
            <a:xfrm>
              <a:off x="4592" y="1514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sp>
        <p:nvSpPr>
          <p:cNvPr id="123938" name="Line 34"/>
          <p:cNvSpPr>
            <a:spLocks noChangeShapeType="1"/>
          </p:cNvSpPr>
          <p:nvPr/>
        </p:nvSpPr>
        <p:spPr bwMode="auto">
          <a:xfrm>
            <a:off x="8525933" y="5845175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华文楷体" panose="02010600040101010101" pitchFamily="2" charset="-122"/>
              <a:cs typeface="+mn-cs"/>
            </a:endParaRPr>
          </a:p>
        </p:txBody>
      </p:sp>
      <p:grpSp>
        <p:nvGrpSpPr>
          <p:cNvPr id="123939" name="Group 35"/>
          <p:cNvGrpSpPr>
            <a:grpSpLocks/>
          </p:cNvGrpSpPr>
          <p:nvPr/>
        </p:nvGrpSpPr>
        <p:grpSpPr bwMode="auto">
          <a:xfrm>
            <a:off x="2120901" y="5400676"/>
            <a:ext cx="647700" cy="542925"/>
            <a:chOff x="786" y="3152"/>
            <a:chExt cx="306" cy="342"/>
          </a:xfrm>
        </p:grpSpPr>
        <p:sp>
          <p:nvSpPr>
            <p:cNvPr id="123940" name="Rectangle 36"/>
            <p:cNvSpPr>
              <a:spLocks noChangeArrowheads="1"/>
            </p:cNvSpPr>
            <p:nvPr/>
          </p:nvSpPr>
          <p:spPr bwMode="auto">
            <a:xfrm>
              <a:off x="786" y="3176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41" name="Oval 37"/>
            <p:cNvSpPr>
              <a:spLocks noChangeArrowheads="1"/>
            </p:cNvSpPr>
            <p:nvPr/>
          </p:nvSpPr>
          <p:spPr bwMode="auto">
            <a:xfrm>
              <a:off x="786" y="3152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42" name="Oval 38"/>
            <p:cNvSpPr>
              <a:spLocks noChangeArrowheads="1"/>
            </p:cNvSpPr>
            <p:nvPr/>
          </p:nvSpPr>
          <p:spPr bwMode="auto">
            <a:xfrm>
              <a:off x="788" y="3454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43" name="Group 39"/>
          <p:cNvGrpSpPr>
            <a:grpSpLocks/>
          </p:cNvGrpSpPr>
          <p:nvPr/>
        </p:nvGrpSpPr>
        <p:grpSpPr bwMode="auto">
          <a:xfrm>
            <a:off x="2324101" y="5553076"/>
            <a:ext cx="647700" cy="542925"/>
            <a:chOff x="882" y="3248"/>
            <a:chExt cx="306" cy="342"/>
          </a:xfrm>
        </p:grpSpPr>
        <p:sp>
          <p:nvSpPr>
            <p:cNvPr id="123944" name="Rectangle 40"/>
            <p:cNvSpPr>
              <a:spLocks noChangeArrowheads="1"/>
            </p:cNvSpPr>
            <p:nvPr/>
          </p:nvSpPr>
          <p:spPr bwMode="auto">
            <a:xfrm>
              <a:off x="882" y="3272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45" name="Oval 41"/>
            <p:cNvSpPr>
              <a:spLocks noChangeArrowheads="1"/>
            </p:cNvSpPr>
            <p:nvPr/>
          </p:nvSpPr>
          <p:spPr bwMode="auto">
            <a:xfrm>
              <a:off x="882" y="3248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46" name="Oval 42"/>
            <p:cNvSpPr>
              <a:spLocks noChangeArrowheads="1"/>
            </p:cNvSpPr>
            <p:nvPr/>
          </p:nvSpPr>
          <p:spPr bwMode="auto">
            <a:xfrm>
              <a:off x="884" y="3550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47" name="Group 43"/>
          <p:cNvGrpSpPr>
            <a:grpSpLocks/>
          </p:cNvGrpSpPr>
          <p:nvPr/>
        </p:nvGrpSpPr>
        <p:grpSpPr bwMode="auto">
          <a:xfrm>
            <a:off x="2527301" y="5705476"/>
            <a:ext cx="647700" cy="542925"/>
            <a:chOff x="978" y="3344"/>
            <a:chExt cx="306" cy="342"/>
          </a:xfrm>
        </p:grpSpPr>
        <p:sp>
          <p:nvSpPr>
            <p:cNvPr id="123948" name="Rectangle 44"/>
            <p:cNvSpPr>
              <a:spLocks noChangeArrowheads="1"/>
            </p:cNvSpPr>
            <p:nvPr/>
          </p:nvSpPr>
          <p:spPr bwMode="auto">
            <a:xfrm>
              <a:off x="978" y="3368"/>
              <a:ext cx="306" cy="29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49" name="Oval 45"/>
            <p:cNvSpPr>
              <a:spLocks noChangeArrowheads="1"/>
            </p:cNvSpPr>
            <p:nvPr/>
          </p:nvSpPr>
          <p:spPr bwMode="auto">
            <a:xfrm>
              <a:off x="978" y="3344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50" name="Oval 46"/>
            <p:cNvSpPr>
              <a:spLocks noChangeArrowheads="1"/>
            </p:cNvSpPr>
            <p:nvPr/>
          </p:nvSpPr>
          <p:spPr bwMode="auto">
            <a:xfrm>
              <a:off x="980" y="3646"/>
              <a:ext cx="304" cy="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grpSp>
        <p:nvGrpSpPr>
          <p:cNvPr id="123951" name="Group 47"/>
          <p:cNvGrpSpPr>
            <a:grpSpLocks/>
          </p:cNvGrpSpPr>
          <p:nvPr/>
        </p:nvGrpSpPr>
        <p:grpSpPr bwMode="auto">
          <a:xfrm>
            <a:off x="3048000" y="3124200"/>
            <a:ext cx="5892800" cy="1619250"/>
            <a:chOff x="2006" y="1098"/>
            <a:chExt cx="1944" cy="712"/>
          </a:xfrm>
        </p:grpSpPr>
        <p:sp>
          <p:nvSpPr>
            <p:cNvPr id="123952" name="Freeform 48"/>
            <p:cNvSpPr>
              <a:spLocks/>
            </p:cNvSpPr>
            <p:nvPr/>
          </p:nvSpPr>
          <p:spPr bwMode="auto">
            <a:xfrm>
              <a:off x="2006" y="1098"/>
              <a:ext cx="1944" cy="710"/>
            </a:xfrm>
            <a:custGeom>
              <a:avLst/>
              <a:gdLst>
                <a:gd name="T0" fmla="*/ 1914 w 3888"/>
                <a:gd name="T1" fmla="*/ 365 h 1420"/>
                <a:gd name="T2" fmla="*/ 1977 w 3888"/>
                <a:gd name="T3" fmla="*/ 165 h 1420"/>
                <a:gd name="T4" fmla="*/ 2230 w 3888"/>
                <a:gd name="T5" fmla="*/ 80 h 1420"/>
                <a:gd name="T6" fmla="*/ 2432 w 3888"/>
                <a:gd name="T7" fmla="*/ 84 h 1420"/>
                <a:gd name="T8" fmla="*/ 2511 w 3888"/>
                <a:gd name="T9" fmla="*/ 42 h 1420"/>
                <a:gd name="T10" fmla="*/ 2715 w 3888"/>
                <a:gd name="T11" fmla="*/ 2 h 1420"/>
                <a:gd name="T12" fmla="*/ 2930 w 3888"/>
                <a:gd name="T13" fmla="*/ 108 h 1420"/>
                <a:gd name="T14" fmla="*/ 3063 w 3888"/>
                <a:gd name="T15" fmla="*/ 321 h 1420"/>
                <a:gd name="T16" fmla="*/ 3061 w 3888"/>
                <a:gd name="T17" fmla="*/ 519 h 1420"/>
                <a:gd name="T18" fmla="*/ 3015 w 3888"/>
                <a:gd name="T19" fmla="*/ 616 h 1420"/>
                <a:gd name="T20" fmla="*/ 3059 w 3888"/>
                <a:gd name="T21" fmla="*/ 614 h 1420"/>
                <a:gd name="T22" fmla="*/ 3135 w 3888"/>
                <a:gd name="T23" fmla="*/ 633 h 1420"/>
                <a:gd name="T24" fmla="*/ 3213 w 3888"/>
                <a:gd name="T25" fmla="*/ 709 h 1420"/>
                <a:gd name="T26" fmla="*/ 3278 w 3888"/>
                <a:gd name="T27" fmla="*/ 688 h 1420"/>
                <a:gd name="T28" fmla="*/ 3394 w 3888"/>
                <a:gd name="T29" fmla="*/ 703 h 1420"/>
                <a:gd name="T30" fmla="*/ 3504 w 3888"/>
                <a:gd name="T31" fmla="*/ 810 h 1420"/>
                <a:gd name="T32" fmla="*/ 3574 w 3888"/>
                <a:gd name="T33" fmla="*/ 931 h 1420"/>
                <a:gd name="T34" fmla="*/ 3599 w 3888"/>
                <a:gd name="T35" fmla="*/ 996 h 1420"/>
                <a:gd name="T36" fmla="*/ 3650 w 3888"/>
                <a:gd name="T37" fmla="*/ 1023 h 1420"/>
                <a:gd name="T38" fmla="*/ 3833 w 3888"/>
                <a:gd name="T39" fmla="*/ 1102 h 1420"/>
                <a:gd name="T40" fmla="*/ 3877 w 3888"/>
                <a:gd name="T41" fmla="*/ 1173 h 1420"/>
                <a:gd name="T42" fmla="*/ 3743 w 3888"/>
                <a:gd name="T43" fmla="*/ 1222 h 1420"/>
                <a:gd name="T44" fmla="*/ 3544 w 3888"/>
                <a:gd name="T45" fmla="*/ 1249 h 1420"/>
                <a:gd name="T46" fmla="*/ 3403 w 3888"/>
                <a:gd name="T47" fmla="*/ 1268 h 1420"/>
                <a:gd name="T48" fmla="*/ 3356 w 3888"/>
                <a:gd name="T49" fmla="*/ 1292 h 1420"/>
                <a:gd name="T50" fmla="*/ 3219 w 3888"/>
                <a:gd name="T51" fmla="*/ 1355 h 1420"/>
                <a:gd name="T52" fmla="*/ 2964 w 3888"/>
                <a:gd name="T53" fmla="*/ 1405 h 1420"/>
                <a:gd name="T54" fmla="*/ 2703 w 3888"/>
                <a:gd name="T55" fmla="*/ 1420 h 1420"/>
                <a:gd name="T56" fmla="*/ 2559 w 3888"/>
                <a:gd name="T57" fmla="*/ 1393 h 1420"/>
                <a:gd name="T58" fmla="*/ 2519 w 3888"/>
                <a:gd name="T59" fmla="*/ 1365 h 1420"/>
                <a:gd name="T60" fmla="*/ 2411 w 3888"/>
                <a:gd name="T61" fmla="*/ 1374 h 1420"/>
                <a:gd name="T62" fmla="*/ 2226 w 3888"/>
                <a:gd name="T63" fmla="*/ 1372 h 1420"/>
                <a:gd name="T64" fmla="*/ 2066 w 3888"/>
                <a:gd name="T65" fmla="*/ 1334 h 1420"/>
                <a:gd name="T66" fmla="*/ 2004 w 3888"/>
                <a:gd name="T67" fmla="*/ 1317 h 1420"/>
                <a:gd name="T68" fmla="*/ 1804 w 3888"/>
                <a:gd name="T69" fmla="*/ 1367 h 1420"/>
                <a:gd name="T70" fmla="*/ 1542 w 3888"/>
                <a:gd name="T71" fmla="*/ 1399 h 1420"/>
                <a:gd name="T72" fmla="*/ 1384 w 3888"/>
                <a:gd name="T73" fmla="*/ 1368 h 1420"/>
                <a:gd name="T74" fmla="*/ 1302 w 3888"/>
                <a:gd name="T75" fmla="*/ 1361 h 1420"/>
                <a:gd name="T76" fmla="*/ 1023 w 3888"/>
                <a:gd name="T77" fmla="*/ 1382 h 1420"/>
                <a:gd name="T78" fmla="*/ 696 w 3888"/>
                <a:gd name="T79" fmla="*/ 1330 h 1420"/>
                <a:gd name="T80" fmla="*/ 488 w 3888"/>
                <a:gd name="T81" fmla="*/ 1232 h 1420"/>
                <a:gd name="T82" fmla="*/ 410 w 3888"/>
                <a:gd name="T83" fmla="*/ 1207 h 1420"/>
                <a:gd name="T84" fmla="*/ 161 w 3888"/>
                <a:gd name="T85" fmla="*/ 1165 h 1420"/>
                <a:gd name="T86" fmla="*/ 3 w 3888"/>
                <a:gd name="T87" fmla="*/ 1097 h 1420"/>
                <a:gd name="T88" fmla="*/ 55 w 3888"/>
                <a:gd name="T89" fmla="*/ 1013 h 1420"/>
                <a:gd name="T90" fmla="*/ 197 w 3888"/>
                <a:gd name="T91" fmla="*/ 945 h 1420"/>
                <a:gd name="T92" fmla="*/ 311 w 3888"/>
                <a:gd name="T93" fmla="*/ 910 h 1420"/>
                <a:gd name="T94" fmla="*/ 336 w 3888"/>
                <a:gd name="T95" fmla="*/ 884 h 1420"/>
                <a:gd name="T96" fmla="*/ 389 w 3888"/>
                <a:gd name="T97" fmla="*/ 779 h 1420"/>
                <a:gd name="T98" fmla="*/ 498 w 3888"/>
                <a:gd name="T99" fmla="*/ 720 h 1420"/>
                <a:gd name="T100" fmla="*/ 606 w 3888"/>
                <a:gd name="T101" fmla="*/ 741 h 1420"/>
                <a:gd name="T102" fmla="*/ 629 w 3888"/>
                <a:gd name="T103" fmla="*/ 724 h 1420"/>
                <a:gd name="T104" fmla="*/ 671 w 3888"/>
                <a:gd name="T105" fmla="*/ 595 h 1420"/>
                <a:gd name="T106" fmla="*/ 775 w 3888"/>
                <a:gd name="T107" fmla="*/ 498 h 1420"/>
                <a:gd name="T108" fmla="*/ 888 w 3888"/>
                <a:gd name="T109" fmla="*/ 481 h 1420"/>
                <a:gd name="T110" fmla="*/ 929 w 3888"/>
                <a:gd name="T111" fmla="*/ 456 h 1420"/>
                <a:gd name="T112" fmla="*/ 1089 w 3888"/>
                <a:gd name="T113" fmla="*/ 308 h 1420"/>
                <a:gd name="T114" fmla="*/ 1340 w 3888"/>
                <a:gd name="T115" fmla="*/ 203 h 1420"/>
                <a:gd name="T116" fmla="*/ 1599 w 3888"/>
                <a:gd name="T117" fmla="*/ 215 h 1420"/>
                <a:gd name="T118" fmla="*/ 1776 w 3888"/>
                <a:gd name="T119" fmla="*/ 308 h 1420"/>
                <a:gd name="T120" fmla="*/ 1844 w 3888"/>
                <a:gd name="T121" fmla="*/ 409 h 1420"/>
                <a:gd name="T122" fmla="*/ 1880 w 3888"/>
                <a:gd name="T123" fmla="*/ 481 h 1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888" h="1420">
                  <a:moveTo>
                    <a:pt x="1928" y="462"/>
                  </a:moveTo>
                  <a:lnTo>
                    <a:pt x="1928" y="460"/>
                  </a:lnTo>
                  <a:lnTo>
                    <a:pt x="1926" y="452"/>
                  </a:lnTo>
                  <a:lnTo>
                    <a:pt x="1922" y="439"/>
                  </a:lnTo>
                  <a:lnTo>
                    <a:pt x="1922" y="426"/>
                  </a:lnTo>
                  <a:lnTo>
                    <a:pt x="1918" y="407"/>
                  </a:lnTo>
                  <a:lnTo>
                    <a:pt x="1916" y="388"/>
                  </a:lnTo>
                  <a:lnTo>
                    <a:pt x="1914" y="365"/>
                  </a:lnTo>
                  <a:lnTo>
                    <a:pt x="1916" y="340"/>
                  </a:lnTo>
                  <a:lnTo>
                    <a:pt x="1916" y="316"/>
                  </a:lnTo>
                  <a:lnTo>
                    <a:pt x="1922" y="289"/>
                  </a:lnTo>
                  <a:lnTo>
                    <a:pt x="1926" y="262"/>
                  </a:lnTo>
                  <a:lnTo>
                    <a:pt x="1935" y="238"/>
                  </a:lnTo>
                  <a:lnTo>
                    <a:pt x="1947" y="211"/>
                  </a:lnTo>
                  <a:lnTo>
                    <a:pt x="1960" y="188"/>
                  </a:lnTo>
                  <a:lnTo>
                    <a:pt x="1977" y="165"/>
                  </a:lnTo>
                  <a:lnTo>
                    <a:pt x="2002" y="148"/>
                  </a:lnTo>
                  <a:lnTo>
                    <a:pt x="2027" y="131"/>
                  </a:lnTo>
                  <a:lnTo>
                    <a:pt x="2055" y="118"/>
                  </a:lnTo>
                  <a:lnTo>
                    <a:pt x="2087" y="106"/>
                  </a:lnTo>
                  <a:lnTo>
                    <a:pt x="2123" y="99"/>
                  </a:lnTo>
                  <a:lnTo>
                    <a:pt x="2158" y="89"/>
                  </a:lnTo>
                  <a:lnTo>
                    <a:pt x="2194" y="86"/>
                  </a:lnTo>
                  <a:lnTo>
                    <a:pt x="2230" y="80"/>
                  </a:lnTo>
                  <a:lnTo>
                    <a:pt x="2268" y="80"/>
                  </a:lnTo>
                  <a:lnTo>
                    <a:pt x="2300" y="78"/>
                  </a:lnTo>
                  <a:lnTo>
                    <a:pt x="2331" y="78"/>
                  </a:lnTo>
                  <a:lnTo>
                    <a:pt x="2359" y="80"/>
                  </a:lnTo>
                  <a:lnTo>
                    <a:pt x="2386" y="80"/>
                  </a:lnTo>
                  <a:lnTo>
                    <a:pt x="2407" y="80"/>
                  </a:lnTo>
                  <a:lnTo>
                    <a:pt x="2422" y="82"/>
                  </a:lnTo>
                  <a:lnTo>
                    <a:pt x="2432" y="84"/>
                  </a:lnTo>
                  <a:lnTo>
                    <a:pt x="2437" y="86"/>
                  </a:lnTo>
                  <a:lnTo>
                    <a:pt x="2437" y="82"/>
                  </a:lnTo>
                  <a:lnTo>
                    <a:pt x="2443" y="80"/>
                  </a:lnTo>
                  <a:lnTo>
                    <a:pt x="2451" y="74"/>
                  </a:lnTo>
                  <a:lnTo>
                    <a:pt x="2464" y="68"/>
                  </a:lnTo>
                  <a:lnTo>
                    <a:pt x="2475" y="59"/>
                  </a:lnTo>
                  <a:lnTo>
                    <a:pt x="2492" y="49"/>
                  </a:lnTo>
                  <a:lnTo>
                    <a:pt x="2511" y="42"/>
                  </a:lnTo>
                  <a:lnTo>
                    <a:pt x="2532" y="34"/>
                  </a:lnTo>
                  <a:lnTo>
                    <a:pt x="2553" y="25"/>
                  </a:lnTo>
                  <a:lnTo>
                    <a:pt x="2578" y="17"/>
                  </a:lnTo>
                  <a:lnTo>
                    <a:pt x="2603" y="10"/>
                  </a:lnTo>
                  <a:lnTo>
                    <a:pt x="2631" y="6"/>
                  </a:lnTo>
                  <a:lnTo>
                    <a:pt x="2658" y="0"/>
                  </a:lnTo>
                  <a:lnTo>
                    <a:pt x="2686" y="0"/>
                  </a:lnTo>
                  <a:lnTo>
                    <a:pt x="2715" y="2"/>
                  </a:lnTo>
                  <a:lnTo>
                    <a:pt x="2745" y="8"/>
                  </a:lnTo>
                  <a:lnTo>
                    <a:pt x="2772" y="11"/>
                  </a:lnTo>
                  <a:lnTo>
                    <a:pt x="2798" y="23"/>
                  </a:lnTo>
                  <a:lnTo>
                    <a:pt x="2827" y="34"/>
                  </a:lnTo>
                  <a:lnTo>
                    <a:pt x="2856" y="49"/>
                  </a:lnTo>
                  <a:lnTo>
                    <a:pt x="2880" y="67"/>
                  </a:lnTo>
                  <a:lnTo>
                    <a:pt x="2905" y="87"/>
                  </a:lnTo>
                  <a:lnTo>
                    <a:pt x="2930" y="108"/>
                  </a:lnTo>
                  <a:lnTo>
                    <a:pt x="2952" y="133"/>
                  </a:lnTo>
                  <a:lnTo>
                    <a:pt x="2973" y="156"/>
                  </a:lnTo>
                  <a:lnTo>
                    <a:pt x="2992" y="182"/>
                  </a:lnTo>
                  <a:lnTo>
                    <a:pt x="3010" y="207"/>
                  </a:lnTo>
                  <a:lnTo>
                    <a:pt x="3027" y="238"/>
                  </a:lnTo>
                  <a:lnTo>
                    <a:pt x="3040" y="264"/>
                  </a:lnTo>
                  <a:lnTo>
                    <a:pt x="3053" y="293"/>
                  </a:lnTo>
                  <a:lnTo>
                    <a:pt x="3063" y="321"/>
                  </a:lnTo>
                  <a:lnTo>
                    <a:pt x="3070" y="350"/>
                  </a:lnTo>
                  <a:lnTo>
                    <a:pt x="3074" y="376"/>
                  </a:lnTo>
                  <a:lnTo>
                    <a:pt x="3076" y="403"/>
                  </a:lnTo>
                  <a:lnTo>
                    <a:pt x="3076" y="428"/>
                  </a:lnTo>
                  <a:lnTo>
                    <a:pt x="3076" y="452"/>
                  </a:lnTo>
                  <a:lnTo>
                    <a:pt x="3070" y="473"/>
                  </a:lnTo>
                  <a:lnTo>
                    <a:pt x="3067" y="498"/>
                  </a:lnTo>
                  <a:lnTo>
                    <a:pt x="3061" y="519"/>
                  </a:lnTo>
                  <a:lnTo>
                    <a:pt x="3055" y="538"/>
                  </a:lnTo>
                  <a:lnTo>
                    <a:pt x="3048" y="555"/>
                  </a:lnTo>
                  <a:lnTo>
                    <a:pt x="3040" y="570"/>
                  </a:lnTo>
                  <a:lnTo>
                    <a:pt x="3032" y="584"/>
                  </a:lnTo>
                  <a:lnTo>
                    <a:pt x="3029" y="597"/>
                  </a:lnTo>
                  <a:lnTo>
                    <a:pt x="3021" y="604"/>
                  </a:lnTo>
                  <a:lnTo>
                    <a:pt x="3019" y="612"/>
                  </a:lnTo>
                  <a:lnTo>
                    <a:pt x="3015" y="616"/>
                  </a:lnTo>
                  <a:lnTo>
                    <a:pt x="3015" y="620"/>
                  </a:lnTo>
                  <a:lnTo>
                    <a:pt x="3017" y="618"/>
                  </a:lnTo>
                  <a:lnTo>
                    <a:pt x="3025" y="616"/>
                  </a:lnTo>
                  <a:lnTo>
                    <a:pt x="3029" y="614"/>
                  </a:lnTo>
                  <a:lnTo>
                    <a:pt x="3036" y="614"/>
                  </a:lnTo>
                  <a:lnTo>
                    <a:pt x="3044" y="614"/>
                  </a:lnTo>
                  <a:lnTo>
                    <a:pt x="3051" y="614"/>
                  </a:lnTo>
                  <a:lnTo>
                    <a:pt x="3059" y="614"/>
                  </a:lnTo>
                  <a:lnTo>
                    <a:pt x="3068" y="614"/>
                  </a:lnTo>
                  <a:lnTo>
                    <a:pt x="3078" y="614"/>
                  </a:lnTo>
                  <a:lnTo>
                    <a:pt x="3089" y="616"/>
                  </a:lnTo>
                  <a:lnTo>
                    <a:pt x="3097" y="616"/>
                  </a:lnTo>
                  <a:lnTo>
                    <a:pt x="3108" y="620"/>
                  </a:lnTo>
                  <a:lnTo>
                    <a:pt x="3118" y="623"/>
                  </a:lnTo>
                  <a:lnTo>
                    <a:pt x="3127" y="629"/>
                  </a:lnTo>
                  <a:lnTo>
                    <a:pt x="3135" y="633"/>
                  </a:lnTo>
                  <a:lnTo>
                    <a:pt x="3145" y="639"/>
                  </a:lnTo>
                  <a:lnTo>
                    <a:pt x="3152" y="644"/>
                  </a:lnTo>
                  <a:lnTo>
                    <a:pt x="3162" y="652"/>
                  </a:lnTo>
                  <a:lnTo>
                    <a:pt x="3177" y="663"/>
                  </a:lnTo>
                  <a:lnTo>
                    <a:pt x="3188" y="679"/>
                  </a:lnTo>
                  <a:lnTo>
                    <a:pt x="3200" y="690"/>
                  </a:lnTo>
                  <a:lnTo>
                    <a:pt x="3207" y="701"/>
                  </a:lnTo>
                  <a:lnTo>
                    <a:pt x="3213" y="709"/>
                  </a:lnTo>
                  <a:lnTo>
                    <a:pt x="3215" y="715"/>
                  </a:lnTo>
                  <a:lnTo>
                    <a:pt x="3219" y="711"/>
                  </a:lnTo>
                  <a:lnTo>
                    <a:pt x="3228" y="705"/>
                  </a:lnTo>
                  <a:lnTo>
                    <a:pt x="3234" y="701"/>
                  </a:lnTo>
                  <a:lnTo>
                    <a:pt x="3245" y="698"/>
                  </a:lnTo>
                  <a:lnTo>
                    <a:pt x="3253" y="696"/>
                  </a:lnTo>
                  <a:lnTo>
                    <a:pt x="3266" y="692"/>
                  </a:lnTo>
                  <a:lnTo>
                    <a:pt x="3278" y="688"/>
                  </a:lnTo>
                  <a:lnTo>
                    <a:pt x="3291" y="686"/>
                  </a:lnTo>
                  <a:lnTo>
                    <a:pt x="3304" y="684"/>
                  </a:lnTo>
                  <a:lnTo>
                    <a:pt x="3318" y="684"/>
                  </a:lnTo>
                  <a:lnTo>
                    <a:pt x="3333" y="684"/>
                  </a:lnTo>
                  <a:lnTo>
                    <a:pt x="3348" y="688"/>
                  </a:lnTo>
                  <a:lnTo>
                    <a:pt x="3363" y="690"/>
                  </a:lnTo>
                  <a:lnTo>
                    <a:pt x="3378" y="698"/>
                  </a:lnTo>
                  <a:lnTo>
                    <a:pt x="3394" y="703"/>
                  </a:lnTo>
                  <a:lnTo>
                    <a:pt x="3409" y="715"/>
                  </a:lnTo>
                  <a:lnTo>
                    <a:pt x="3422" y="724"/>
                  </a:lnTo>
                  <a:lnTo>
                    <a:pt x="3437" y="737"/>
                  </a:lnTo>
                  <a:lnTo>
                    <a:pt x="3451" y="749"/>
                  </a:lnTo>
                  <a:lnTo>
                    <a:pt x="3464" y="764"/>
                  </a:lnTo>
                  <a:lnTo>
                    <a:pt x="3477" y="779"/>
                  </a:lnTo>
                  <a:lnTo>
                    <a:pt x="3492" y="796"/>
                  </a:lnTo>
                  <a:lnTo>
                    <a:pt x="3504" y="810"/>
                  </a:lnTo>
                  <a:lnTo>
                    <a:pt x="3515" y="829"/>
                  </a:lnTo>
                  <a:lnTo>
                    <a:pt x="3525" y="844"/>
                  </a:lnTo>
                  <a:lnTo>
                    <a:pt x="3536" y="861"/>
                  </a:lnTo>
                  <a:lnTo>
                    <a:pt x="3546" y="876"/>
                  </a:lnTo>
                  <a:lnTo>
                    <a:pt x="3555" y="893"/>
                  </a:lnTo>
                  <a:lnTo>
                    <a:pt x="3561" y="907"/>
                  </a:lnTo>
                  <a:lnTo>
                    <a:pt x="3570" y="922"/>
                  </a:lnTo>
                  <a:lnTo>
                    <a:pt x="3574" y="931"/>
                  </a:lnTo>
                  <a:lnTo>
                    <a:pt x="3580" y="943"/>
                  </a:lnTo>
                  <a:lnTo>
                    <a:pt x="3586" y="952"/>
                  </a:lnTo>
                  <a:lnTo>
                    <a:pt x="3589" y="962"/>
                  </a:lnTo>
                  <a:lnTo>
                    <a:pt x="3591" y="969"/>
                  </a:lnTo>
                  <a:lnTo>
                    <a:pt x="3593" y="977"/>
                  </a:lnTo>
                  <a:lnTo>
                    <a:pt x="3595" y="983"/>
                  </a:lnTo>
                  <a:lnTo>
                    <a:pt x="3599" y="988"/>
                  </a:lnTo>
                  <a:lnTo>
                    <a:pt x="3599" y="996"/>
                  </a:lnTo>
                  <a:lnTo>
                    <a:pt x="3599" y="1002"/>
                  </a:lnTo>
                  <a:lnTo>
                    <a:pt x="3599" y="1005"/>
                  </a:lnTo>
                  <a:lnTo>
                    <a:pt x="3599" y="1007"/>
                  </a:lnTo>
                  <a:lnTo>
                    <a:pt x="3599" y="1007"/>
                  </a:lnTo>
                  <a:lnTo>
                    <a:pt x="3607" y="1009"/>
                  </a:lnTo>
                  <a:lnTo>
                    <a:pt x="3618" y="1013"/>
                  </a:lnTo>
                  <a:lnTo>
                    <a:pt x="3633" y="1019"/>
                  </a:lnTo>
                  <a:lnTo>
                    <a:pt x="3650" y="1023"/>
                  </a:lnTo>
                  <a:lnTo>
                    <a:pt x="3671" y="1032"/>
                  </a:lnTo>
                  <a:lnTo>
                    <a:pt x="3694" y="1040"/>
                  </a:lnTo>
                  <a:lnTo>
                    <a:pt x="3719" y="1051"/>
                  </a:lnTo>
                  <a:lnTo>
                    <a:pt x="3742" y="1059"/>
                  </a:lnTo>
                  <a:lnTo>
                    <a:pt x="3766" y="1070"/>
                  </a:lnTo>
                  <a:lnTo>
                    <a:pt x="3789" y="1080"/>
                  </a:lnTo>
                  <a:lnTo>
                    <a:pt x="3812" y="1091"/>
                  </a:lnTo>
                  <a:lnTo>
                    <a:pt x="3833" y="1102"/>
                  </a:lnTo>
                  <a:lnTo>
                    <a:pt x="3850" y="1114"/>
                  </a:lnTo>
                  <a:lnTo>
                    <a:pt x="3865" y="1123"/>
                  </a:lnTo>
                  <a:lnTo>
                    <a:pt x="3877" y="1135"/>
                  </a:lnTo>
                  <a:lnTo>
                    <a:pt x="3884" y="1142"/>
                  </a:lnTo>
                  <a:lnTo>
                    <a:pt x="3888" y="1152"/>
                  </a:lnTo>
                  <a:lnTo>
                    <a:pt x="3888" y="1159"/>
                  </a:lnTo>
                  <a:lnTo>
                    <a:pt x="3886" y="1167"/>
                  </a:lnTo>
                  <a:lnTo>
                    <a:pt x="3877" y="1173"/>
                  </a:lnTo>
                  <a:lnTo>
                    <a:pt x="3869" y="1180"/>
                  </a:lnTo>
                  <a:lnTo>
                    <a:pt x="3858" y="1188"/>
                  </a:lnTo>
                  <a:lnTo>
                    <a:pt x="3844" y="1196"/>
                  </a:lnTo>
                  <a:lnTo>
                    <a:pt x="3827" y="1199"/>
                  </a:lnTo>
                  <a:lnTo>
                    <a:pt x="3808" y="1205"/>
                  </a:lnTo>
                  <a:lnTo>
                    <a:pt x="3787" y="1211"/>
                  </a:lnTo>
                  <a:lnTo>
                    <a:pt x="3766" y="1216"/>
                  </a:lnTo>
                  <a:lnTo>
                    <a:pt x="3743" y="1222"/>
                  </a:lnTo>
                  <a:lnTo>
                    <a:pt x="3719" y="1226"/>
                  </a:lnTo>
                  <a:lnTo>
                    <a:pt x="3694" y="1230"/>
                  </a:lnTo>
                  <a:lnTo>
                    <a:pt x="3671" y="1235"/>
                  </a:lnTo>
                  <a:lnTo>
                    <a:pt x="3645" y="1237"/>
                  </a:lnTo>
                  <a:lnTo>
                    <a:pt x="3618" y="1241"/>
                  </a:lnTo>
                  <a:lnTo>
                    <a:pt x="3593" y="1243"/>
                  </a:lnTo>
                  <a:lnTo>
                    <a:pt x="3569" y="1247"/>
                  </a:lnTo>
                  <a:lnTo>
                    <a:pt x="3544" y="1249"/>
                  </a:lnTo>
                  <a:lnTo>
                    <a:pt x="3523" y="1254"/>
                  </a:lnTo>
                  <a:lnTo>
                    <a:pt x="3498" y="1254"/>
                  </a:lnTo>
                  <a:lnTo>
                    <a:pt x="3481" y="1260"/>
                  </a:lnTo>
                  <a:lnTo>
                    <a:pt x="3460" y="1260"/>
                  </a:lnTo>
                  <a:lnTo>
                    <a:pt x="3441" y="1262"/>
                  </a:lnTo>
                  <a:lnTo>
                    <a:pt x="3426" y="1264"/>
                  </a:lnTo>
                  <a:lnTo>
                    <a:pt x="3415" y="1268"/>
                  </a:lnTo>
                  <a:lnTo>
                    <a:pt x="3403" y="1268"/>
                  </a:lnTo>
                  <a:lnTo>
                    <a:pt x="3397" y="1268"/>
                  </a:lnTo>
                  <a:lnTo>
                    <a:pt x="3392" y="1268"/>
                  </a:lnTo>
                  <a:lnTo>
                    <a:pt x="3392" y="1270"/>
                  </a:lnTo>
                  <a:lnTo>
                    <a:pt x="3386" y="1272"/>
                  </a:lnTo>
                  <a:lnTo>
                    <a:pt x="3378" y="1279"/>
                  </a:lnTo>
                  <a:lnTo>
                    <a:pt x="3373" y="1283"/>
                  </a:lnTo>
                  <a:lnTo>
                    <a:pt x="3365" y="1287"/>
                  </a:lnTo>
                  <a:lnTo>
                    <a:pt x="3356" y="1292"/>
                  </a:lnTo>
                  <a:lnTo>
                    <a:pt x="3346" y="1302"/>
                  </a:lnTo>
                  <a:lnTo>
                    <a:pt x="3331" y="1308"/>
                  </a:lnTo>
                  <a:lnTo>
                    <a:pt x="3318" y="1315"/>
                  </a:lnTo>
                  <a:lnTo>
                    <a:pt x="3300" y="1323"/>
                  </a:lnTo>
                  <a:lnTo>
                    <a:pt x="3285" y="1330"/>
                  </a:lnTo>
                  <a:lnTo>
                    <a:pt x="3264" y="1338"/>
                  </a:lnTo>
                  <a:lnTo>
                    <a:pt x="3241" y="1348"/>
                  </a:lnTo>
                  <a:lnTo>
                    <a:pt x="3219" y="1355"/>
                  </a:lnTo>
                  <a:lnTo>
                    <a:pt x="3194" y="1365"/>
                  </a:lnTo>
                  <a:lnTo>
                    <a:pt x="3164" y="1370"/>
                  </a:lnTo>
                  <a:lnTo>
                    <a:pt x="3133" y="1376"/>
                  </a:lnTo>
                  <a:lnTo>
                    <a:pt x="3101" y="1382"/>
                  </a:lnTo>
                  <a:lnTo>
                    <a:pt x="3068" y="1389"/>
                  </a:lnTo>
                  <a:lnTo>
                    <a:pt x="3032" y="1393"/>
                  </a:lnTo>
                  <a:lnTo>
                    <a:pt x="3000" y="1401"/>
                  </a:lnTo>
                  <a:lnTo>
                    <a:pt x="2964" y="1405"/>
                  </a:lnTo>
                  <a:lnTo>
                    <a:pt x="2930" y="1410"/>
                  </a:lnTo>
                  <a:lnTo>
                    <a:pt x="2894" y="1412"/>
                  </a:lnTo>
                  <a:lnTo>
                    <a:pt x="2859" y="1416"/>
                  </a:lnTo>
                  <a:lnTo>
                    <a:pt x="2823" y="1418"/>
                  </a:lnTo>
                  <a:lnTo>
                    <a:pt x="2793" y="1420"/>
                  </a:lnTo>
                  <a:lnTo>
                    <a:pt x="2760" y="1420"/>
                  </a:lnTo>
                  <a:lnTo>
                    <a:pt x="2732" y="1420"/>
                  </a:lnTo>
                  <a:lnTo>
                    <a:pt x="2703" y="1420"/>
                  </a:lnTo>
                  <a:lnTo>
                    <a:pt x="2679" y="1420"/>
                  </a:lnTo>
                  <a:lnTo>
                    <a:pt x="2654" y="1418"/>
                  </a:lnTo>
                  <a:lnTo>
                    <a:pt x="2633" y="1414"/>
                  </a:lnTo>
                  <a:lnTo>
                    <a:pt x="2614" y="1410"/>
                  </a:lnTo>
                  <a:lnTo>
                    <a:pt x="2597" y="1407"/>
                  </a:lnTo>
                  <a:lnTo>
                    <a:pt x="2582" y="1401"/>
                  </a:lnTo>
                  <a:lnTo>
                    <a:pt x="2568" y="1397"/>
                  </a:lnTo>
                  <a:lnTo>
                    <a:pt x="2559" y="1393"/>
                  </a:lnTo>
                  <a:lnTo>
                    <a:pt x="2549" y="1387"/>
                  </a:lnTo>
                  <a:lnTo>
                    <a:pt x="2540" y="1384"/>
                  </a:lnTo>
                  <a:lnTo>
                    <a:pt x="2534" y="1380"/>
                  </a:lnTo>
                  <a:lnTo>
                    <a:pt x="2528" y="1374"/>
                  </a:lnTo>
                  <a:lnTo>
                    <a:pt x="2527" y="1372"/>
                  </a:lnTo>
                  <a:lnTo>
                    <a:pt x="2521" y="1367"/>
                  </a:lnTo>
                  <a:lnTo>
                    <a:pt x="2521" y="1365"/>
                  </a:lnTo>
                  <a:lnTo>
                    <a:pt x="2519" y="1365"/>
                  </a:lnTo>
                  <a:lnTo>
                    <a:pt x="2513" y="1365"/>
                  </a:lnTo>
                  <a:lnTo>
                    <a:pt x="2506" y="1367"/>
                  </a:lnTo>
                  <a:lnTo>
                    <a:pt x="2496" y="1368"/>
                  </a:lnTo>
                  <a:lnTo>
                    <a:pt x="2483" y="1368"/>
                  </a:lnTo>
                  <a:lnTo>
                    <a:pt x="2468" y="1370"/>
                  </a:lnTo>
                  <a:lnTo>
                    <a:pt x="2451" y="1372"/>
                  </a:lnTo>
                  <a:lnTo>
                    <a:pt x="2432" y="1374"/>
                  </a:lnTo>
                  <a:lnTo>
                    <a:pt x="2411" y="1374"/>
                  </a:lnTo>
                  <a:lnTo>
                    <a:pt x="2390" y="1376"/>
                  </a:lnTo>
                  <a:lnTo>
                    <a:pt x="2369" y="1378"/>
                  </a:lnTo>
                  <a:lnTo>
                    <a:pt x="2346" y="1380"/>
                  </a:lnTo>
                  <a:lnTo>
                    <a:pt x="2321" y="1378"/>
                  </a:lnTo>
                  <a:lnTo>
                    <a:pt x="2300" y="1378"/>
                  </a:lnTo>
                  <a:lnTo>
                    <a:pt x="2274" y="1376"/>
                  </a:lnTo>
                  <a:lnTo>
                    <a:pt x="2253" y="1376"/>
                  </a:lnTo>
                  <a:lnTo>
                    <a:pt x="2226" y="1372"/>
                  </a:lnTo>
                  <a:lnTo>
                    <a:pt x="2203" y="1368"/>
                  </a:lnTo>
                  <a:lnTo>
                    <a:pt x="2181" y="1365"/>
                  </a:lnTo>
                  <a:lnTo>
                    <a:pt x="2160" y="1361"/>
                  </a:lnTo>
                  <a:lnTo>
                    <a:pt x="2137" y="1355"/>
                  </a:lnTo>
                  <a:lnTo>
                    <a:pt x="2120" y="1349"/>
                  </a:lnTo>
                  <a:lnTo>
                    <a:pt x="2101" y="1344"/>
                  </a:lnTo>
                  <a:lnTo>
                    <a:pt x="2085" y="1340"/>
                  </a:lnTo>
                  <a:lnTo>
                    <a:pt x="2066" y="1334"/>
                  </a:lnTo>
                  <a:lnTo>
                    <a:pt x="2053" y="1329"/>
                  </a:lnTo>
                  <a:lnTo>
                    <a:pt x="2042" y="1323"/>
                  </a:lnTo>
                  <a:lnTo>
                    <a:pt x="2034" y="1321"/>
                  </a:lnTo>
                  <a:lnTo>
                    <a:pt x="2025" y="1317"/>
                  </a:lnTo>
                  <a:lnTo>
                    <a:pt x="2021" y="1315"/>
                  </a:lnTo>
                  <a:lnTo>
                    <a:pt x="2015" y="1313"/>
                  </a:lnTo>
                  <a:lnTo>
                    <a:pt x="2011" y="1313"/>
                  </a:lnTo>
                  <a:lnTo>
                    <a:pt x="2004" y="1317"/>
                  </a:lnTo>
                  <a:lnTo>
                    <a:pt x="1990" y="1319"/>
                  </a:lnTo>
                  <a:lnTo>
                    <a:pt x="1973" y="1325"/>
                  </a:lnTo>
                  <a:lnTo>
                    <a:pt x="1952" y="1330"/>
                  </a:lnTo>
                  <a:lnTo>
                    <a:pt x="1928" y="1336"/>
                  </a:lnTo>
                  <a:lnTo>
                    <a:pt x="1901" y="1342"/>
                  </a:lnTo>
                  <a:lnTo>
                    <a:pt x="1871" y="1351"/>
                  </a:lnTo>
                  <a:lnTo>
                    <a:pt x="1838" y="1359"/>
                  </a:lnTo>
                  <a:lnTo>
                    <a:pt x="1804" y="1367"/>
                  </a:lnTo>
                  <a:lnTo>
                    <a:pt x="1770" y="1374"/>
                  </a:lnTo>
                  <a:lnTo>
                    <a:pt x="1737" y="1382"/>
                  </a:lnTo>
                  <a:lnTo>
                    <a:pt x="1701" y="1386"/>
                  </a:lnTo>
                  <a:lnTo>
                    <a:pt x="1667" y="1391"/>
                  </a:lnTo>
                  <a:lnTo>
                    <a:pt x="1633" y="1393"/>
                  </a:lnTo>
                  <a:lnTo>
                    <a:pt x="1602" y="1399"/>
                  </a:lnTo>
                  <a:lnTo>
                    <a:pt x="1570" y="1399"/>
                  </a:lnTo>
                  <a:lnTo>
                    <a:pt x="1542" y="1399"/>
                  </a:lnTo>
                  <a:lnTo>
                    <a:pt x="1517" y="1397"/>
                  </a:lnTo>
                  <a:lnTo>
                    <a:pt x="1492" y="1395"/>
                  </a:lnTo>
                  <a:lnTo>
                    <a:pt x="1469" y="1391"/>
                  </a:lnTo>
                  <a:lnTo>
                    <a:pt x="1448" y="1387"/>
                  </a:lnTo>
                  <a:lnTo>
                    <a:pt x="1429" y="1382"/>
                  </a:lnTo>
                  <a:lnTo>
                    <a:pt x="1414" y="1380"/>
                  </a:lnTo>
                  <a:lnTo>
                    <a:pt x="1397" y="1374"/>
                  </a:lnTo>
                  <a:lnTo>
                    <a:pt x="1384" y="1368"/>
                  </a:lnTo>
                  <a:lnTo>
                    <a:pt x="1372" y="1365"/>
                  </a:lnTo>
                  <a:lnTo>
                    <a:pt x="1365" y="1361"/>
                  </a:lnTo>
                  <a:lnTo>
                    <a:pt x="1353" y="1355"/>
                  </a:lnTo>
                  <a:lnTo>
                    <a:pt x="1352" y="1355"/>
                  </a:lnTo>
                  <a:lnTo>
                    <a:pt x="1346" y="1355"/>
                  </a:lnTo>
                  <a:lnTo>
                    <a:pt x="1338" y="1355"/>
                  </a:lnTo>
                  <a:lnTo>
                    <a:pt x="1321" y="1357"/>
                  </a:lnTo>
                  <a:lnTo>
                    <a:pt x="1302" y="1361"/>
                  </a:lnTo>
                  <a:lnTo>
                    <a:pt x="1277" y="1363"/>
                  </a:lnTo>
                  <a:lnTo>
                    <a:pt x="1251" y="1368"/>
                  </a:lnTo>
                  <a:lnTo>
                    <a:pt x="1218" y="1370"/>
                  </a:lnTo>
                  <a:lnTo>
                    <a:pt x="1184" y="1374"/>
                  </a:lnTo>
                  <a:lnTo>
                    <a:pt x="1144" y="1376"/>
                  </a:lnTo>
                  <a:lnTo>
                    <a:pt x="1106" y="1380"/>
                  </a:lnTo>
                  <a:lnTo>
                    <a:pt x="1064" y="1382"/>
                  </a:lnTo>
                  <a:lnTo>
                    <a:pt x="1023" y="1382"/>
                  </a:lnTo>
                  <a:lnTo>
                    <a:pt x="979" y="1382"/>
                  </a:lnTo>
                  <a:lnTo>
                    <a:pt x="937" y="1380"/>
                  </a:lnTo>
                  <a:lnTo>
                    <a:pt x="891" y="1374"/>
                  </a:lnTo>
                  <a:lnTo>
                    <a:pt x="851" y="1370"/>
                  </a:lnTo>
                  <a:lnTo>
                    <a:pt x="810" y="1361"/>
                  </a:lnTo>
                  <a:lnTo>
                    <a:pt x="770" y="1351"/>
                  </a:lnTo>
                  <a:lnTo>
                    <a:pt x="732" y="1340"/>
                  </a:lnTo>
                  <a:lnTo>
                    <a:pt x="696" y="1330"/>
                  </a:lnTo>
                  <a:lnTo>
                    <a:pt x="659" y="1317"/>
                  </a:lnTo>
                  <a:lnTo>
                    <a:pt x="629" y="1304"/>
                  </a:lnTo>
                  <a:lnTo>
                    <a:pt x="599" y="1291"/>
                  </a:lnTo>
                  <a:lnTo>
                    <a:pt x="572" y="1277"/>
                  </a:lnTo>
                  <a:lnTo>
                    <a:pt x="545" y="1264"/>
                  </a:lnTo>
                  <a:lnTo>
                    <a:pt x="524" y="1253"/>
                  </a:lnTo>
                  <a:lnTo>
                    <a:pt x="503" y="1241"/>
                  </a:lnTo>
                  <a:lnTo>
                    <a:pt x="488" y="1232"/>
                  </a:lnTo>
                  <a:lnTo>
                    <a:pt x="475" y="1222"/>
                  </a:lnTo>
                  <a:lnTo>
                    <a:pt x="467" y="1218"/>
                  </a:lnTo>
                  <a:lnTo>
                    <a:pt x="462" y="1215"/>
                  </a:lnTo>
                  <a:lnTo>
                    <a:pt x="460" y="1215"/>
                  </a:lnTo>
                  <a:lnTo>
                    <a:pt x="456" y="1213"/>
                  </a:lnTo>
                  <a:lnTo>
                    <a:pt x="445" y="1211"/>
                  </a:lnTo>
                  <a:lnTo>
                    <a:pt x="429" y="1209"/>
                  </a:lnTo>
                  <a:lnTo>
                    <a:pt x="410" y="1207"/>
                  </a:lnTo>
                  <a:lnTo>
                    <a:pt x="386" y="1203"/>
                  </a:lnTo>
                  <a:lnTo>
                    <a:pt x="357" y="1199"/>
                  </a:lnTo>
                  <a:lnTo>
                    <a:pt x="327" y="1196"/>
                  </a:lnTo>
                  <a:lnTo>
                    <a:pt x="296" y="1192"/>
                  </a:lnTo>
                  <a:lnTo>
                    <a:pt x="262" y="1184"/>
                  </a:lnTo>
                  <a:lnTo>
                    <a:pt x="228" y="1178"/>
                  </a:lnTo>
                  <a:lnTo>
                    <a:pt x="194" y="1173"/>
                  </a:lnTo>
                  <a:lnTo>
                    <a:pt x="161" y="1165"/>
                  </a:lnTo>
                  <a:lnTo>
                    <a:pt x="129" y="1159"/>
                  </a:lnTo>
                  <a:lnTo>
                    <a:pt x="102" y="1152"/>
                  </a:lnTo>
                  <a:lnTo>
                    <a:pt x="76" y="1142"/>
                  </a:lnTo>
                  <a:lnTo>
                    <a:pt x="55" y="1135"/>
                  </a:lnTo>
                  <a:lnTo>
                    <a:pt x="36" y="1125"/>
                  </a:lnTo>
                  <a:lnTo>
                    <a:pt x="21" y="1116"/>
                  </a:lnTo>
                  <a:lnTo>
                    <a:pt x="9" y="1106"/>
                  </a:lnTo>
                  <a:lnTo>
                    <a:pt x="3" y="1097"/>
                  </a:lnTo>
                  <a:lnTo>
                    <a:pt x="0" y="1085"/>
                  </a:lnTo>
                  <a:lnTo>
                    <a:pt x="2" y="1076"/>
                  </a:lnTo>
                  <a:lnTo>
                    <a:pt x="3" y="1064"/>
                  </a:lnTo>
                  <a:lnTo>
                    <a:pt x="9" y="1057"/>
                  </a:lnTo>
                  <a:lnTo>
                    <a:pt x="17" y="1045"/>
                  </a:lnTo>
                  <a:lnTo>
                    <a:pt x="28" y="1034"/>
                  </a:lnTo>
                  <a:lnTo>
                    <a:pt x="40" y="1024"/>
                  </a:lnTo>
                  <a:lnTo>
                    <a:pt x="55" y="1013"/>
                  </a:lnTo>
                  <a:lnTo>
                    <a:pt x="70" y="1004"/>
                  </a:lnTo>
                  <a:lnTo>
                    <a:pt x="87" y="994"/>
                  </a:lnTo>
                  <a:lnTo>
                    <a:pt x="104" y="986"/>
                  </a:lnTo>
                  <a:lnTo>
                    <a:pt x="123" y="977"/>
                  </a:lnTo>
                  <a:lnTo>
                    <a:pt x="140" y="969"/>
                  </a:lnTo>
                  <a:lnTo>
                    <a:pt x="159" y="960"/>
                  </a:lnTo>
                  <a:lnTo>
                    <a:pt x="178" y="950"/>
                  </a:lnTo>
                  <a:lnTo>
                    <a:pt x="197" y="945"/>
                  </a:lnTo>
                  <a:lnTo>
                    <a:pt x="213" y="937"/>
                  </a:lnTo>
                  <a:lnTo>
                    <a:pt x="230" y="931"/>
                  </a:lnTo>
                  <a:lnTo>
                    <a:pt x="247" y="928"/>
                  </a:lnTo>
                  <a:lnTo>
                    <a:pt x="264" y="924"/>
                  </a:lnTo>
                  <a:lnTo>
                    <a:pt x="277" y="918"/>
                  </a:lnTo>
                  <a:lnTo>
                    <a:pt x="291" y="914"/>
                  </a:lnTo>
                  <a:lnTo>
                    <a:pt x="302" y="912"/>
                  </a:lnTo>
                  <a:lnTo>
                    <a:pt x="311" y="910"/>
                  </a:lnTo>
                  <a:lnTo>
                    <a:pt x="319" y="907"/>
                  </a:lnTo>
                  <a:lnTo>
                    <a:pt x="325" y="905"/>
                  </a:lnTo>
                  <a:lnTo>
                    <a:pt x="329" y="905"/>
                  </a:lnTo>
                  <a:lnTo>
                    <a:pt x="330" y="905"/>
                  </a:lnTo>
                  <a:lnTo>
                    <a:pt x="330" y="903"/>
                  </a:lnTo>
                  <a:lnTo>
                    <a:pt x="330" y="899"/>
                  </a:lnTo>
                  <a:lnTo>
                    <a:pt x="332" y="891"/>
                  </a:lnTo>
                  <a:lnTo>
                    <a:pt x="336" y="884"/>
                  </a:lnTo>
                  <a:lnTo>
                    <a:pt x="338" y="872"/>
                  </a:lnTo>
                  <a:lnTo>
                    <a:pt x="344" y="861"/>
                  </a:lnTo>
                  <a:lnTo>
                    <a:pt x="349" y="848"/>
                  </a:lnTo>
                  <a:lnTo>
                    <a:pt x="355" y="834"/>
                  </a:lnTo>
                  <a:lnTo>
                    <a:pt x="363" y="819"/>
                  </a:lnTo>
                  <a:lnTo>
                    <a:pt x="370" y="804"/>
                  </a:lnTo>
                  <a:lnTo>
                    <a:pt x="378" y="791"/>
                  </a:lnTo>
                  <a:lnTo>
                    <a:pt x="389" y="779"/>
                  </a:lnTo>
                  <a:lnTo>
                    <a:pt x="399" y="766"/>
                  </a:lnTo>
                  <a:lnTo>
                    <a:pt x="412" y="753"/>
                  </a:lnTo>
                  <a:lnTo>
                    <a:pt x="424" y="743"/>
                  </a:lnTo>
                  <a:lnTo>
                    <a:pt x="437" y="736"/>
                  </a:lnTo>
                  <a:lnTo>
                    <a:pt x="450" y="728"/>
                  </a:lnTo>
                  <a:lnTo>
                    <a:pt x="465" y="724"/>
                  </a:lnTo>
                  <a:lnTo>
                    <a:pt x="481" y="720"/>
                  </a:lnTo>
                  <a:lnTo>
                    <a:pt x="498" y="720"/>
                  </a:lnTo>
                  <a:lnTo>
                    <a:pt x="513" y="720"/>
                  </a:lnTo>
                  <a:lnTo>
                    <a:pt x="528" y="720"/>
                  </a:lnTo>
                  <a:lnTo>
                    <a:pt x="543" y="722"/>
                  </a:lnTo>
                  <a:lnTo>
                    <a:pt x="559" y="728"/>
                  </a:lnTo>
                  <a:lnTo>
                    <a:pt x="570" y="728"/>
                  </a:lnTo>
                  <a:lnTo>
                    <a:pt x="583" y="734"/>
                  </a:lnTo>
                  <a:lnTo>
                    <a:pt x="597" y="736"/>
                  </a:lnTo>
                  <a:lnTo>
                    <a:pt x="606" y="741"/>
                  </a:lnTo>
                  <a:lnTo>
                    <a:pt x="614" y="743"/>
                  </a:lnTo>
                  <a:lnTo>
                    <a:pt x="621" y="747"/>
                  </a:lnTo>
                  <a:lnTo>
                    <a:pt x="623" y="747"/>
                  </a:lnTo>
                  <a:lnTo>
                    <a:pt x="627" y="749"/>
                  </a:lnTo>
                  <a:lnTo>
                    <a:pt x="627" y="747"/>
                  </a:lnTo>
                  <a:lnTo>
                    <a:pt x="627" y="741"/>
                  </a:lnTo>
                  <a:lnTo>
                    <a:pt x="627" y="734"/>
                  </a:lnTo>
                  <a:lnTo>
                    <a:pt x="629" y="724"/>
                  </a:lnTo>
                  <a:lnTo>
                    <a:pt x="631" y="709"/>
                  </a:lnTo>
                  <a:lnTo>
                    <a:pt x="633" y="696"/>
                  </a:lnTo>
                  <a:lnTo>
                    <a:pt x="638" y="680"/>
                  </a:lnTo>
                  <a:lnTo>
                    <a:pt x="644" y="665"/>
                  </a:lnTo>
                  <a:lnTo>
                    <a:pt x="648" y="646"/>
                  </a:lnTo>
                  <a:lnTo>
                    <a:pt x="656" y="629"/>
                  </a:lnTo>
                  <a:lnTo>
                    <a:pt x="663" y="612"/>
                  </a:lnTo>
                  <a:lnTo>
                    <a:pt x="671" y="595"/>
                  </a:lnTo>
                  <a:lnTo>
                    <a:pt x="680" y="578"/>
                  </a:lnTo>
                  <a:lnTo>
                    <a:pt x="690" y="563"/>
                  </a:lnTo>
                  <a:lnTo>
                    <a:pt x="703" y="546"/>
                  </a:lnTo>
                  <a:lnTo>
                    <a:pt x="716" y="534"/>
                  </a:lnTo>
                  <a:lnTo>
                    <a:pt x="730" y="521"/>
                  </a:lnTo>
                  <a:lnTo>
                    <a:pt x="745" y="511"/>
                  </a:lnTo>
                  <a:lnTo>
                    <a:pt x="760" y="502"/>
                  </a:lnTo>
                  <a:lnTo>
                    <a:pt x="775" y="498"/>
                  </a:lnTo>
                  <a:lnTo>
                    <a:pt x="791" y="492"/>
                  </a:lnTo>
                  <a:lnTo>
                    <a:pt x="808" y="488"/>
                  </a:lnTo>
                  <a:lnTo>
                    <a:pt x="823" y="485"/>
                  </a:lnTo>
                  <a:lnTo>
                    <a:pt x="838" y="485"/>
                  </a:lnTo>
                  <a:lnTo>
                    <a:pt x="851" y="481"/>
                  </a:lnTo>
                  <a:lnTo>
                    <a:pt x="865" y="481"/>
                  </a:lnTo>
                  <a:lnTo>
                    <a:pt x="876" y="481"/>
                  </a:lnTo>
                  <a:lnTo>
                    <a:pt x="888" y="481"/>
                  </a:lnTo>
                  <a:lnTo>
                    <a:pt x="895" y="481"/>
                  </a:lnTo>
                  <a:lnTo>
                    <a:pt x="903" y="483"/>
                  </a:lnTo>
                  <a:lnTo>
                    <a:pt x="905" y="483"/>
                  </a:lnTo>
                  <a:lnTo>
                    <a:pt x="908" y="485"/>
                  </a:lnTo>
                  <a:lnTo>
                    <a:pt x="908" y="481"/>
                  </a:lnTo>
                  <a:lnTo>
                    <a:pt x="912" y="475"/>
                  </a:lnTo>
                  <a:lnTo>
                    <a:pt x="920" y="468"/>
                  </a:lnTo>
                  <a:lnTo>
                    <a:pt x="929" y="456"/>
                  </a:lnTo>
                  <a:lnTo>
                    <a:pt x="943" y="443"/>
                  </a:lnTo>
                  <a:lnTo>
                    <a:pt x="956" y="426"/>
                  </a:lnTo>
                  <a:lnTo>
                    <a:pt x="973" y="407"/>
                  </a:lnTo>
                  <a:lnTo>
                    <a:pt x="994" y="390"/>
                  </a:lnTo>
                  <a:lnTo>
                    <a:pt x="1015" y="369"/>
                  </a:lnTo>
                  <a:lnTo>
                    <a:pt x="1038" y="348"/>
                  </a:lnTo>
                  <a:lnTo>
                    <a:pt x="1062" y="329"/>
                  </a:lnTo>
                  <a:lnTo>
                    <a:pt x="1089" y="308"/>
                  </a:lnTo>
                  <a:lnTo>
                    <a:pt x="1116" y="289"/>
                  </a:lnTo>
                  <a:lnTo>
                    <a:pt x="1146" y="272"/>
                  </a:lnTo>
                  <a:lnTo>
                    <a:pt x="1177" y="257"/>
                  </a:lnTo>
                  <a:lnTo>
                    <a:pt x="1209" y="243"/>
                  </a:lnTo>
                  <a:lnTo>
                    <a:pt x="1239" y="228"/>
                  </a:lnTo>
                  <a:lnTo>
                    <a:pt x="1272" y="219"/>
                  </a:lnTo>
                  <a:lnTo>
                    <a:pt x="1304" y="209"/>
                  </a:lnTo>
                  <a:lnTo>
                    <a:pt x="1340" y="203"/>
                  </a:lnTo>
                  <a:lnTo>
                    <a:pt x="1372" y="198"/>
                  </a:lnTo>
                  <a:lnTo>
                    <a:pt x="1407" y="194"/>
                  </a:lnTo>
                  <a:lnTo>
                    <a:pt x="1441" y="194"/>
                  </a:lnTo>
                  <a:lnTo>
                    <a:pt x="1473" y="196"/>
                  </a:lnTo>
                  <a:lnTo>
                    <a:pt x="1506" y="198"/>
                  </a:lnTo>
                  <a:lnTo>
                    <a:pt x="1538" y="201"/>
                  </a:lnTo>
                  <a:lnTo>
                    <a:pt x="1568" y="207"/>
                  </a:lnTo>
                  <a:lnTo>
                    <a:pt x="1599" y="215"/>
                  </a:lnTo>
                  <a:lnTo>
                    <a:pt x="1625" y="220"/>
                  </a:lnTo>
                  <a:lnTo>
                    <a:pt x="1654" y="232"/>
                  </a:lnTo>
                  <a:lnTo>
                    <a:pt x="1679" y="241"/>
                  </a:lnTo>
                  <a:lnTo>
                    <a:pt x="1703" y="255"/>
                  </a:lnTo>
                  <a:lnTo>
                    <a:pt x="1724" y="266"/>
                  </a:lnTo>
                  <a:lnTo>
                    <a:pt x="1743" y="279"/>
                  </a:lnTo>
                  <a:lnTo>
                    <a:pt x="1758" y="295"/>
                  </a:lnTo>
                  <a:lnTo>
                    <a:pt x="1776" y="308"/>
                  </a:lnTo>
                  <a:lnTo>
                    <a:pt x="1787" y="321"/>
                  </a:lnTo>
                  <a:lnTo>
                    <a:pt x="1800" y="336"/>
                  </a:lnTo>
                  <a:lnTo>
                    <a:pt x="1810" y="350"/>
                  </a:lnTo>
                  <a:lnTo>
                    <a:pt x="1819" y="365"/>
                  </a:lnTo>
                  <a:lnTo>
                    <a:pt x="1827" y="376"/>
                  </a:lnTo>
                  <a:lnTo>
                    <a:pt x="1833" y="388"/>
                  </a:lnTo>
                  <a:lnTo>
                    <a:pt x="1838" y="397"/>
                  </a:lnTo>
                  <a:lnTo>
                    <a:pt x="1844" y="409"/>
                  </a:lnTo>
                  <a:lnTo>
                    <a:pt x="1844" y="416"/>
                  </a:lnTo>
                  <a:lnTo>
                    <a:pt x="1848" y="422"/>
                  </a:lnTo>
                  <a:lnTo>
                    <a:pt x="1850" y="424"/>
                  </a:lnTo>
                  <a:lnTo>
                    <a:pt x="1852" y="428"/>
                  </a:lnTo>
                  <a:lnTo>
                    <a:pt x="1859" y="513"/>
                  </a:lnTo>
                  <a:lnTo>
                    <a:pt x="1861" y="506"/>
                  </a:lnTo>
                  <a:lnTo>
                    <a:pt x="1871" y="494"/>
                  </a:lnTo>
                  <a:lnTo>
                    <a:pt x="1880" y="481"/>
                  </a:lnTo>
                  <a:lnTo>
                    <a:pt x="1895" y="473"/>
                  </a:lnTo>
                  <a:lnTo>
                    <a:pt x="1907" y="464"/>
                  </a:lnTo>
                  <a:lnTo>
                    <a:pt x="1918" y="462"/>
                  </a:lnTo>
                  <a:lnTo>
                    <a:pt x="1926" y="462"/>
                  </a:lnTo>
                  <a:lnTo>
                    <a:pt x="1928" y="462"/>
                  </a:lnTo>
                  <a:lnTo>
                    <a:pt x="1928" y="462"/>
                  </a:lnTo>
                  <a:close/>
                </a:path>
              </a:pathLst>
            </a:custGeom>
            <a:solidFill>
              <a:srgbClr val="E8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  <p:sp>
          <p:nvSpPr>
            <p:cNvPr id="123953" name="Freeform 49"/>
            <p:cNvSpPr>
              <a:spLocks/>
            </p:cNvSpPr>
            <p:nvPr/>
          </p:nvSpPr>
          <p:spPr bwMode="auto">
            <a:xfrm>
              <a:off x="2020" y="1310"/>
              <a:ext cx="1785" cy="500"/>
            </a:xfrm>
            <a:custGeom>
              <a:avLst/>
              <a:gdLst>
                <a:gd name="T0" fmla="*/ 38 w 3569"/>
                <a:gd name="T1" fmla="*/ 638 h 1000"/>
                <a:gd name="T2" fmla="*/ 190 w 3569"/>
                <a:gd name="T3" fmla="*/ 564 h 1000"/>
                <a:gd name="T4" fmla="*/ 251 w 3569"/>
                <a:gd name="T5" fmla="*/ 597 h 1000"/>
                <a:gd name="T6" fmla="*/ 323 w 3569"/>
                <a:gd name="T7" fmla="*/ 625 h 1000"/>
                <a:gd name="T8" fmla="*/ 327 w 3569"/>
                <a:gd name="T9" fmla="*/ 519 h 1000"/>
                <a:gd name="T10" fmla="*/ 420 w 3569"/>
                <a:gd name="T11" fmla="*/ 426 h 1000"/>
                <a:gd name="T12" fmla="*/ 485 w 3569"/>
                <a:gd name="T13" fmla="*/ 500 h 1000"/>
                <a:gd name="T14" fmla="*/ 601 w 3569"/>
                <a:gd name="T15" fmla="*/ 528 h 1000"/>
                <a:gd name="T16" fmla="*/ 593 w 3569"/>
                <a:gd name="T17" fmla="*/ 464 h 1000"/>
                <a:gd name="T18" fmla="*/ 580 w 3569"/>
                <a:gd name="T19" fmla="*/ 346 h 1000"/>
                <a:gd name="T20" fmla="*/ 649 w 3569"/>
                <a:gd name="T21" fmla="*/ 262 h 1000"/>
                <a:gd name="T22" fmla="*/ 785 w 3569"/>
                <a:gd name="T23" fmla="*/ 245 h 1000"/>
                <a:gd name="T24" fmla="*/ 804 w 3569"/>
                <a:gd name="T25" fmla="*/ 310 h 1000"/>
                <a:gd name="T26" fmla="*/ 915 w 3569"/>
                <a:gd name="T27" fmla="*/ 416 h 1000"/>
                <a:gd name="T28" fmla="*/ 970 w 3569"/>
                <a:gd name="T29" fmla="*/ 437 h 1000"/>
                <a:gd name="T30" fmla="*/ 991 w 3569"/>
                <a:gd name="T31" fmla="*/ 228 h 1000"/>
                <a:gd name="T32" fmla="*/ 1223 w 3569"/>
                <a:gd name="T33" fmla="*/ 131 h 1000"/>
                <a:gd name="T34" fmla="*/ 1502 w 3569"/>
                <a:gd name="T35" fmla="*/ 196 h 1000"/>
                <a:gd name="T36" fmla="*/ 1613 w 3569"/>
                <a:gd name="T37" fmla="*/ 285 h 1000"/>
                <a:gd name="T38" fmla="*/ 1580 w 3569"/>
                <a:gd name="T39" fmla="*/ 391 h 1000"/>
                <a:gd name="T40" fmla="*/ 1630 w 3569"/>
                <a:gd name="T41" fmla="*/ 471 h 1000"/>
                <a:gd name="T42" fmla="*/ 1770 w 3569"/>
                <a:gd name="T43" fmla="*/ 488 h 1000"/>
                <a:gd name="T44" fmla="*/ 1848 w 3569"/>
                <a:gd name="T45" fmla="*/ 458 h 1000"/>
                <a:gd name="T46" fmla="*/ 1787 w 3569"/>
                <a:gd name="T47" fmla="*/ 260 h 1000"/>
                <a:gd name="T48" fmla="*/ 1909 w 3569"/>
                <a:gd name="T49" fmla="*/ 192 h 1000"/>
                <a:gd name="T50" fmla="*/ 1957 w 3569"/>
                <a:gd name="T51" fmla="*/ 175 h 1000"/>
                <a:gd name="T52" fmla="*/ 2044 w 3569"/>
                <a:gd name="T53" fmla="*/ 61 h 1000"/>
                <a:gd name="T54" fmla="*/ 2327 w 3569"/>
                <a:gd name="T55" fmla="*/ 9 h 1000"/>
                <a:gd name="T56" fmla="*/ 2544 w 3569"/>
                <a:gd name="T57" fmla="*/ 241 h 1000"/>
                <a:gd name="T58" fmla="*/ 2761 w 3569"/>
                <a:gd name="T59" fmla="*/ 112 h 1000"/>
                <a:gd name="T60" fmla="*/ 2866 w 3569"/>
                <a:gd name="T61" fmla="*/ 264 h 1000"/>
                <a:gd name="T62" fmla="*/ 2852 w 3569"/>
                <a:gd name="T63" fmla="*/ 454 h 1000"/>
                <a:gd name="T64" fmla="*/ 2873 w 3569"/>
                <a:gd name="T65" fmla="*/ 500 h 1000"/>
                <a:gd name="T66" fmla="*/ 2999 w 3569"/>
                <a:gd name="T67" fmla="*/ 488 h 1000"/>
                <a:gd name="T68" fmla="*/ 3092 w 3569"/>
                <a:gd name="T69" fmla="*/ 426 h 1000"/>
                <a:gd name="T70" fmla="*/ 3200 w 3569"/>
                <a:gd name="T71" fmla="*/ 475 h 1000"/>
                <a:gd name="T72" fmla="*/ 3217 w 3569"/>
                <a:gd name="T73" fmla="*/ 581 h 1000"/>
                <a:gd name="T74" fmla="*/ 3301 w 3569"/>
                <a:gd name="T75" fmla="*/ 637 h 1000"/>
                <a:gd name="T76" fmla="*/ 3493 w 3569"/>
                <a:gd name="T77" fmla="*/ 705 h 1000"/>
                <a:gd name="T78" fmla="*/ 3546 w 3569"/>
                <a:gd name="T79" fmla="*/ 785 h 1000"/>
                <a:gd name="T80" fmla="*/ 3324 w 3569"/>
                <a:gd name="T81" fmla="*/ 829 h 1000"/>
                <a:gd name="T82" fmla="*/ 3130 w 3569"/>
                <a:gd name="T83" fmla="*/ 887 h 1000"/>
                <a:gd name="T84" fmla="*/ 2968 w 3569"/>
                <a:gd name="T85" fmla="*/ 956 h 1000"/>
                <a:gd name="T86" fmla="*/ 2702 w 3569"/>
                <a:gd name="T87" fmla="*/ 983 h 1000"/>
                <a:gd name="T88" fmla="*/ 2510 w 3569"/>
                <a:gd name="T89" fmla="*/ 950 h 1000"/>
                <a:gd name="T90" fmla="*/ 2434 w 3569"/>
                <a:gd name="T91" fmla="*/ 943 h 1000"/>
                <a:gd name="T92" fmla="*/ 2215 w 3569"/>
                <a:gd name="T93" fmla="*/ 983 h 1000"/>
                <a:gd name="T94" fmla="*/ 1957 w 3569"/>
                <a:gd name="T95" fmla="*/ 918 h 1000"/>
                <a:gd name="T96" fmla="*/ 1856 w 3569"/>
                <a:gd name="T97" fmla="*/ 925 h 1000"/>
                <a:gd name="T98" fmla="*/ 1637 w 3569"/>
                <a:gd name="T99" fmla="*/ 988 h 1000"/>
                <a:gd name="T100" fmla="*/ 1396 w 3569"/>
                <a:gd name="T101" fmla="*/ 992 h 1000"/>
                <a:gd name="T102" fmla="*/ 1154 w 3569"/>
                <a:gd name="T103" fmla="*/ 937 h 1000"/>
                <a:gd name="T104" fmla="*/ 1042 w 3569"/>
                <a:gd name="T105" fmla="*/ 914 h 1000"/>
                <a:gd name="T106" fmla="*/ 755 w 3569"/>
                <a:gd name="T107" fmla="*/ 924 h 1000"/>
                <a:gd name="T108" fmla="*/ 458 w 3569"/>
                <a:gd name="T109" fmla="*/ 792 h 1000"/>
                <a:gd name="T110" fmla="*/ 356 w 3569"/>
                <a:gd name="T111" fmla="*/ 758 h 1000"/>
                <a:gd name="T112" fmla="*/ 154 w 3569"/>
                <a:gd name="T113" fmla="*/ 764 h 1000"/>
                <a:gd name="T114" fmla="*/ 17 w 3569"/>
                <a:gd name="T115" fmla="*/ 722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3569" h="1000">
                  <a:moveTo>
                    <a:pt x="6" y="716"/>
                  </a:moveTo>
                  <a:lnTo>
                    <a:pt x="4" y="715"/>
                  </a:lnTo>
                  <a:lnTo>
                    <a:pt x="2" y="709"/>
                  </a:lnTo>
                  <a:lnTo>
                    <a:pt x="0" y="701"/>
                  </a:lnTo>
                  <a:lnTo>
                    <a:pt x="2" y="692"/>
                  </a:lnTo>
                  <a:lnTo>
                    <a:pt x="4" y="678"/>
                  </a:lnTo>
                  <a:lnTo>
                    <a:pt x="12" y="667"/>
                  </a:lnTo>
                  <a:lnTo>
                    <a:pt x="15" y="659"/>
                  </a:lnTo>
                  <a:lnTo>
                    <a:pt x="21" y="652"/>
                  </a:lnTo>
                  <a:lnTo>
                    <a:pt x="29" y="644"/>
                  </a:lnTo>
                  <a:lnTo>
                    <a:pt x="38" y="638"/>
                  </a:lnTo>
                  <a:lnTo>
                    <a:pt x="50" y="629"/>
                  </a:lnTo>
                  <a:lnTo>
                    <a:pt x="63" y="621"/>
                  </a:lnTo>
                  <a:lnTo>
                    <a:pt x="74" y="614"/>
                  </a:lnTo>
                  <a:lnTo>
                    <a:pt x="91" y="606"/>
                  </a:lnTo>
                  <a:lnTo>
                    <a:pt x="105" y="599"/>
                  </a:lnTo>
                  <a:lnTo>
                    <a:pt x="120" y="591"/>
                  </a:lnTo>
                  <a:lnTo>
                    <a:pt x="137" y="583"/>
                  </a:lnTo>
                  <a:lnTo>
                    <a:pt x="152" y="580"/>
                  </a:lnTo>
                  <a:lnTo>
                    <a:pt x="166" y="572"/>
                  </a:lnTo>
                  <a:lnTo>
                    <a:pt x="179" y="568"/>
                  </a:lnTo>
                  <a:lnTo>
                    <a:pt x="190" y="564"/>
                  </a:lnTo>
                  <a:lnTo>
                    <a:pt x="202" y="559"/>
                  </a:lnTo>
                  <a:lnTo>
                    <a:pt x="209" y="555"/>
                  </a:lnTo>
                  <a:lnTo>
                    <a:pt x="217" y="553"/>
                  </a:lnTo>
                  <a:lnTo>
                    <a:pt x="221" y="553"/>
                  </a:lnTo>
                  <a:lnTo>
                    <a:pt x="225" y="553"/>
                  </a:lnTo>
                  <a:lnTo>
                    <a:pt x="225" y="557"/>
                  </a:lnTo>
                  <a:lnTo>
                    <a:pt x="226" y="564"/>
                  </a:lnTo>
                  <a:lnTo>
                    <a:pt x="228" y="570"/>
                  </a:lnTo>
                  <a:lnTo>
                    <a:pt x="234" y="578"/>
                  </a:lnTo>
                  <a:lnTo>
                    <a:pt x="242" y="587"/>
                  </a:lnTo>
                  <a:lnTo>
                    <a:pt x="251" y="597"/>
                  </a:lnTo>
                  <a:lnTo>
                    <a:pt x="264" y="604"/>
                  </a:lnTo>
                  <a:lnTo>
                    <a:pt x="278" y="614"/>
                  </a:lnTo>
                  <a:lnTo>
                    <a:pt x="289" y="621"/>
                  </a:lnTo>
                  <a:lnTo>
                    <a:pt x="304" y="629"/>
                  </a:lnTo>
                  <a:lnTo>
                    <a:pt x="316" y="633"/>
                  </a:lnTo>
                  <a:lnTo>
                    <a:pt x="327" y="640"/>
                  </a:lnTo>
                  <a:lnTo>
                    <a:pt x="335" y="642"/>
                  </a:lnTo>
                  <a:lnTo>
                    <a:pt x="337" y="646"/>
                  </a:lnTo>
                  <a:lnTo>
                    <a:pt x="335" y="642"/>
                  </a:lnTo>
                  <a:lnTo>
                    <a:pt x="329" y="635"/>
                  </a:lnTo>
                  <a:lnTo>
                    <a:pt x="323" y="625"/>
                  </a:lnTo>
                  <a:lnTo>
                    <a:pt x="318" y="614"/>
                  </a:lnTo>
                  <a:lnTo>
                    <a:pt x="314" y="604"/>
                  </a:lnTo>
                  <a:lnTo>
                    <a:pt x="312" y="595"/>
                  </a:lnTo>
                  <a:lnTo>
                    <a:pt x="310" y="587"/>
                  </a:lnTo>
                  <a:lnTo>
                    <a:pt x="310" y="580"/>
                  </a:lnTo>
                  <a:lnTo>
                    <a:pt x="308" y="570"/>
                  </a:lnTo>
                  <a:lnTo>
                    <a:pt x="310" y="561"/>
                  </a:lnTo>
                  <a:lnTo>
                    <a:pt x="314" y="551"/>
                  </a:lnTo>
                  <a:lnTo>
                    <a:pt x="318" y="542"/>
                  </a:lnTo>
                  <a:lnTo>
                    <a:pt x="321" y="530"/>
                  </a:lnTo>
                  <a:lnTo>
                    <a:pt x="327" y="519"/>
                  </a:lnTo>
                  <a:lnTo>
                    <a:pt x="333" y="507"/>
                  </a:lnTo>
                  <a:lnTo>
                    <a:pt x="340" y="498"/>
                  </a:lnTo>
                  <a:lnTo>
                    <a:pt x="348" y="488"/>
                  </a:lnTo>
                  <a:lnTo>
                    <a:pt x="358" y="477"/>
                  </a:lnTo>
                  <a:lnTo>
                    <a:pt x="367" y="469"/>
                  </a:lnTo>
                  <a:lnTo>
                    <a:pt x="379" y="462"/>
                  </a:lnTo>
                  <a:lnTo>
                    <a:pt x="384" y="452"/>
                  </a:lnTo>
                  <a:lnTo>
                    <a:pt x="394" y="445"/>
                  </a:lnTo>
                  <a:lnTo>
                    <a:pt x="401" y="437"/>
                  </a:lnTo>
                  <a:lnTo>
                    <a:pt x="409" y="433"/>
                  </a:lnTo>
                  <a:lnTo>
                    <a:pt x="420" y="426"/>
                  </a:lnTo>
                  <a:lnTo>
                    <a:pt x="424" y="424"/>
                  </a:lnTo>
                  <a:lnTo>
                    <a:pt x="424" y="431"/>
                  </a:lnTo>
                  <a:lnTo>
                    <a:pt x="426" y="437"/>
                  </a:lnTo>
                  <a:lnTo>
                    <a:pt x="430" y="450"/>
                  </a:lnTo>
                  <a:lnTo>
                    <a:pt x="434" y="460"/>
                  </a:lnTo>
                  <a:lnTo>
                    <a:pt x="445" y="473"/>
                  </a:lnTo>
                  <a:lnTo>
                    <a:pt x="449" y="479"/>
                  </a:lnTo>
                  <a:lnTo>
                    <a:pt x="458" y="485"/>
                  </a:lnTo>
                  <a:lnTo>
                    <a:pt x="466" y="490"/>
                  </a:lnTo>
                  <a:lnTo>
                    <a:pt x="475" y="498"/>
                  </a:lnTo>
                  <a:lnTo>
                    <a:pt x="485" y="500"/>
                  </a:lnTo>
                  <a:lnTo>
                    <a:pt x="495" y="505"/>
                  </a:lnTo>
                  <a:lnTo>
                    <a:pt x="504" y="507"/>
                  </a:lnTo>
                  <a:lnTo>
                    <a:pt x="517" y="513"/>
                  </a:lnTo>
                  <a:lnTo>
                    <a:pt x="529" y="513"/>
                  </a:lnTo>
                  <a:lnTo>
                    <a:pt x="540" y="517"/>
                  </a:lnTo>
                  <a:lnTo>
                    <a:pt x="552" y="519"/>
                  </a:lnTo>
                  <a:lnTo>
                    <a:pt x="563" y="523"/>
                  </a:lnTo>
                  <a:lnTo>
                    <a:pt x="574" y="524"/>
                  </a:lnTo>
                  <a:lnTo>
                    <a:pt x="584" y="524"/>
                  </a:lnTo>
                  <a:lnTo>
                    <a:pt x="593" y="526"/>
                  </a:lnTo>
                  <a:lnTo>
                    <a:pt x="601" y="528"/>
                  </a:lnTo>
                  <a:lnTo>
                    <a:pt x="610" y="530"/>
                  </a:lnTo>
                  <a:lnTo>
                    <a:pt x="618" y="532"/>
                  </a:lnTo>
                  <a:lnTo>
                    <a:pt x="614" y="528"/>
                  </a:lnTo>
                  <a:lnTo>
                    <a:pt x="610" y="521"/>
                  </a:lnTo>
                  <a:lnTo>
                    <a:pt x="609" y="513"/>
                  </a:lnTo>
                  <a:lnTo>
                    <a:pt x="607" y="507"/>
                  </a:lnTo>
                  <a:lnTo>
                    <a:pt x="605" y="500"/>
                  </a:lnTo>
                  <a:lnTo>
                    <a:pt x="603" y="494"/>
                  </a:lnTo>
                  <a:lnTo>
                    <a:pt x="599" y="483"/>
                  </a:lnTo>
                  <a:lnTo>
                    <a:pt x="595" y="475"/>
                  </a:lnTo>
                  <a:lnTo>
                    <a:pt x="593" y="464"/>
                  </a:lnTo>
                  <a:lnTo>
                    <a:pt x="591" y="456"/>
                  </a:lnTo>
                  <a:lnTo>
                    <a:pt x="586" y="443"/>
                  </a:lnTo>
                  <a:lnTo>
                    <a:pt x="586" y="433"/>
                  </a:lnTo>
                  <a:lnTo>
                    <a:pt x="582" y="424"/>
                  </a:lnTo>
                  <a:lnTo>
                    <a:pt x="582" y="412"/>
                  </a:lnTo>
                  <a:lnTo>
                    <a:pt x="580" y="399"/>
                  </a:lnTo>
                  <a:lnTo>
                    <a:pt x="578" y="389"/>
                  </a:lnTo>
                  <a:lnTo>
                    <a:pt x="578" y="378"/>
                  </a:lnTo>
                  <a:lnTo>
                    <a:pt x="578" y="367"/>
                  </a:lnTo>
                  <a:lnTo>
                    <a:pt x="578" y="355"/>
                  </a:lnTo>
                  <a:lnTo>
                    <a:pt x="580" y="346"/>
                  </a:lnTo>
                  <a:lnTo>
                    <a:pt x="580" y="336"/>
                  </a:lnTo>
                  <a:lnTo>
                    <a:pt x="586" y="327"/>
                  </a:lnTo>
                  <a:lnTo>
                    <a:pt x="588" y="317"/>
                  </a:lnTo>
                  <a:lnTo>
                    <a:pt x="593" y="308"/>
                  </a:lnTo>
                  <a:lnTo>
                    <a:pt x="597" y="298"/>
                  </a:lnTo>
                  <a:lnTo>
                    <a:pt x="605" y="291"/>
                  </a:lnTo>
                  <a:lnTo>
                    <a:pt x="610" y="283"/>
                  </a:lnTo>
                  <a:lnTo>
                    <a:pt x="618" y="277"/>
                  </a:lnTo>
                  <a:lnTo>
                    <a:pt x="628" y="272"/>
                  </a:lnTo>
                  <a:lnTo>
                    <a:pt x="639" y="268"/>
                  </a:lnTo>
                  <a:lnTo>
                    <a:pt x="649" y="262"/>
                  </a:lnTo>
                  <a:lnTo>
                    <a:pt x="662" y="258"/>
                  </a:lnTo>
                  <a:lnTo>
                    <a:pt x="675" y="255"/>
                  </a:lnTo>
                  <a:lnTo>
                    <a:pt x="688" y="253"/>
                  </a:lnTo>
                  <a:lnTo>
                    <a:pt x="702" y="249"/>
                  </a:lnTo>
                  <a:lnTo>
                    <a:pt x="715" y="247"/>
                  </a:lnTo>
                  <a:lnTo>
                    <a:pt x="728" y="247"/>
                  </a:lnTo>
                  <a:lnTo>
                    <a:pt x="744" y="247"/>
                  </a:lnTo>
                  <a:lnTo>
                    <a:pt x="755" y="247"/>
                  </a:lnTo>
                  <a:lnTo>
                    <a:pt x="766" y="245"/>
                  </a:lnTo>
                  <a:lnTo>
                    <a:pt x="776" y="245"/>
                  </a:lnTo>
                  <a:lnTo>
                    <a:pt x="785" y="245"/>
                  </a:lnTo>
                  <a:lnTo>
                    <a:pt x="793" y="245"/>
                  </a:lnTo>
                  <a:lnTo>
                    <a:pt x="799" y="245"/>
                  </a:lnTo>
                  <a:lnTo>
                    <a:pt x="801" y="245"/>
                  </a:lnTo>
                  <a:lnTo>
                    <a:pt x="804" y="247"/>
                  </a:lnTo>
                  <a:lnTo>
                    <a:pt x="803" y="247"/>
                  </a:lnTo>
                  <a:lnTo>
                    <a:pt x="801" y="253"/>
                  </a:lnTo>
                  <a:lnTo>
                    <a:pt x="799" y="260"/>
                  </a:lnTo>
                  <a:lnTo>
                    <a:pt x="799" y="272"/>
                  </a:lnTo>
                  <a:lnTo>
                    <a:pt x="797" y="285"/>
                  </a:lnTo>
                  <a:lnTo>
                    <a:pt x="801" y="302"/>
                  </a:lnTo>
                  <a:lnTo>
                    <a:pt x="804" y="310"/>
                  </a:lnTo>
                  <a:lnTo>
                    <a:pt x="810" y="319"/>
                  </a:lnTo>
                  <a:lnTo>
                    <a:pt x="814" y="329"/>
                  </a:lnTo>
                  <a:lnTo>
                    <a:pt x="823" y="340"/>
                  </a:lnTo>
                  <a:lnTo>
                    <a:pt x="831" y="348"/>
                  </a:lnTo>
                  <a:lnTo>
                    <a:pt x="841" y="357"/>
                  </a:lnTo>
                  <a:lnTo>
                    <a:pt x="852" y="367"/>
                  </a:lnTo>
                  <a:lnTo>
                    <a:pt x="863" y="378"/>
                  </a:lnTo>
                  <a:lnTo>
                    <a:pt x="877" y="386"/>
                  </a:lnTo>
                  <a:lnTo>
                    <a:pt x="890" y="397"/>
                  </a:lnTo>
                  <a:lnTo>
                    <a:pt x="901" y="405"/>
                  </a:lnTo>
                  <a:lnTo>
                    <a:pt x="915" y="416"/>
                  </a:lnTo>
                  <a:lnTo>
                    <a:pt x="924" y="424"/>
                  </a:lnTo>
                  <a:lnTo>
                    <a:pt x="936" y="431"/>
                  </a:lnTo>
                  <a:lnTo>
                    <a:pt x="945" y="437"/>
                  </a:lnTo>
                  <a:lnTo>
                    <a:pt x="955" y="443"/>
                  </a:lnTo>
                  <a:lnTo>
                    <a:pt x="962" y="445"/>
                  </a:lnTo>
                  <a:lnTo>
                    <a:pt x="968" y="450"/>
                  </a:lnTo>
                  <a:lnTo>
                    <a:pt x="972" y="452"/>
                  </a:lnTo>
                  <a:lnTo>
                    <a:pt x="974" y="454"/>
                  </a:lnTo>
                  <a:lnTo>
                    <a:pt x="972" y="450"/>
                  </a:lnTo>
                  <a:lnTo>
                    <a:pt x="972" y="445"/>
                  </a:lnTo>
                  <a:lnTo>
                    <a:pt x="970" y="437"/>
                  </a:lnTo>
                  <a:lnTo>
                    <a:pt x="968" y="424"/>
                  </a:lnTo>
                  <a:lnTo>
                    <a:pt x="964" y="409"/>
                  </a:lnTo>
                  <a:lnTo>
                    <a:pt x="964" y="391"/>
                  </a:lnTo>
                  <a:lnTo>
                    <a:pt x="964" y="374"/>
                  </a:lnTo>
                  <a:lnTo>
                    <a:pt x="964" y="355"/>
                  </a:lnTo>
                  <a:lnTo>
                    <a:pt x="964" y="334"/>
                  </a:lnTo>
                  <a:lnTo>
                    <a:pt x="966" y="313"/>
                  </a:lnTo>
                  <a:lnTo>
                    <a:pt x="968" y="291"/>
                  </a:lnTo>
                  <a:lnTo>
                    <a:pt x="974" y="272"/>
                  </a:lnTo>
                  <a:lnTo>
                    <a:pt x="979" y="249"/>
                  </a:lnTo>
                  <a:lnTo>
                    <a:pt x="991" y="228"/>
                  </a:lnTo>
                  <a:lnTo>
                    <a:pt x="1000" y="211"/>
                  </a:lnTo>
                  <a:lnTo>
                    <a:pt x="1015" y="196"/>
                  </a:lnTo>
                  <a:lnTo>
                    <a:pt x="1029" y="179"/>
                  </a:lnTo>
                  <a:lnTo>
                    <a:pt x="1048" y="167"/>
                  </a:lnTo>
                  <a:lnTo>
                    <a:pt x="1069" y="156"/>
                  </a:lnTo>
                  <a:lnTo>
                    <a:pt x="1092" y="148"/>
                  </a:lnTo>
                  <a:lnTo>
                    <a:pt x="1114" y="141"/>
                  </a:lnTo>
                  <a:lnTo>
                    <a:pt x="1141" y="137"/>
                  </a:lnTo>
                  <a:lnTo>
                    <a:pt x="1168" y="133"/>
                  </a:lnTo>
                  <a:lnTo>
                    <a:pt x="1196" y="133"/>
                  </a:lnTo>
                  <a:lnTo>
                    <a:pt x="1223" y="131"/>
                  </a:lnTo>
                  <a:lnTo>
                    <a:pt x="1251" y="133"/>
                  </a:lnTo>
                  <a:lnTo>
                    <a:pt x="1280" y="133"/>
                  </a:lnTo>
                  <a:lnTo>
                    <a:pt x="1308" y="139"/>
                  </a:lnTo>
                  <a:lnTo>
                    <a:pt x="1337" y="141"/>
                  </a:lnTo>
                  <a:lnTo>
                    <a:pt x="1363" y="146"/>
                  </a:lnTo>
                  <a:lnTo>
                    <a:pt x="1390" y="152"/>
                  </a:lnTo>
                  <a:lnTo>
                    <a:pt x="1417" y="161"/>
                  </a:lnTo>
                  <a:lnTo>
                    <a:pt x="1438" y="169"/>
                  </a:lnTo>
                  <a:lnTo>
                    <a:pt x="1462" y="177"/>
                  </a:lnTo>
                  <a:lnTo>
                    <a:pt x="1483" y="186"/>
                  </a:lnTo>
                  <a:lnTo>
                    <a:pt x="1502" y="196"/>
                  </a:lnTo>
                  <a:lnTo>
                    <a:pt x="1519" y="207"/>
                  </a:lnTo>
                  <a:lnTo>
                    <a:pt x="1536" y="217"/>
                  </a:lnTo>
                  <a:lnTo>
                    <a:pt x="1552" y="228"/>
                  </a:lnTo>
                  <a:lnTo>
                    <a:pt x="1565" y="237"/>
                  </a:lnTo>
                  <a:lnTo>
                    <a:pt x="1576" y="247"/>
                  </a:lnTo>
                  <a:lnTo>
                    <a:pt x="1586" y="255"/>
                  </a:lnTo>
                  <a:lnTo>
                    <a:pt x="1594" y="262"/>
                  </a:lnTo>
                  <a:lnTo>
                    <a:pt x="1603" y="270"/>
                  </a:lnTo>
                  <a:lnTo>
                    <a:pt x="1611" y="279"/>
                  </a:lnTo>
                  <a:lnTo>
                    <a:pt x="1614" y="285"/>
                  </a:lnTo>
                  <a:lnTo>
                    <a:pt x="1613" y="285"/>
                  </a:lnTo>
                  <a:lnTo>
                    <a:pt x="1609" y="293"/>
                  </a:lnTo>
                  <a:lnTo>
                    <a:pt x="1603" y="304"/>
                  </a:lnTo>
                  <a:lnTo>
                    <a:pt x="1597" y="317"/>
                  </a:lnTo>
                  <a:lnTo>
                    <a:pt x="1594" y="325"/>
                  </a:lnTo>
                  <a:lnTo>
                    <a:pt x="1590" y="334"/>
                  </a:lnTo>
                  <a:lnTo>
                    <a:pt x="1588" y="342"/>
                  </a:lnTo>
                  <a:lnTo>
                    <a:pt x="1584" y="351"/>
                  </a:lnTo>
                  <a:lnTo>
                    <a:pt x="1582" y="361"/>
                  </a:lnTo>
                  <a:lnTo>
                    <a:pt x="1580" y="370"/>
                  </a:lnTo>
                  <a:lnTo>
                    <a:pt x="1580" y="380"/>
                  </a:lnTo>
                  <a:lnTo>
                    <a:pt x="1580" y="391"/>
                  </a:lnTo>
                  <a:lnTo>
                    <a:pt x="1580" y="399"/>
                  </a:lnTo>
                  <a:lnTo>
                    <a:pt x="1580" y="407"/>
                  </a:lnTo>
                  <a:lnTo>
                    <a:pt x="1582" y="416"/>
                  </a:lnTo>
                  <a:lnTo>
                    <a:pt x="1586" y="424"/>
                  </a:lnTo>
                  <a:lnTo>
                    <a:pt x="1590" y="431"/>
                  </a:lnTo>
                  <a:lnTo>
                    <a:pt x="1594" y="441"/>
                  </a:lnTo>
                  <a:lnTo>
                    <a:pt x="1599" y="448"/>
                  </a:lnTo>
                  <a:lnTo>
                    <a:pt x="1607" y="456"/>
                  </a:lnTo>
                  <a:lnTo>
                    <a:pt x="1613" y="462"/>
                  </a:lnTo>
                  <a:lnTo>
                    <a:pt x="1622" y="467"/>
                  </a:lnTo>
                  <a:lnTo>
                    <a:pt x="1630" y="471"/>
                  </a:lnTo>
                  <a:lnTo>
                    <a:pt x="1641" y="477"/>
                  </a:lnTo>
                  <a:lnTo>
                    <a:pt x="1649" y="481"/>
                  </a:lnTo>
                  <a:lnTo>
                    <a:pt x="1660" y="485"/>
                  </a:lnTo>
                  <a:lnTo>
                    <a:pt x="1673" y="488"/>
                  </a:lnTo>
                  <a:lnTo>
                    <a:pt x="1687" y="490"/>
                  </a:lnTo>
                  <a:lnTo>
                    <a:pt x="1698" y="490"/>
                  </a:lnTo>
                  <a:lnTo>
                    <a:pt x="1711" y="490"/>
                  </a:lnTo>
                  <a:lnTo>
                    <a:pt x="1727" y="490"/>
                  </a:lnTo>
                  <a:lnTo>
                    <a:pt x="1742" y="492"/>
                  </a:lnTo>
                  <a:lnTo>
                    <a:pt x="1755" y="490"/>
                  </a:lnTo>
                  <a:lnTo>
                    <a:pt x="1770" y="488"/>
                  </a:lnTo>
                  <a:lnTo>
                    <a:pt x="1784" y="488"/>
                  </a:lnTo>
                  <a:lnTo>
                    <a:pt x="1797" y="486"/>
                  </a:lnTo>
                  <a:lnTo>
                    <a:pt x="1810" y="483"/>
                  </a:lnTo>
                  <a:lnTo>
                    <a:pt x="1822" y="481"/>
                  </a:lnTo>
                  <a:lnTo>
                    <a:pt x="1831" y="479"/>
                  </a:lnTo>
                  <a:lnTo>
                    <a:pt x="1843" y="479"/>
                  </a:lnTo>
                  <a:lnTo>
                    <a:pt x="1854" y="475"/>
                  </a:lnTo>
                  <a:lnTo>
                    <a:pt x="1860" y="475"/>
                  </a:lnTo>
                  <a:lnTo>
                    <a:pt x="1858" y="473"/>
                  </a:lnTo>
                  <a:lnTo>
                    <a:pt x="1856" y="467"/>
                  </a:lnTo>
                  <a:lnTo>
                    <a:pt x="1848" y="458"/>
                  </a:lnTo>
                  <a:lnTo>
                    <a:pt x="1844" y="447"/>
                  </a:lnTo>
                  <a:lnTo>
                    <a:pt x="1837" y="431"/>
                  </a:lnTo>
                  <a:lnTo>
                    <a:pt x="1829" y="414"/>
                  </a:lnTo>
                  <a:lnTo>
                    <a:pt x="1824" y="395"/>
                  </a:lnTo>
                  <a:lnTo>
                    <a:pt x="1816" y="378"/>
                  </a:lnTo>
                  <a:lnTo>
                    <a:pt x="1806" y="357"/>
                  </a:lnTo>
                  <a:lnTo>
                    <a:pt x="1801" y="336"/>
                  </a:lnTo>
                  <a:lnTo>
                    <a:pt x="1793" y="317"/>
                  </a:lnTo>
                  <a:lnTo>
                    <a:pt x="1791" y="296"/>
                  </a:lnTo>
                  <a:lnTo>
                    <a:pt x="1786" y="277"/>
                  </a:lnTo>
                  <a:lnTo>
                    <a:pt x="1787" y="260"/>
                  </a:lnTo>
                  <a:lnTo>
                    <a:pt x="1787" y="245"/>
                  </a:lnTo>
                  <a:lnTo>
                    <a:pt x="1793" y="234"/>
                  </a:lnTo>
                  <a:lnTo>
                    <a:pt x="1799" y="220"/>
                  </a:lnTo>
                  <a:lnTo>
                    <a:pt x="1808" y="211"/>
                  </a:lnTo>
                  <a:lnTo>
                    <a:pt x="1820" y="203"/>
                  </a:lnTo>
                  <a:lnTo>
                    <a:pt x="1833" y="198"/>
                  </a:lnTo>
                  <a:lnTo>
                    <a:pt x="1846" y="194"/>
                  </a:lnTo>
                  <a:lnTo>
                    <a:pt x="1862" y="192"/>
                  </a:lnTo>
                  <a:lnTo>
                    <a:pt x="1877" y="190"/>
                  </a:lnTo>
                  <a:lnTo>
                    <a:pt x="1894" y="192"/>
                  </a:lnTo>
                  <a:lnTo>
                    <a:pt x="1909" y="192"/>
                  </a:lnTo>
                  <a:lnTo>
                    <a:pt x="1924" y="196"/>
                  </a:lnTo>
                  <a:lnTo>
                    <a:pt x="1936" y="196"/>
                  </a:lnTo>
                  <a:lnTo>
                    <a:pt x="1949" y="199"/>
                  </a:lnTo>
                  <a:lnTo>
                    <a:pt x="1957" y="201"/>
                  </a:lnTo>
                  <a:lnTo>
                    <a:pt x="1966" y="203"/>
                  </a:lnTo>
                  <a:lnTo>
                    <a:pt x="1970" y="203"/>
                  </a:lnTo>
                  <a:lnTo>
                    <a:pt x="1974" y="205"/>
                  </a:lnTo>
                  <a:lnTo>
                    <a:pt x="1970" y="203"/>
                  </a:lnTo>
                  <a:lnTo>
                    <a:pt x="1966" y="196"/>
                  </a:lnTo>
                  <a:lnTo>
                    <a:pt x="1960" y="186"/>
                  </a:lnTo>
                  <a:lnTo>
                    <a:pt x="1957" y="175"/>
                  </a:lnTo>
                  <a:lnTo>
                    <a:pt x="1957" y="165"/>
                  </a:lnTo>
                  <a:lnTo>
                    <a:pt x="1957" y="158"/>
                  </a:lnTo>
                  <a:lnTo>
                    <a:pt x="1957" y="148"/>
                  </a:lnTo>
                  <a:lnTo>
                    <a:pt x="1962" y="141"/>
                  </a:lnTo>
                  <a:lnTo>
                    <a:pt x="1966" y="129"/>
                  </a:lnTo>
                  <a:lnTo>
                    <a:pt x="1974" y="120"/>
                  </a:lnTo>
                  <a:lnTo>
                    <a:pt x="1981" y="108"/>
                  </a:lnTo>
                  <a:lnTo>
                    <a:pt x="1995" y="99"/>
                  </a:lnTo>
                  <a:lnTo>
                    <a:pt x="2006" y="85"/>
                  </a:lnTo>
                  <a:lnTo>
                    <a:pt x="2025" y="74"/>
                  </a:lnTo>
                  <a:lnTo>
                    <a:pt x="2044" y="61"/>
                  </a:lnTo>
                  <a:lnTo>
                    <a:pt x="2065" y="49"/>
                  </a:lnTo>
                  <a:lnTo>
                    <a:pt x="2088" y="38"/>
                  </a:lnTo>
                  <a:lnTo>
                    <a:pt x="2113" y="28"/>
                  </a:lnTo>
                  <a:lnTo>
                    <a:pt x="2137" y="19"/>
                  </a:lnTo>
                  <a:lnTo>
                    <a:pt x="2164" y="11"/>
                  </a:lnTo>
                  <a:lnTo>
                    <a:pt x="2189" y="6"/>
                  </a:lnTo>
                  <a:lnTo>
                    <a:pt x="2217" y="0"/>
                  </a:lnTo>
                  <a:lnTo>
                    <a:pt x="2246" y="0"/>
                  </a:lnTo>
                  <a:lnTo>
                    <a:pt x="2274" y="0"/>
                  </a:lnTo>
                  <a:lnTo>
                    <a:pt x="2301" y="2"/>
                  </a:lnTo>
                  <a:lnTo>
                    <a:pt x="2327" y="9"/>
                  </a:lnTo>
                  <a:lnTo>
                    <a:pt x="2354" y="19"/>
                  </a:lnTo>
                  <a:lnTo>
                    <a:pt x="2381" y="32"/>
                  </a:lnTo>
                  <a:lnTo>
                    <a:pt x="2404" y="47"/>
                  </a:lnTo>
                  <a:lnTo>
                    <a:pt x="2426" y="68"/>
                  </a:lnTo>
                  <a:lnTo>
                    <a:pt x="2447" y="89"/>
                  </a:lnTo>
                  <a:lnTo>
                    <a:pt x="2466" y="114"/>
                  </a:lnTo>
                  <a:lnTo>
                    <a:pt x="2485" y="139"/>
                  </a:lnTo>
                  <a:lnTo>
                    <a:pt x="2502" y="163"/>
                  </a:lnTo>
                  <a:lnTo>
                    <a:pt x="2518" y="190"/>
                  </a:lnTo>
                  <a:lnTo>
                    <a:pt x="2533" y="218"/>
                  </a:lnTo>
                  <a:lnTo>
                    <a:pt x="2544" y="241"/>
                  </a:lnTo>
                  <a:lnTo>
                    <a:pt x="2556" y="266"/>
                  </a:lnTo>
                  <a:lnTo>
                    <a:pt x="2565" y="287"/>
                  </a:lnTo>
                  <a:lnTo>
                    <a:pt x="2575" y="308"/>
                  </a:lnTo>
                  <a:lnTo>
                    <a:pt x="2578" y="323"/>
                  </a:lnTo>
                  <a:lnTo>
                    <a:pt x="2584" y="336"/>
                  </a:lnTo>
                  <a:lnTo>
                    <a:pt x="2588" y="342"/>
                  </a:lnTo>
                  <a:lnTo>
                    <a:pt x="2588" y="348"/>
                  </a:lnTo>
                  <a:lnTo>
                    <a:pt x="2723" y="317"/>
                  </a:lnTo>
                  <a:lnTo>
                    <a:pt x="2746" y="99"/>
                  </a:lnTo>
                  <a:lnTo>
                    <a:pt x="2748" y="101"/>
                  </a:lnTo>
                  <a:lnTo>
                    <a:pt x="2761" y="112"/>
                  </a:lnTo>
                  <a:lnTo>
                    <a:pt x="2769" y="120"/>
                  </a:lnTo>
                  <a:lnTo>
                    <a:pt x="2776" y="129"/>
                  </a:lnTo>
                  <a:lnTo>
                    <a:pt x="2788" y="139"/>
                  </a:lnTo>
                  <a:lnTo>
                    <a:pt x="2799" y="152"/>
                  </a:lnTo>
                  <a:lnTo>
                    <a:pt x="2809" y="163"/>
                  </a:lnTo>
                  <a:lnTo>
                    <a:pt x="2820" y="179"/>
                  </a:lnTo>
                  <a:lnTo>
                    <a:pt x="2829" y="194"/>
                  </a:lnTo>
                  <a:lnTo>
                    <a:pt x="2841" y="211"/>
                  </a:lnTo>
                  <a:lnTo>
                    <a:pt x="2848" y="228"/>
                  </a:lnTo>
                  <a:lnTo>
                    <a:pt x="2858" y="245"/>
                  </a:lnTo>
                  <a:lnTo>
                    <a:pt x="2866" y="264"/>
                  </a:lnTo>
                  <a:lnTo>
                    <a:pt x="2871" y="285"/>
                  </a:lnTo>
                  <a:lnTo>
                    <a:pt x="2873" y="302"/>
                  </a:lnTo>
                  <a:lnTo>
                    <a:pt x="2875" y="319"/>
                  </a:lnTo>
                  <a:lnTo>
                    <a:pt x="2875" y="338"/>
                  </a:lnTo>
                  <a:lnTo>
                    <a:pt x="2875" y="357"/>
                  </a:lnTo>
                  <a:lnTo>
                    <a:pt x="2871" y="374"/>
                  </a:lnTo>
                  <a:lnTo>
                    <a:pt x="2869" y="391"/>
                  </a:lnTo>
                  <a:lnTo>
                    <a:pt x="2866" y="409"/>
                  </a:lnTo>
                  <a:lnTo>
                    <a:pt x="2862" y="426"/>
                  </a:lnTo>
                  <a:lnTo>
                    <a:pt x="2856" y="439"/>
                  </a:lnTo>
                  <a:lnTo>
                    <a:pt x="2852" y="454"/>
                  </a:lnTo>
                  <a:lnTo>
                    <a:pt x="2847" y="466"/>
                  </a:lnTo>
                  <a:lnTo>
                    <a:pt x="2845" y="477"/>
                  </a:lnTo>
                  <a:lnTo>
                    <a:pt x="2839" y="485"/>
                  </a:lnTo>
                  <a:lnTo>
                    <a:pt x="2837" y="492"/>
                  </a:lnTo>
                  <a:lnTo>
                    <a:pt x="2835" y="494"/>
                  </a:lnTo>
                  <a:lnTo>
                    <a:pt x="2835" y="498"/>
                  </a:lnTo>
                  <a:lnTo>
                    <a:pt x="2839" y="498"/>
                  </a:lnTo>
                  <a:lnTo>
                    <a:pt x="2848" y="500"/>
                  </a:lnTo>
                  <a:lnTo>
                    <a:pt x="2854" y="500"/>
                  </a:lnTo>
                  <a:lnTo>
                    <a:pt x="2866" y="500"/>
                  </a:lnTo>
                  <a:lnTo>
                    <a:pt x="2873" y="500"/>
                  </a:lnTo>
                  <a:lnTo>
                    <a:pt x="2885" y="502"/>
                  </a:lnTo>
                  <a:lnTo>
                    <a:pt x="2894" y="502"/>
                  </a:lnTo>
                  <a:lnTo>
                    <a:pt x="2905" y="502"/>
                  </a:lnTo>
                  <a:lnTo>
                    <a:pt x="2917" y="502"/>
                  </a:lnTo>
                  <a:lnTo>
                    <a:pt x="2930" y="504"/>
                  </a:lnTo>
                  <a:lnTo>
                    <a:pt x="2942" y="502"/>
                  </a:lnTo>
                  <a:lnTo>
                    <a:pt x="2955" y="500"/>
                  </a:lnTo>
                  <a:lnTo>
                    <a:pt x="2966" y="500"/>
                  </a:lnTo>
                  <a:lnTo>
                    <a:pt x="2980" y="498"/>
                  </a:lnTo>
                  <a:lnTo>
                    <a:pt x="2989" y="492"/>
                  </a:lnTo>
                  <a:lnTo>
                    <a:pt x="2999" y="488"/>
                  </a:lnTo>
                  <a:lnTo>
                    <a:pt x="3008" y="481"/>
                  </a:lnTo>
                  <a:lnTo>
                    <a:pt x="3018" y="477"/>
                  </a:lnTo>
                  <a:lnTo>
                    <a:pt x="3033" y="466"/>
                  </a:lnTo>
                  <a:lnTo>
                    <a:pt x="3048" y="454"/>
                  </a:lnTo>
                  <a:lnTo>
                    <a:pt x="3056" y="441"/>
                  </a:lnTo>
                  <a:lnTo>
                    <a:pt x="3065" y="431"/>
                  </a:lnTo>
                  <a:lnTo>
                    <a:pt x="3069" y="426"/>
                  </a:lnTo>
                  <a:lnTo>
                    <a:pt x="3073" y="424"/>
                  </a:lnTo>
                  <a:lnTo>
                    <a:pt x="3075" y="424"/>
                  </a:lnTo>
                  <a:lnTo>
                    <a:pt x="3086" y="426"/>
                  </a:lnTo>
                  <a:lnTo>
                    <a:pt x="3092" y="426"/>
                  </a:lnTo>
                  <a:lnTo>
                    <a:pt x="3103" y="428"/>
                  </a:lnTo>
                  <a:lnTo>
                    <a:pt x="3111" y="429"/>
                  </a:lnTo>
                  <a:lnTo>
                    <a:pt x="3124" y="433"/>
                  </a:lnTo>
                  <a:lnTo>
                    <a:pt x="3132" y="435"/>
                  </a:lnTo>
                  <a:lnTo>
                    <a:pt x="3143" y="439"/>
                  </a:lnTo>
                  <a:lnTo>
                    <a:pt x="3155" y="443"/>
                  </a:lnTo>
                  <a:lnTo>
                    <a:pt x="3166" y="448"/>
                  </a:lnTo>
                  <a:lnTo>
                    <a:pt x="3174" y="452"/>
                  </a:lnTo>
                  <a:lnTo>
                    <a:pt x="3185" y="460"/>
                  </a:lnTo>
                  <a:lnTo>
                    <a:pt x="3193" y="467"/>
                  </a:lnTo>
                  <a:lnTo>
                    <a:pt x="3200" y="475"/>
                  </a:lnTo>
                  <a:lnTo>
                    <a:pt x="3206" y="483"/>
                  </a:lnTo>
                  <a:lnTo>
                    <a:pt x="3212" y="492"/>
                  </a:lnTo>
                  <a:lnTo>
                    <a:pt x="3213" y="502"/>
                  </a:lnTo>
                  <a:lnTo>
                    <a:pt x="3217" y="513"/>
                  </a:lnTo>
                  <a:lnTo>
                    <a:pt x="3219" y="524"/>
                  </a:lnTo>
                  <a:lnTo>
                    <a:pt x="3219" y="534"/>
                  </a:lnTo>
                  <a:lnTo>
                    <a:pt x="3219" y="545"/>
                  </a:lnTo>
                  <a:lnTo>
                    <a:pt x="3221" y="557"/>
                  </a:lnTo>
                  <a:lnTo>
                    <a:pt x="3219" y="564"/>
                  </a:lnTo>
                  <a:lnTo>
                    <a:pt x="3219" y="574"/>
                  </a:lnTo>
                  <a:lnTo>
                    <a:pt x="3217" y="581"/>
                  </a:lnTo>
                  <a:lnTo>
                    <a:pt x="3217" y="589"/>
                  </a:lnTo>
                  <a:lnTo>
                    <a:pt x="3215" y="600"/>
                  </a:lnTo>
                  <a:lnTo>
                    <a:pt x="3215" y="604"/>
                  </a:lnTo>
                  <a:lnTo>
                    <a:pt x="3219" y="606"/>
                  </a:lnTo>
                  <a:lnTo>
                    <a:pt x="3225" y="608"/>
                  </a:lnTo>
                  <a:lnTo>
                    <a:pt x="3236" y="612"/>
                  </a:lnTo>
                  <a:lnTo>
                    <a:pt x="3244" y="614"/>
                  </a:lnTo>
                  <a:lnTo>
                    <a:pt x="3257" y="619"/>
                  </a:lnTo>
                  <a:lnTo>
                    <a:pt x="3271" y="625"/>
                  </a:lnTo>
                  <a:lnTo>
                    <a:pt x="3288" y="633"/>
                  </a:lnTo>
                  <a:lnTo>
                    <a:pt x="3301" y="637"/>
                  </a:lnTo>
                  <a:lnTo>
                    <a:pt x="3320" y="644"/>
                  </a:lnTo>
                  <a:lnTo>
                    <a:pt x="3337" y="650"/>
                  </a:lnTo>
                  <a:lnTo>
                    <a:pt x="3356" y="657"/>
                  </a:lnTo>
                  <a:lnTo>
                    <a:pt x="3373" y="663"/>
                  </a:lnTo>
                  <a:lnTo>
                    <a:pt x="3392" y="669"/>
                  </a:lnTo>
                  <a:lnTo>
                    <a:pt x="3411" y="675"/>
                  </a:lnTo>
                  <a:lnTo>
                    <a:pt x="3430" y="682"/>
                  </a:lnTo>
                  <a:lnTo>
                    <a:pt x="3445" y="686"/>
                  </a:lnTo>
                  <a:lnTo>
                    <a:pt x="3463" y="692"/>
                  </a:lnTo>
                  <a:lnTo>
                    <a:pt x="3478" y="697"/>
                  </a:lnTo>
                  <a:lnTo>
                    <a:pt x="3493" y="705"/>
                  </a:lnTo>
                  <a:lnTo>
                    <a:pt x="3506" y="711"/>
                  </a:lnTo>
                  <a:lnTo>
                    <a:pt x="3522" y="718"/>
                  </a:lnTo>
                  <a:lnTo>
                    <a:pt x="3533" y="724"/>
                  </a:lnTo>
                  <a:lnTo>
                    <a:pt x="3544" y="732"/>
                  </a:lnTo>
                  <a:lnTo>
                    <a:pt x="3552" y="737"/>
                  </a:lnTo>
                  <a:lnTo>
                    <a:pt x="3560" y="743"/>
                  </a:lnTo>
                  <a:lnTo>
                    <a:pt x="3565" y="749"/>
                  </a:lnTo>
                  <a:lnTo>
                    <a:pt x="3569" y="756"/>
                  </a:lnTo>
                  <a:lnTo>
                    <a:pt x="3567" y="768"/>
                  </a:lnTo>
                  <a:lnTo>
                    <a:pt x="3560" y="779"/>
                  </a:lnTo>
                  <a:lnTo>
                    <a:pt x="3546" y="785"/>
                  </a:lnTo>
                  <a:lnTo>
                    <a:pt x="3535" y="789"/>
                  </a:lnTo>
                  <a:lnTo>
                    <a:pt x="3520" y="792"/>
                  </a:lnTo>
                  <a:lnTo>
                    <a:pt x="3503" y="798"/>
                  </a:lnTo>
                  <a:lnTo>
                    <a:pt x="3483" y="800"/>
                  </a:lnTo>
                  <a:lnTo>
                    <a:pt x="3463" y="804"/>
                  </a:lnTo>
                  <a:lnTo>
                    <a:pt x="3440" y="810"/>
                  </a:lnTo>
                  <a:lnTo>
                    <a:pt x="3419" y="813"/>
                  </a:lnTo>
                  <a:lnTo>
                    <a:pt x="3394" y="817"/>
                  </a:lnTo>
                  <a:lnTo>
                    <a:pt x="3369" y="819"/>
                  </a:lnTo>
                  <a:lnTo>
                    <a:pt x="3345" y="823"/>
                  </a:lnTo>
                  <a:lnTo>
                    <a:pt x="3324" y="829"/>
                  </a:lnTo>
                  <a:lnTo>
                    <a:pt x="3299" y="830"/>
                  </a:lnTo>
                  <a:lnTo>
                    <a:pt x="3276" y="836"/>
                  </a:lnTo>
                  <a:lnTo>
                    <a:pt x="3255" y="840"/>
                  </a:lnTo>
                  <a:lnTo>
                    <a:pt x="3238" y="846"/>
                  </a:lnTo>
                  <a:lnTo>
                    <a:pt x="3219" y="849"/>
                  </a:lnTo>
                  <a:lnTo>
                    <a:pt x="3200" y="855"/>
                  </a:lnTo>
                  <a:lnTo>
                    <a:pt x="3185" y="863"/>
                  </a:lnTo>
                  <a:lnTo>
                    <a:pt x="3172" y="868"/>
                  </a:lnTo>
                  <a:lnTo>
                    <a:pt x="3156" y="874"/>
                  </a:lnTo>
                  <a:lnTo>
                    <a:pt x="3143" y="882"/>
                  </a:lnTo>
                  <a:lnTo>
                    <a:pt x="3130" y="887"/>
                  </a:lnTo>
                  <a:lnTo>
                    <a:pt x="3118" y="893"/>
                  </a:lnTo>
                  <a:lnTo>
                    <a:pt x="3105" y="899"/>
                  </a:lnTo>
                  <a:lnTo>
                    <a:pt x="3094" y="906"/>
                  </a:lnTo>
                  <a:lnTo>
                    <a:pt x="3080" y="912"/>
                  </a:lnTo>
                  <a:lnTo>
                    <a:pt x="3069" y="920"/>
                  </a:lnTo>
                  <a:lnTo>
                    <a:pt x="3054" y="925"/>
                  </a:lnTo>
                  <a:lnTo>
                    <a:pt x="3042" y="933"/>
                  </a:lnTo>
                  <a:lnTo>
                    <a:pt x="3025" y="939"/>
                  </a:lnTo>
                  <a:lnTo>
                    <a:pt x="3010" y="946"/>
                  </a:lnTo>
                  <a:lnTo>
                    <a:pt x="2989" y="950"/>
                  </a:lnTo>
                  <a:lnTo>
                    <a:pt x="2968" y="956"/>
                  </a:lnTo>
                  <a:lnTo>
                    <a:pt x="2947" y="960"/>
                  </a:lnTo>
                  <a:lnTo>
                    <a:pt x="2924" y="963"/>
                  </a:lnTo>
                  <a:lnTo>
                    <a:pt x="2900" y="967"/>
                  </a:lnTo>
                  <a:lnTo>
                    <a:pt x="2877" y="971"/>
                  </a:lnTo>
                  <a:lnTo>
                    <a:pt x="2852" y="975"/>
                  </a:lnTo>
                  <a:lnTo>
                    <a:pt x="2828" y="979"/>
                  </a:lnTo>
                  <a:lnTo>
                    <a:pt x="2801" y="981"/>
                  </a:lnTo>
                  <a:lnTo>
                    <a:pt x="2776" y="983"/>
                  </a:lnTo>
                  <a:lnTo>
                    <a:pt x="2751" y="983"/>
                  </a:lnTo>
                  <a:lnTo>
                    <a:pt x="2727" y="984"/>
                  </a:lnTo>
                  <a:lnTo>
                    <a:pt x="2702" y="983"/>
                  </a:lnTo>
                  <a:lnTo>
                    <a:pt x="2681" y="983"/>
                  </a:lnTo>
                  <a:lnTo>
                    <a:pt x="2656" y="983"/>
                  </a:lnTo>
                  <a:lnTo>
                    <a:pt x="2637" y="983"/>
                  </a:lnTo>
                  <a:lnTo>
                    <a:pt x="2616" y="977"/>
                  </a:lnTo>
                  <a:lnTo>
                    <a:pt x="2597" y="975"/>
                  </a:lnTo>
                  <a:lnTo>
                    <a:pt x="2578" y="971"/>
                  </a:lnTo>
                  <a:lnTo>
                    <a:pt x="2561" y="969"/>
                  </a:lnTo>
                  <a:lnTo>
                    <a:pt x="2546" y="963"/>
                  </a:lnTo>
                  <a:lnTo>
                    <a:pt x="2533" y="960"/>
                  </a:lnTo>
                  <a:lnTo>
                    <a:pt x="2519" y="956"/>
                  </a:lnTo>
                  <a:lnTo>
                    <a:pt x="2510" y="950"/>
                  </a:lnTo>
                  <a:lnTo>
                    <a:pt x="2499" y="946"/>
                  </a:lnTo>
                  <a:lnTo>
                    <a:pt x="2489" y="943"/>
                  </a:lnTo>
                  <a:lnTo>
                    <a:pt x="2480" y="939"/>
                  </a:lnTo>
                  <a:lnTo>
                    <a:pt x="2476" y="937"/>
                  </a:lnTo>
                  <a:lnTo>
                    <a:pt x="2466" y="931"/>
                  </a:lnTo>
                  <a:lnTo>
                    <a:pt x="2466" y="931"/>
                  </a:lnTo>
                  <a:lnTo>
                    <a:pt x="2462" y="931"/>
                  </a:lnTo>
                  <a:lnTo>
                    <a:pt x="2461" y="931"/>
                  </a:lnTo>
                  <a:lnTo>
                    <a:pt x="2453" y="933"/>
                  </a:lnTo>
                  <a:lnTo>
                    <a:pt x="2445" y="937"/>
                  </a:lnTo>
                  <a:lnTo>
                    <a:pt x="2434" y="943"/>
                  </a:lnTo>
                  <a:lnTo>
                    <a:pt x="2421" y="946"/>
                  </a:lnTo>
                  <a:lnTo>
                    <a:pt x="2405" y="952"/>
                  </a:lnTo>
                  <a:lnTo>
                    <a:pt x="2392" y="958"/>
                  </a:lnTo>
                  <a:lnTo>
                    <a:pt x="2373" y="963"/>
                  </a:lnTo>
                  <a:lnTo>
                    <a:pt x="2354" y="967"/>
                  </a:lnTo>
                  <a:lnTo>
                    <a:pt x="2331" y="971"/>
                  </a:lnTo>
                  <a:lnTo>
                    <a:pt x="2310" y="977"/>
                  </a:lnTo>
                  <a:lnTo>
                    <a:pt x="2288" y="977"/>
                  </a:lnTo>
                  <a:lnTo>
                    <a:pt x="2265" y="981"/>
                  </a:lnTo>
                  <a:lnTo>
                    <a:pt x="2240" y="981"/>
                  </a:lnTo>
                  <a:lnTo>
                    <a:pt x="2215" y="983"/>
                  </a:lnTo>
                  <a:lnTo>
                    <a:pt x="2189" y="977"/>
                  </a:lnTo>
                  <a:lnTo>
                    <a:pt x="2162" y="975"/>
                  </a:lnTo>
                  <a:lnTo>
                    <a:pt x="2135" y="969"/>
                  </a:lnTo>
                  <a:lnTo>
                    <a:pt x="2111" y="965"/>
                  </a:lnTo>
                  <a:lnTo>
                    <a:pt x="2084" y="958"/>
                  </a:lnTo>
                  <a:lnTo>
                    <a:pt x="2059" y="952"/>
                  </a:lnTo>
                  <a:lnTo>
                    <a:pt x="2037" y="944"/>
                  </a:lnTo>
                  <a:lnTo>
                    <a:pt x="2014" y="939"/>
                  </a:lnTo>
                  <a:lnTo>
                    <a:pt x="1993" y="931"/>
                  </a:lnTo>
                  <a:lnTo>
                    <a:pt x="1974" y="925"/>
                  </a:lnTo>
                  <a:lnTo>
                    <a:pt x="1957" y="918"/>
                  </a:lnTo>
                  <a:lnTo>
                    <a:pt x="1943" y="912"/>
                  </a:lnTo>
                  <a:lnTo>
                    <a:pt x="1930" y="908"/>
                  </a:lnTo>
                  <a:lnTo>
                    <a:pt x="1922" y="906"/>
                  </a:lnTo>
                  <a:lnTo>
                    <a:pt x="1917" y="903"/>
                  </a:lnTo>
                  <a:lnTo>
                    <a:pt x="1913" y="903"/>
                  </a:lnTo>
                  <a:lnTo>
                    <a:pt x="1909" y="905"/>
                  </a:lnTo>
                  <a:lnTo>
                    <a:pt x="1902" y="906"/>
                  </a:lnTo>
                  <a:lnTo>
                    <a:pt x="1894" y="910"/>
                  </a:lnTo>
                  <a:lnTo>
                    <a:pt x="1883" y="914"/>
                  </a:lnTo>
                  <a:lnTo>
                    <a:pt x="1871" y="918"/>
                  </a:lnTo>
                  <a:lnTo>
                    <a:pt x="1856" y="925"/>
                  </a:lnTo>
                  <a:lnTo>
                    <a:pt x="1843" y="931"/>
                  </a:lnTo>
                  <a:lnTo>
                    <a:pt x="1824" y="937"/>
                  </a:lnTo>
                  <a:lnTo>
                    <a:pt x="1805" y="944"/>
                  </a:lnTo>
                  <a:lnTo>
                    <a:pt x="1786" y="950"/>
                  </a:lnTo>
                  <a:lnTo>
                    <a:pt x="1767" y="958"/>
                  </a:lnTo>
                  <a:lnTo>
                    <a:pt x="1744" y="963"/>
                  </a:lnTo>
                  <a:lnTo>
                    <a:pt x="1723" y="969"/>
                  </a:lnTo>
                  <a:lnTo>
                    <a:pt x="1702" y="975"/>
                  </a:lnTo>
                  <a:lnTo>
                    <a:pt x="1681" y="983"/>
                  </a:lnTo>
                  <a:lnTo>
                    <a:pt x="1660" y="984"/>
                  </a:lnTo>
                  <a:lnTo>
                    <a:pt x="1637" y="988"/>
                  </a:lnTo>
                  <a:lnTo>
                    <a:pt x="1614" y="992"/>
                  </a:lnTo>
                  <a:lnTo>
                    <a:pt x="1594" y="996"/>
                  </a:lnTo>
                  <a:lnTo>
                    <a:pt x="1571" y="996"/>
                  </a:lnTo>
                  <a:lnTo>
                    <a:pt x="1550" y="998"/>
                  </a:lnTo>
                  <a:lnTo>
                    <a:pt x="1527" y="998"/>
                  </a:lnTo>
                  <a:lnTo>
                    <a:pt x="1508" y="1000"/>
                  </a:lnTo>
                  <a:lnTo>
                    <a:pt x="1485" y="998"/>
                  </a:lnTo>
                  <a:lnTo>
                    <a:pt x="1464" y="998"/>
                  </a:lnTo>
                  <a:lnTo>
                    <a:pt x="1441" y="996"/>
                  </a:lnTo>
                  <a:lnTo>
                    <a:pt x="1420" y="996"/>
                  </a:lnTo>
                  <a:lnTo>
                    <a:pt x="1396" y="992"/>
                  </a:lnTo>
                  <a:lnTo>
                    <a:pt x="1375" y="988"/>
                  </a:lnTo>
                  <a:lnTo>
                    <a:pt x="1350" y="984"/>
                  </a:lnTo>
                  <a:lnTo>
                    <a:pt x="1329" y="983"/>
                  </a:lnTo>
                  <a:lnTo>
                    <a:pt x="1304" y="977"/>
                  </a:lnTo>
                  <a:lnTo>
                    <a:pt x="1282" y="971"/>
                  </a:lnTo>
                  <a:lnTo>
                    <a:pt x="1259" y="965"/>
                  </a:lnTo>
                  <a:lnTo>
                    <a:pt x="1236" y="960"/>
                  </a:lnTo>
                  <a:lnTo>
                    <a:pt x="1213" y="952"/>
                  </a:lnTo>
                  <a:lnTo>
                    <a:pt x="1192" y="948"/>
                  </a:lnTo>
                  <a:lnTo>
                    <a:pt x="1173" y="941"/>
                  </a:lnTo>
                  <a:lnTo>
                    <a:pt x="1154" y="937"/>
                  </a:lnTo>
                  <a:lnTo>
                    <a:pt x="1135" y="929"/>
                  </a:lnTo>
                  <a:lnTo>
                    <a:pt x="1122" y="924"/>
                  </a:lnTo>
                  <a:lnTo>
                    <a:pt x="1107" y="918"/>
                  </a:lnTo>
                  <a:lnTo>
                    <a:pt x="1097" y="916"/>
                  </a:lnTo>
                  <a:lnTo>
                    <a:pt x="1086" y="912"/>
                  </a:lnTo>
                  <a:lnTo>
                    <a:pt x="1078" y="910"/>
                  </a:lnTo>
                  <a:lnTo>
                    <a:pt x="1074" y="908"/>
                  </a:lnTo>
                  <a:lnTo>
                    <a:pt x="1073" y="908"/>
                  </a:lnTo>
                  <a:lnTo>
                    <a:pt x="1067" y="910"/>
                  </a:lnTo>
                  <a:lnTo>
                    <a:pt x="1055" y="912"/>
                  </a:lnTo>
                  <a:lnTo>
                    <a:pt x="1042" y="914"/>
                  </a:lnTo>
                  <a:lnTo>
                    <a:pt x="1025" y="918"/>
                  </a:lnTo>
                  <a:lnTo>
                    <a:pt x="1006" y="920"/>
                  </a:lnTo>
                  <a:lnTo>
                    <a:pt x="983" y="924"/>
                  </a:lnTo>
                  <a:lnTo>
                    <a:pt x="960" y="925"/>
                  </a:lnTo>
                  <a:lnTo>
                    <a:pt x="934" y="927"/>
                  </a:lnTo>
                  <a:lnTo>
                    <a:pt x="905" y="929"/>
                  </a:lnTo>
                  <a:lnTo>
                    <a:pt x="877" y="929"/>
                  </a:lnTo>
                  <a:lnTo>
                    <a:pt x="846" y="931"/>
                  </a:lnTo>
                  <a:lnTo>
                    <a:pt x="816" y="929"/>
                  </a:lnTo>
                  <a:lnTo>
                    <a:pt x="785" y="927"/>
                  </a:lnTo>
                  <a:lnTo>
                    <a:pt x="755" y="924"/>
                  </a:lnTo>
                  <a:lnTo>
                    <a:pt x="725" y="918"/>
                  </a:lnTo>
                  <a:lnTo>
                    <a:pt x="692" y="908"/>
                  </a:lnTo>
                  <a:lnTo>
                    <a:pt x="662" y="899"/>
                  </a:lnTo>
                  <a:lnTo>
                    <a:pt x="630" y="887"/>
                  </a:lnTo>
                  <a:lnTo>
                    <a:pt x="603" y="874"/>
                  </a:lnTo>
                  <a:lnTo>
                    <a:pt x="574" y="861"/>
                  </a:lnTo>
                  <a:lnTo>
                    <a:pt x="548" y="848"/>
                  </a:lnTo>
                  <a:lnTo>
                    <a:pt x="523" y="832"/>
                  </a:lnTo>
                  <a:lnTo>
                    <a:pt x="500" y="819"/>
                  </a:lnTo>
                  <a:lnTo>
                    <a:pt x="477" y="804"/>
                  </a:lnTo>
                  <a:lnTo>
                    <a:pt x="458" y="792"/>
                  </a:lnTo>
                  <a:lnTo>
                    <a:pt x="441" y="779"/>
                  </a:lnTo>
                  <a:lnTo>
                    <a:pt x="428" y="772"/>
                  </a:lnTo>
                  <a:lnTo>
                    <a:pt x="417" y="762"/>
                  </a:lnTo>
                  <a:lnTo>
                    <a:pt x="409" y="756"/>
                  </a:lnTo>
                  <a:lnTo>
                    <a:pt x="403" y="753"/>
                  </a:lnTo>
                  <a:lnTo>
                    <a:pt x="399" y="753"/>
                  </a:lnTo>
                  <a:lnTo>
                    <a:pt x="396" y="753"/>
                  </a:lnTo>
                  <a:lnTo>
                    <a:pt x="388" y="754"/>
                  </a:lnTo>
                  <a:lnTo>
                    <a:pt x="380" y="754"/>
                  </a:lnTo>
                  <a:lnTo>
                    <a:pt x="369" y="754"/>
                  </a:lnTo>
                  <a:lnTo>
                    <a:pt x="356" y="758"/>
                  </a:lnTo>
                  <a:lnTo>
                    <a:pt x="340" y="760"/>
                  </a:lnTo>
                  <a:lnTo>
                    <a:pt x="327" y="762"/>
                  </a:lnTo>
                  <a:lnTo>
                    <a:pt x="308" y="764"/>
                  </a:lnTo>
                  <a:lnTo>
                    <a:pt x="289" y="766"/>
                  </a:lnTo>
                  <a:lnTo>
                    <a:pt x="270" y="766"/>
                  </a:lnTo>
                  <a:lnTo>
                    <a:pt x="251" y="768"/>
                  </a:lnTo>
                  <a:lnTo>
                    <a:pt x="232" y="768"/>
                  </a:lnTo>
                  <a:lnTo>
                    <a:pt x="213" y="768"/>
                  </a:lnTo>
                  <a:lnTo>
                    <a:pt x="192" y="768"/>
                  </a:lnTo>
                  <a:lnTo>
                    <a:pt x="175" y="768"/>
                  </a:lnTo>
                  <a:lnTo>
                    <a:pt x="154" y="764"/>
                  </a:lnTo>
                  <a:lnTo>
                    <a:pt x="137" y="760"/>
                  </a:lnTo>
                  <a:lnTo>
                    <a:pt x="120" y="758"/>
                  </a:lnTo>
                  <a:lnTo>
                    <a:pt x="105" y="754"/>
                  </a:lnTo>
                  <a:lnTo>
                    <a:pt x="88" y="751"/>
                  </a:lnTo>
                  <a:lnTo>
                    <a:pt x="74" y="747"/>
                  </a:lnTo>
                  <a:lnTo>
                    <a:pt x="63" y="741"/>
                  </a:lnTo>
                  <a:lnTo>
                    <a:pt x="51" y="737"/>
                  </a:lnTo>
                  <a:lnTo>
                    <a:pt x="38" y="734"/>
                  </a:lnTo>
                  <a:lnTo>
                    <a:pt x="31" y="730"/>
                  </a:lnTo>
                  <a:lnTo>
                    <a:pt x="21" y="726"/>
                  </a:lnTo>
                  <a:lnTo>
                    <a:pt x="17" y="722"/>
                  </a:lnTo>
                  <a:lnTo>
                    <a:pt x="6" y="716"/>
                  </a:lnTo>
                  <a:lnTo>
                    <a:pt x="6" y="716"/>
                  </a:lnTo>
                  <a:lnTo>
                    <a:pt x="6" y="716"/>
                  </a:lnTo>
                  <a:close/>
                </a:path>
              </a:pathLst>
            </a:custGeom>
            <a:solidFill>
              <a:srgbClr val="D1BD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华文楷体" panose="02010600040101010101" pitchFamily="2" charset="-122"/>
                <a:cs typeface="+mn-cs"/>
              </a:endParaRPr>
            </a:p>
          </p:txBody>
        </p:sp>
      </p:grpSp>
      <p:sp>
        <p:nvSpPr>
          <p:cNvPr id="123954" name="Rectangle 50"/>
          <p:cNvSpPr>
            <a:spLocks noChangeArrowheads="1"/>
          </p:cNvSpPr>
          <p:nvPr/>
        </p:nvSpPr>
        <p:spPr bwMode="auto">
          <a:xfrm>
            <a:off x="4572000" y="3810000"/>
            <a:ext cx="1947648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Communication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itchFamily="18" charset="0"/>
                <a:ea typeface="+mn-ea"/>
                <a:cs typeface="+mn-cs"/>
              </a:rPr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185065688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0" dirty="0">
                <a:ea typeface="楷体_GB2312" pitchFamily="49" charset="-122"/>
              </a:rPr>
              <a:t>分布式数据存储理论</a:t>
            </a:r>
            <a:endParaRPr lang="zh-CN" altLang="en-US" b="0" dirty="0">
              <a:ea typeface="楷体_GB2312" pitchFamily="49" charset="-122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40000"/>
              </a:lnSpc>
              <a:buFont typeface="Monotype Sorts" pitchFamily="2" charset="2"/>
              <a:buNone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在分布式数据库中存储关系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的几种方法：</a:t>
            </a:r>
          </a:p>
          <a:p>
            <a:pPr>
              <a:lnSpc>
                <a:spcPct val="140000"/>
              </a:lnSpc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数据复制</a:t>
            </a:r>
          </a:p>
          <a:p>
            <a:pPr>
              <a:lnSpc>
                <a:spcPct val="140000"/>
              </a:lnSpc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数据分片</a:t>
            </a:r>
          </a:p>
          <a:p>
            <a:pPr>
              <a:lnSpc>
                <a:spcPct val="140000"/>
              </a:lnSpc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数据复制与分片</a:t>
            </a:r>
          </a:p>
          <a:p>
            <a:pPr>
              <a:lnSpc>
                <a:spcPct val="140000"/>
              </a:lnSpc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不复制也不分片</a:t>
            </a:r>
          </a:p>
        </p:txBody>
      </p:sp>
    </p:spTree>
    <p:extLst>
      <p:ext uri="{BB962C8B-B14F-4D97-AF65-F5344CB8AC3E}">
        <p14:creationId xmlns:p14="http://schemas.microsoft.com/office/powerpoint/2010/main" val="756505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0" dirty="0">
                <a:ea typeface="楷体_GB2312" pitchFamily="49" charset="-122"/>
              </a:rPr>
              <a:t>分布式数据存储理论</a:t>
            </a:r>
            <a:r>
              <a:rPr lang="en-US" altLang="zh-CN" sz="3200" b="0" dirty="0">
                <a:ea typeface="楷体_GB2312" pitchFamily="49" charset="-122"/>
              </a:rPr>
              <a:t>-</a:t>
            </a:r>
            <a:r>
              <a:rPr lang="zh-CN" altLang="en-US" sz="3200" b="0" dirty="0">
                <a:ea typeface="楷体_GB2312" pitchFamily="49" charset="-122"/>
              </a:rPr>
              <a:t>复制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idx="1"/>
          </p:nvPr>
        </p:nvSpPr>
        <p:spPr>
          <a:xfrm>
            <a:off x="711200" y="1701800"/>
            <a:ext cx="10668000" cy="4089400"/>
          </a:xfrm>
        </p:spPr>
        <p:txBody>
          <a:bodyPr/>
          <a:lstStyle/>
          <a:p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数据复制</a:t>
            </a:r>
          </a:p>
          <a:p>
            <a:pPr>
              <a:buFont typeface="Monotype Sorts" pitchFamily="2" charset="2"/>
              <a:buNone/>
            </a:pPr>
            <a:r>
              <a:rPr lang="zh-CN" altLang="en-US" sz="2800" b="1" dirty="0">
                <a:ea typeface="楷体_GB2312" pitchFamily="49" charset="-122"/>
              </a:rPr>
              <a:t>系统维护关系</a:t>
            </a:r>
            <a:r>
              <a:rPr lang="en-US" altLang="zh-CN" sz="2800" b="1" dirty="0">
                <a:ea typeface="楷体_GB2312" pitchFamily="49" charset="-122"/>
              </a:rPr>
              <a:t>r</a:t>
            </a:r>
            <a:r>
              <a:rPr lang="zh-CN" altLang="en-US" sz="2800" b="1" dirty="0">
                <a:ea typeface="楷体_GB2312" pitchFamily="49" charset="-122"/>
              </a:rPr>
              <a:t>的几个完全相同的副本（拷贝），各个副本存储在不同的节点上。</a:t>
            </a:r>
          </a:p>
          <a:p>
            <a:pPr>
              <a:buFont typeface="Monotype Sorts" pitchFamily="2" charset="2"/>
              <a:buNone/>
            </a:pPr>
            <a:endParaRPr lang="zh-CN" altLang="en-US" sz="2800" b="1" dirty="0">
              <a:ea typeface="楷体_GB2312" pitchFamily="49" charset="-122"/>
            </a:endParaRPr>
          </a:p>
          <a:p>
            <a:pPr>
              <a:buFont typeface="Monotype Sorts" pitchFamily="2" charset="2"/>
              <a:buNone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全复制：系统中的每个节点都存有关系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的一个拷贝。</a:t>
            </a:r>
          </a:p>
          <a:p>
            <a:pPr>
              <a:buFont typeface="Monotype Sorts" pitchFamily="2" charset="2"/>
              <a:buNone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主副本：指定关系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r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的多个副本中的一个作为主副本，从而简化副本管理。</a:t>
            </a:r>
            <a:endParaRPr lang="zh-CN" altLang="en-US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3295953"/>
      </p:ext>
    </p:extLst>
  </p:cSld>
  <p:clrMapOvr>
    <a:masterClrMapping/>
  </p:clrMapOvr>
</p:sld>
</file>

<file path=ppt/theme/theme1.xml><?xml version="1.0" encoding="utf-8"?>
<a:theme xmlns:a="http://schemas.openxmlformats.org/drawingml/2006/main" name="剪切">
  <a:themeElements>
    <a:clrScheme name="剪切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剪切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剪切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1787</Words>
  <Application>Microsoft Office PowerPoint</Application>
  <PresentationFormat>宽屏</PresentationFormat>
  <Paragraphs>174</Paragraphs>
  <Slides>34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5" baseType="lpstr">
      <vt:lpstr>Monotype Sorts</vt:lpstr>
      <vt:lpstr>等线</vt:lpstr>
      <vt:lpstr>华文楷体</vt:lpstr>
      <vt:lpstr>楷体_GB2312</vt:lpstr>
      <vt:lpstr>宋体</vt:lpstr>
      <vt:lpstr>Arial</vt:lpstr>
      <vt:lpstr>Century Schoolbook</vt:lpstr>
      <vt:lpstr>Franklin Gothic Book</vt:lpstr>
      <vt:lpstr>Times New Roman</vt:lpstr>
      <vt:lpstr>Wingdings</vt:lpstr>
      <vt:lpstr>剪切</vt:lpstr>
      <vt:lpstr>问题引入</vt:lpstr>
      <vt:lpstr>数据库存储体系</vt:lpstr>
      <vt:lpstr>分布式存储概念</vt:lpstr>
      <vt:lpstr>分布式存储的类型</vt:lpstr>
      <vt:lpstr>结构化数据的存储及应用</vt:lpstr>
      <vt:lpstr>集中式</vt:lpstr>
      <vt:lpstr>分布式 DBMS</vt:lpstr>
      <vt:lpstr>分布式数据存储理论</vt:lpstr>
      <vt:lpstr>分布式数据存储理论-复制</vt:lpstr>
      <vt:lpstr>分布式数据存储理论-分片</vt:lpstr>
      <vt:lpstr>高并发海量数据库应用</vt:lpstr>
      <vt:lpstr>分布式数据库应用实践-1</vt:lpstr>
      <vt:lpstr>分布式数据库应用实践-2</vt:lpstr>
      <vt:lpstr>分布式数据库应用实践-2</vt:lpstr>
      <vt:lpstr>水平拆分方法</vt:lpstr>
      <vt:lpstr>拆分表的查询</vt:lpstr>
      <vt:lpstr>非结构化数据分布式存储</vt:lpstr>
      <vt:lpstr>GFS-Google File System</vt:lpstr>
      <vt:lpstr>GFS 三类角色</vt:lpstr>
      <vt:lpstr>GFS架构</vt:lpstr>
      <vt:lpstr>GFS工作数据流</vt:lpstr>
      <vt:lpstr>半结构化数据分布式存储</vt:lpstr>
      <vt:lpstr>NOSQL数据库</vt:lpstr>
      <vt:lpstr>NoSQL兴起的原因一</vt:lpstr>
      <vt:lpstr>NoSQL兴起的原因二</vt:lpstr>
      <vt:lpstr>NoSQL兴起的原因三</vt:lpstr>
      <vt:lpstr>NoSQL与关系数据库的比较</vt:lpstr>
      <vt:lpstr>NoSQL与关系数据库的应用场景</vt:lpstr>
      <vt:lpstr>NoSQL的三大理论基石</vt:lpstr>
      <vt:lpstr>CAP</vt:lpstr>
      <vt:lpstr>CAP</vt:lpstr>
      <vt:lpstr>CAP原则的取舍</vt:lpstr>
      <vt:lpstr>传统事务的ACID（酸）和分布式事务的BASE（碱）</vt:lpstr>
      <vt:lpstr>BASE含义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问题引入</dc:title>
  <dc:creator>admin</dc:creator>
  <cp:lastModifiedBy>admin</cp:lastModifiedBy>
  <cp:revision>1</cp:revision>
  <dcterms:created xsi:type="dcterms:W3CDTF">2025-04-24T04:20:00Z</dcterms:created>
  <dcterms:modified xsi:type="dcterms:W3CDTF">2025-04-24T04:20:26Z</dcterms:modified>
</cp:coreProperties>
</file>