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352" r:id="rId4"/>
    <p:sldId id="387" r:id="rId5"/>
    <p:sldId id="353" r:id="rId6"/>
    <p:sldId id="354" r:id="rId7"/>
    <p:sldId id="264" r:id="rId8"/>
    <p:sldId id="355" r:id="rId9"/>
    <p:sldId id="388" r:id="rId10"/>
    <p:sldId id="356" r:id="rId11"/>
    <p:sldId id="389" r:id="rId12"/>
    <p:sldId id="267" r:id="rId13"/>
    <p:sldId id="268" r:id="rId14"/>
    <p:sldId id="269" r:id="rId15"/>
    <p:sldId id="357" r:id="rId16"/>
    <p:sldId id="358" r:id="rId17"/>
    <p:sldId id="359" r:id="rId18"/>
    <p:sldId id="390" r:id="rId19"/>
    <p:sldId id="273" r:id="rId20"/>
    <p:sldId id="360" r:id="rId21"/>
    <p:sldId id="361" r:id="rId22"/>
    <p:sldId id="3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96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7DEC-B2D2-40F6-9B19-FAEB8572DE7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AB4BB-2408-46F3-BDC0-57FCE7B7AE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27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08AE9-FEFF-AF42-91CB-273B51575544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7E836-CB34-4AD4-AFF8-6C77A942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BE132F-ECD5-4E70-983C-E3D61C41E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CC90A2-CD6A-442A-B4E2-BE8434EB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48CE3B-DB7C-4A9F-98F7-007D2553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138DD3-204F-4F65-A22B-07E7F0B9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1C15E-EB15-4B3A-A168-25B0947F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A6F25D-56D2-4183-9AC0-E73D15A7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1B8870-F27F-4066-A3F8-BD8A0CD7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2A354-04D7-48C7-BF11-34D81E0B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2F4895-954A-4394-A30F-97B8DD90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12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91B8C7-C066-4E14-8C77-449AECE45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2E815C-8B5F-4CB4-84BD-F33A2102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718791-B777-4446-9244-89498872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E60A5E-E270-40F6-B0E4-8034EEEE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46F792-6BCB-4A61-BFC8-76876649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5C2147-86F7-4962-A0C5-35416D466756}" type="datetime2">
              <a:rPr lang="zh-CN" altLang="en-US" smtClean="0"/>
              <a:pPr/>
              <a:t>2025年4月9日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4AEF40-3710-4283-9A75-7A728D55000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193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DB05-6781-4EC5-BD94-39707242FD9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277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05B4-1AF9-40AD-B90B-CF43D7E0A50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6105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E920-DCE9-46C1-A786-C9A46195F9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75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5AD3-B791-46B7-86BF-175CAF93CF8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82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7946-0BFA-4AD5-AF4F-D34B6A58B92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55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FB4-A983-4E94-A4A8-C1E24026344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02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1F0631-5FB5-4D1F-966A-3097F0ED415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678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EB5A0-8851-4563-8345-129AFAB2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EA5981-29E4-44A2-AA35-14BAB2D61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5D4A6F-2BE2-4423-BC7E-36435A55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2291EC-1C2D-4405-95C4-A272F637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DED26-A048-43FA-8BB8-CFC3D8C8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76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B7F3E-7CF6-4DE8-8DDC-148F0263AFC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649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F7FF-0621-4BF6-88C0-F82D4742B4F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65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91E4-5142-4488-A7CB-1F398C4FBD6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644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33376"/>
            <a:ext cx="10972800" cy="7921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341438"/>
            <a:ext cx="10972800" cy="460851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B7E6-F5A6-4402-9FCB-125F2EB444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25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333376"/>
            <a:ext cx="10972800" cy="7921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341438"/>
            <a:ext cx="5384800" cy="46085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341438"/>
            <a:ext cx="5384800" cy="460851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31A7F-1892-4021-866F-36A48FAFE4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522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77091" y="1670859"/>
            <a:ext cx="10871200" cy="47545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 idx="10"/>
          </p:nvPr>
        </p:nvSpPr>
        <p:spPr>
          <a:xfrm>
            <a:off x="376844" y="383771"/>
            <a:ext cx="10668000" cy="9144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965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7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84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F324C-0237-41BD-B1A9-BE92514F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AEDAB8-479B-436B-962B-EBA09F24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3993B4-5479-4ED0-A955-839F297A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AF7F6C-40CB-4BBB-BA66-990EAD90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9A4F4B-8ADA-49F5-ABBE-D4410AAD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1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98C4-27B4-4819-8216-29ACF317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BDC95-0E5A-4F78-B764-FE4BCB01F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33B289-AAB7-4481-BDC0-CE31E5DAB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5D8D88-BD8B-4A53-834A-E8E77BFF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D43C2-F4BE-4A4B-81B2-12ABABFD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6EDF9C-5219-40EE-8FDD-086EE01E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31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12603-4FCA-4177-B86D-9BEF48B1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7CA472-E24D-4EA0-B60E-5D3B8866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839377-19A5-4D57-8EDD-C3CD8CB67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58A76E-3239-4A8A-A139-1BD8BFC73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EC623B-0D9A-41CD-B97B-4453570E9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9BC2E2-F638-4A49-B95A-9EB50922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EE45EBC-7297-4898-B319-DBE753B6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7FAAEC-32CC-4045-842F-F0970C99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B45F7-DA98-4006-8D04-15504775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2B26AF-5857-420B-BB47-24F0A01D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8E9596-2A8A-4D0A-832B-C47C938D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298986-5C5F-41B5-86B9-A323E5C8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1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916269-48EB-4C47-B1CB-B0984700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2A1ED-C99D-4059-8366-B986EA67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D05F9C-CAB7-437F-B24B-ADFD1503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0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00B18-354E-4BA1-98AF-D2330E02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97B207-D1A5-4FC2-95A5-A127517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16E42B-1D1C-4290-BA1D-DE9960236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6E2264-A85D-4632-9800-10B4396F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3C888D-F7D9-40EE-89BB-BBB16A65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5861AD-FDEF-4D8F-AF43-5349AF5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1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026FB-99DE-4A99-8CC7-EEB93D49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5FC37D-9792-4A90-98EC-CAAB9E2FD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A9D94D-1252-4AF3-A56D-65A987291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F7B4B7-1846-4C6A-B83B-9E09EF97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82F98D-0BC5-4457-AE05-1BD3A6C1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D7C3E2-A571-47C1-B185-86706238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CF5331C-924B-47CC-8F02-6D556FB5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433D8A-C1BC-4F34-AC9A-30E921BD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9948E-6F84-4A30-89BF-E8C4F9E0C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EB5A-E0D4-4FC2-A372-357BF3F4F5B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6780A-595D-4656-9DEE-5CEAD7B97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3BCDE0-C80D-4198-8067-F756E081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B74F-72CD-4AB7-B005-9FCCBB8FD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03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A1258A0-E0F0-4132-856E-5D1692EA0AD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22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8104" y="3252850"/>
            <a:ext cx="9707227" cy="1616336"/>
          </a:xfrm>
        </p:spPr>
        <p:txBody>
          <a:bodyPr/>
          <a:lstStyle/>
          <a:p>
            <a:r>
              <a:rPr lang="zh-CN" altLang="en-US" dirty="0"/>
              <a:t>第二部分  分布式计算应用</a:t>
            </a:r>
            <a:br>
              <a:rPr lang="en-US" altLang="zh-CN" dirty="0"/>
            </a:br>
            <a:r>
              <a:rPr lang="zh-CN" altLang="en-US" dirty="0"/>
              <a:t>（流行的解决案例）</a:t>
            </a:r>
          </a:p>
        </p:txBody>
      </p:sp>
    </p:spTree>
    <p:extLst>
      <p:ext uri="{BB962C8B-B14F-4D97-AF65-F5344CB8AC3E}">
        <p14:creationId xmlns:p14="http://schemas.microsoft.com/office/powerpoint/2010/main" val="28948641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7A4B4-16AE-2F4B-B7A7-535F9514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select/poll/</a:t>
            </a:r>
            <a:r>
              <a:rPr kumimoji="1" lang="en-US" altLang="zh-CN" dirty="0" err="1"/>
              <a:t>epoll</a:t>
            </a:r>
            <a:r>
              <a:rPr kumimoji="1" lang="zh-CN" altLang="en-US" dirty="0"/>
              <a:t>技术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303D64-2C4C-D64A-B12C-1D69EBD2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/>
          <a:lstStyle/>
          <a:p>
            <a:r>
              <a:rPr kumimoji="1" lang="zh-CN" altLang="en-US" dirty="0"/>
              <a:t>高并发应用场景（低并发效率并不高）</a:t>
            </a:r>
            <a:endParaRPr kumimoji="1" lang="en-US" altLang="zh-CN" dirty="0"/>
          </a:p>
          <a:p>
            <a:r>
              <a:rPr kumimoji="1" lang="en-US" altLang="zh-CN" dirty="0"/>
              <a:t>Select/poll</a:t>
            </a:r>
            <a:r>
              <a:rPr kumimoji="1" lang="zh-CN" altLang="en-US" dirty="0"/>
              <a:t>轮询所有并发</a:t>
            </a:r>
            <a:r>
              <a:rPr kumimoji="1" lang="en-US" altLang="zh-CN" dirty="0"/>
              <a:t>socket</a:t>
            </a:r>
          </a:p>
          <a:p>
            <a:r>
              <a:rPr kumimoji="1" lang="en-US" altLang="zh-CN" dirty="0" err="1"/>
              <a:t>epoll</a:t>
            </a:r>
            <a:r>
              <a:rPr kumimoji="1" lang="en-US" altLang="zh-CN" dirty="0"/>
              <a:t>-select/poll</a:t>
            </a:r>
            <a:r>
              <a:rPr kumimoji="1" lang="zh-CN" altLang="en-US" dirty="0"/>
              <a:t>的增强版，效率较高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Callback</a:t>
            </a:r>
            <a:r>
              <a:rPr kumimoji="1" lang="zh-CN" altLang="en-US" dirty="0"/>
              <a:t>机制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无连接限制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减少内存数据拷贝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2929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对多路复用</a:t>
            </a:r>
            <a:r>
              <a:rPr lang="en-US" altLang="zh-CN" dirty="0"/>
              <a:t>I/O</a:t>
            </a:r>
            <a:r>
              <a:rPr lang="zh-CN" altLang="en-US" dirty="0"/>
              <a:t>的支持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JDK 1.4</a:t>
            </a:r>
            <a:r>
              <a:rPr lang="zh-CN" altLang="en-US" dirty="0"/>
              <a:t>引入新的</a:t>
            </a:r>
            <a:r>
              <a:rPr lang="en-US" altLang="zh-CN" dirty="0"/>
              <a:t>I/O</a:t>
            </a:r>
            <a:r>
              <a:rPr lang="zh-CN" altLang="en-US" dirty="0"/>
              <a:t>库：</a:t>
            </a:r>
            <a:r>
              <a:rPr lang="en-US" altLang="zh-CN" dirty="0"/>
              <a:t>JAVA NIO </a:t>
            </a:r>
            <a:r>
              <a:rPr lang="zh-CN" altLang="en-US" dirty="0"/>
              <a:t>（</a:t>
            </a:r>
            <a:r>
              <a:rPr lang="en-US" altLang="zh-CN" dirty="0"/>
              <a:t>New I/O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新特性：</a:t>
            </a:r>
            <a:endParaRPr lang="en-US" altLang="zh-CN" dirty="0"/>
          </a:p>
          <a:p>
            <a:pPr lvl="1"/>
            <a:r>
              <a:rPr lang="zh-CN" altLang="en-US" dirty="0"/>
              <a:t>为所有的原始类型提供 </a:t>
            </a:r>
            <a:r>
              <a:rPr lang="en-US" altLang="zh-CN" dirty="0"/>
              <a:t>(Buffer) </a:t>
            </a:r>
            <a:r>
              <a:rPr lang="zh-CN" altLang="en-US" dirty="0"/>
              <a:t>缓存支持。</a:t>
            </a:r>
          </a:p>
          <a:p>
            <a:pPr lvl="1"/>
            <a:r>
              <a:rPr lang="zh-CN" altLang="en-US" dirty="0"/>
              <a:t>字符集编码解码解决方案。</a:t>
            </a:r>
          </a:p>
          <a:p>
            <a:pPr lvl="1"/>
            <a:r>
              <a:rPr lang="en-US" altLang="zh-CN" dirty="0"/>
              <a:t>Channel </a:t>
            </a:r>
            <a:r>
              <a:rPr lang="zh-CN" altLang="en-US" dirty="0"/>
              <a:t>：一个新的原始 </a:t>
            </a:r>
            <a:r>
              <a:rPr lang="en-US" altLang="zh-CN" dirty="0"/>
              <a:t>I/O </a:t>
            </a:r>
            <a:r>
              <a:rPr lang="zh-CN" altLang="en-US" dirty="0"/>
              <a:t>抽象。</a:t>
            </a:r>
          </a:p>
          <a:p>
            <a:pPr lvl="1"/>
            <a:r>
              <a:rPr lang="zh-CN" altLang="en-US" dirty="0"/>
              <a:t>支持锁和内存映射文件的文件访问接口。</a:t>
            </a:r>
          </a:p>
          <a:p>
            <a:pPr lvl="1"/>
            <a:r>
              <a:rPr lang="zh-CN" altLang="en-US" dirty="0"/>
              <a:t>提供多路 </a:t>
            </a:r>
            <a:r>
              <a:rPr lang="en-US" altLang="zh-CN" dirty="0"/>
              <a:t>(non-</a:t>
            </a:r>
            <a:r>
              <a:rPr lang="en-US" altLang="zh-CN" dirty="0" err="1"/>
              <a:t>bloking</a:t>
            </a:r>
            <a:r>
              <a:rPr lang="en-US" altLang="zh-CN" dirty="0"/>
              <a:t>) </a:t>
            </a:r>
            <a:r>
              <a:rPr lang="zh-CN" altLang="en-US" dirty="0"/>
              <a:t>非阻塞式的高伸缩性网络 </a:t>
            </a:r>
            <a:r>
              <a:rPr lang="en-US" altLang="zh-CN" dirty="0"/>
              <a:t>I/O 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320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NIO </a:t>
            </a:r>
            <a:r>
              <a:rPr lang="zh-CN" altLang="en-US" dirty="0"/>
              <a:t>基本的数据类型抽象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Buffer</a:t>
            </a:r>
          </a:p>
          <a:p>
            <a:pPr lvl="1"/>
            <a:r>
              <a:rPr lang="zh-CN" altLang="en-US" sz="2400" dirty="0"/>
              <a:t>是一块连续的内存块。</a:t>
            </a:r>
          </a:p>
          <a:p>
            <a:pPr lvl="1"/>
            <a:r>
              <a:rPr lang="zh-CN" altLang="en-US" sz="2400" dirty="0"/>
              <a:t>是 </a:t>
            </a:r>
            <a:r>
              <a:rPr lang="en-US" altLang="zh-CN" sz="2400" dirty="0"/>
              <a:t>NIO </a:t>
            </a:r>
            <a:r>
              <a:rPr lang="zh-CN" altLang="en-US" sz="2400" dirty="0"/>
              <a:t>数据读或写的中转地。</a:t>
            </a:r>
          </a:p>
          <a:p>
            <a:r>
              <a:rPr lang="en-US" altLang="zh-CN" dirty="0"/>
              <a:t>Channel</a:t>
            </a:r>
          </a:p>
          <a:p>
            <a:pPr lvl="1"/>
            <a:r>
              <a:rPr lang="zh-CN" altLang="en-US" sz="2400" dirty="0"/>
              <a:t>数据的源头或者数据的目的地</a:t>
            </a:r>
          </a:p>
          <a:p>
            <a:pPr lvl="1"/>
            <a:r>
              <a:rPr lang="zh-CN" altLang="en-US" sz="2400" dirty="0"/>
              <a:t>用于向 </a:t>
            </a:r>
            <a:r>
              <a:rPr lang="en-US" altLang="zh-CN" sz="2400" dirty="0"/>
              <a:t>buffer </a:t>
            </a:r>
            <a:r>
              <a:rPr lang="zh-CN" altLang="en-US" sz="2400" dirty="0"/>
              <a:t>提供数据或者读取 </a:t>
            </a:r>
            <a:r>
              <a:rPr lang="en-US" altLang="zh-CN" sz="2400" dirty="0"/>
              <a:t>buffer </a:t>
            </a:r>
            <a:r>
              <a:rPr lang="zh-CN" altLang="en-US" sz="2400" dirty="0"/>
              <a:t>数据 </a:t>
            </a:r>
            <a:r>
              <a:rPr lang="en-US" altLang="zh-CN" sz="2400" dirty="0"/>
              <a:t>,buffer </a:t>
            </a:r>
            <a:r>
              <a:rPr lang="zh-CN" altLang="en-US" sz="2400" dirty="0"/>
              <a:t>对象的唯一接口。</a:t>
            </a:r>
          </a:p>
          <a:p>
            <a:pPr lvl="1"/>
            <a:r>
              <a:rPr lang="zh-CN" altLang="en-US" sz="2400" dirty="0"/>
              <a:t>异步 </a:t>
            </a:r>
            <a:r>
              <a:rPr lang="en-US" altLang="zh-CN" sz="2400" dirty="0"/>
              <a:t>I/O </a:t>
            </a:r>
            <a:r>
              <a:rPr lang="zh-CN" altLang="en-US" sz="2400" dirty="0"/>
              <a:t>支持</a:t>
            </a:r>
            <a:endParaRPr lang="en-US" altLang="zh-CN" sz="2400" dirty="0"/>
          </a:p>
          <a:p>
            <a:r>
              <a:rPr lang="en-US" altLang="zh-CN" dirty="0"/>
              <a:t>Selector</a:t>
            </a:r>
          </a:p>
          <a:p>
            <a:pPr lvl="1"/>
            <a:r>
              <a:rPr lang="zh-CN" altLang="en-US" sz="2400" dirty="0"/>
              <a:t>一组</a:t>
            </a:r>
            <a:r>
              <a:rPr lang="en-US" altLang="zh-CN" sz="2400" dirty="0" err="1"/>
              <a:t>socketChannel</a:t>
            </a:r>
            <a:r>
              <a:rPr lang="zh-CN" altLang="en-US" sz="2400" dirty="0"/>
              <a:t>的代理</a:t>
            </a:r>
            <a:endParaRPr lang="en-US" altLang="zh-CN" sz="2400" dirty="0"/>
          </a:p>
          <a:p>
            <a:pPr lvl="1"/>
            <a:r>
              <a:rPr lang="zh-CN" altLang="en-US" sz="2400" dirty="0"/>
              <a:t>事件订阅和</a:t>
            </a:r>
            <a:r>
              <a:rPr lang="en-US" altLang="zh-CN" sz="2400" dirty="0"/>
              <a:t>Channel</a:t>
            </a:r>
            <a:r>
              <a:rPr lang="zh-CN" altLang="en-US" sz="2400" dirty="0"/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236108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多路复用</a:t>
            </a:r>
            <a:r>
              <a:rPr lang="en-US" altLang="zh-CN" dirty="0"/>
              <a:t>I/O</a:t>
            </a:r>
            <a:r>
              <a:rPr lang="zh-CN" altLang="en-US" dirty="0"/>
              <a:t>优缺点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无须多线程</a:t>
            </a:r>
            <a:endParaRPr lang="en-US" altLang="zh-CN" dirty="0"/>
          </a:p>
          <a:p>
            <a:r>
              <a:rPr lang="zh-CN" altLang="en-US" dirty="0"/>
              <a:t>速度和性能较高</a:t>
            </a:r>
            <a:endParaRPr lang="en-US" altLang="zh-CN" dirty="0"/>
          </a:p>
          <a:p>
            <a:r>
              <a:rPr lang="zh-CN" altLang="en-US" dirty="0"/>
              <a:t>同一端口可以绑定多个协议（</a:t>
            </a:r>
            <a:r>
              <a:rPr lang="en-US" altLang="zh-CN" dirty="0" err="1"/>
              <a:t>tcp</a:t>
            </a:r>
            <a:r>
              <a:rPr lang="en-US" altLang="zh-CN" dirty="0"/>
              <a:t>/UDP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还不是真正的</a:t>
            </a:r>
            <a:r>
              <a:rPr lang="en-US" altLang="zh-CN" dirty="0"/>
              <a:t>AIO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47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异步</a:t>
            </a:r>
            <a:r>
              <a:rPr lang="en-US" altLang="zh-CN" dirty="0"/>
              <a:t>I/O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AIO:Asynchronous</a:t>
            </a:r>
            <a:r>
              <a:rPr lang="en-US" altLang="zh-CN" dirty="0"/>
              <a:t> I/O</a:t>
            </a:r>
          </a:p>
          <a:p>
            <a:r>
              <a:rPr lang="en-US" altLang="zh-CN" dirty="0"/>
              <a:t>JAVA 1.7</a:t>
            </a:r>
            <a:r>
              <a:rPr lang="zh-CN" altLang="en-US" dirty="0"/>
              <a:t>中加入的</a:t>
            </a:r>
            <a:r>
              <a:rPr lang="en-US" altLang="zh-CN" dirty="0"/>
              <a:t>NIO2.0</a:t>
            </a:r>
            <a:r>
              <a:rPr lang="zh-CN" altLang="en-US" dirty="0"/>
              <a:t>对异步</a:t>
            </a:r>
            <a:r>
              <a:rPr lang="en-US" altLang="zh-CN" dirty="0"/>
              <a:t>IO</a:t>
            </a:r>
            <a:r>
              <a:rPr lang="zh-CN" altLang="en-US" dirty="0"/>
              <a:t>的实现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87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AIO</a:t>
            </a:r>
            <a:r>
              <a:rPr lang="zh-CN" altLang="en-US" dirty="0"/>
              <a:t>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采用“订阅</a:t>
            </a:r>
            <a:r>
              <a:rPr lang="en-US" altLang="zh-CN" dirty="0"/>
              <a:t>-</a:t>
            </a:r>
            <a:r>
              <a:rPr lang="zh-CN" altLang="en-US" dirty="0"/>
              <a:t>通知”模式：即应用程序向操作系统注册</a:t>
            </a:r>
            <a:r>
              <a:rPr lang="en-US" altLang="zh-CN" dirty="0"/>
              <a:t>IO</a:t>
            </a:r>
            <a:r>
              <a:rPr lang="zh-CN" altLang="en-US" dirty="0"/>
              <a:t>监听，然后继续做自己的事情。当操作系统发生</a:t>
            </a:r>
            <a:r>
              <a:rPr lang="en-US" altLang="zh-CN" dirty="0"/>
              <a:t>IO</a:t>
            </a:r>
            <a:r>
              <a:rPr lang="zh-CN" altLang="en-US" dirty="0"/>
              <a:t>事件，并且准备好数据后，在主动通知应用程序，触发相应的函数</a:t>
            </a:r>
            <a:endParaRPr lang="en-US" altLang="zh-CN" dirty="0"/>
          </a:p>
          <a:p>
            <a:r>
              <a:rPr lang="zh-CN" altLang="en-US" dirty="0"/>
              <a:t>不再需要“</a:t>
            </a:r>
            <a:r>
              <a:rPr lang="en-US" altLang="zh-CN" dirty="0"/>
              <a:t>selector”</a:t>
            </a:r>
            <a:r>
              <a:rPr lang="zh-CN" altLang="en-US" dirty="0"/>
              <a:t>（选择器）了，</a:t>
            </a:r>
            <a:r>
              <a:rPr lang="zh-CN" altLang="en-US" b="1" dirty="0"/>
              <a:t>改由</a:t>
            </a:r>
            <a:r>
              <a:rPr lang="en-US" altLang="zh-CN" b="1" dirty="0"/>
              <a:t>channel</a:t>
            </a:r>
            <a:r>
              <a:rPr lang="zh-CN" altLang="en-US" b="1" dirty="0"/>
              <a:t>通道直接到操作系统注册监听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使用比</a:t>
            </a:r>
            <a:r>
              <a:rPr lang="en-US" altLang="zh-CN" dirty="0"/>
              <a:t>NIO</a:t>
            </a:r>
            <a:r>
              <a:rPr lang="zh-CN" altLang="en-US" dirty="0"/>
              <a:t>更方便</a:t>
            </a:r>
          </a:p>
        </p:txBody>
      </p:sp>
    </p:spTree>
    <p:extLst>
      <p:ext uri="{BB962C8B-B14F-4D97-AF65-F5344CB8AC3E}">
        <p14:creationId xmlns:p14="http://schemas.microsoft.com/office/powerpoint/2010/main" val="268157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I/O</a:t>
            </a:r>
            <a:r>
              <a:rPr lang="zh-CN" altLang="en-US" dirty="0"/>
              <a:t>框架汇总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65" y="2329994"/>
            <a:ext cx="7670412" cy="29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8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6E036-8029-C740-B940-FFDE314D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Java</a:t>
            </a:r>
            <a:r>
              <a:rPr kumimoji="1" lang="zh-CN" altLang="en-US" dirty="0"/>
              <a:t> </a:t>
            </a:r>
            <a:r>
              <a:rPr kumimoji="1" lang="en-US" altLang="zh-CN" dirty="0"/>
              <a:t>NIO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&amp;NIO2.0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180E9D-A082-B041-883E-AD1FBC4C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技术实现复杂</a:t>
            </a:r>
            <a:endParaRPr kumimoji="1" lang="en-US" altLang="zh-CN" dirty="0"/>
          </a:p>
          <a:p>
            <a:r>
              <a:rPr kumimoji="1" lang="zh-CN" altLang="en-US" dirty="0"/>
              <a:t>底层</a:t>
            </a:r>
            <a:endParaRPr kumimoji="1" lang="en-US" altLang="zh-CN" dirty="0"/>
          </a:p>
          <a:p>
            <a:r>
              <a:rPr kumimoji="1" lang="zh-CN" altLang="en-US" dirty="0"/>
              <a:t>可靠性</a:t>
            </a:r>
            <a:r>
              <a:rPr kumimoji="1" lang="en-US" altLang="zh-CN" dirty="0"/>
              <a:t>---</a:t>
            </a:r>
            <a:r>
              <a:rPr kumimoji="1" lang="zh-CN" altLang="en-US" dirty="0"/>
              <a:t>需要一定的经验和技术积累</a:t>
            </a:r>
            <a:endParaRPr kumimoji="1" lang="en-US" altLang="zh-CN" dirty="0"/>
          </a:p>
          <a:p>
            <a:r>
              <a:rPr kumimoji="1" lang="en-US" altLang="zh-CN" dirty="0"/>
              <a:t>Bug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27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摘自</a:t>
            </a:r>
            <a:r>
              <a:rPr lang="en-US" altLang="zh-CN" dirty="0" err="1"/>
              <a:t>Netty</a:t>
            </a:r>
            <a:r>
              <a:rPr lang="zh-CN" altLang="en-US" dirty="0"/>
              <a:t>官网：</a:t>
            </a:r>
          </a:p>
          <a:p>
            <a:endParaRPr lang="zh-CN" altLang="en-US" dirty="0"/>
          </a:p>
          <a:p>
            <a:pPr lvl="1"/>
            <a:r>
              <a:rPr lang="zh-CN" altLang="en-US" dirty="0"/>
              <a:t>“</a:t>
            </a:r>
            <a:r>
              <a:rPr lang="en-US" altLang="zh-CN" dirty="0" err="1"/>
              <a:t>Netty</a:t>
            </a:r>
            <a:r>
              <a:rPr lang="zh-CN" altLang="en-US" dirty="0"/>
              <a:t>是一个</a:t>
            </a:r>
            <a:r>
              <a:rPr lang="en-US" altLang="zh-CN" dirty="0"/>
              <a:t>NIO C/S</a:t>
            </a:r>
            <a:r>
              <a:rPr lang="zh-CN" altLang="en-US" dirty="0"/>
              <a:t>框架，能够快速、简单的开发协议服务器和客户端等网络应用。它能够很大程度上简单化、流水线化开发网络应用，例如</a:t>
            </a:r>
            <a:r>
              <a:rPr lang="en-US" altLang="zh-CN" dirty="0"/>
              <a:t>TCP/UDP socket</a:t>
            </a:r>
            <a:r>
              <a:rPr lang="zh-CN" altLang="en-US" dirty="0"/>
              <a:t>服务器。”</a:t>
            </a:r>
            <a:endParaRPr lang="en-US" altLang="zh-CN" dirty="0"/>
          </a:p>
          <a:p>
            <a:r>
              <a:rPr lang="zh-CN" altLang="en-US" dirty="0"/>
              <a:t>当今分布式计算领域中主流的网络通信框架之一</a:t>
            </a:r>
            <a:endParaRPr lang="en-US" altLang="zh-CN" dirty="0"/>
          </a:p>
          <a:p>
            <a:r>
              <a:rPr lang="zh-CN" altLang="en-US" dirty="0"/>
              <a:t>基于</a:t>
            </a:r>
            <a:r>
              <a:rPr lang="en-US" altLang="zh-CN" dirty="0"/>
              <a:t>JAVA NIO </a:t>
            </a:r>
            <a:r>
              <a:rPr lang="zh-CN" altLang="en-US" dirty="0"/>
              <a:t>多路复用</a:t>
            </a:r>
            <a:r>
              <a:rPr lang="en-US" altLang="zh-CN" dirty="0"/>
              <a:t>IO</a:t>
            </a:r>
            <a:r>
              <a:rPr lang="zh-CN" altLang="en-US" dirty="0"/>
              <a:t>技术，是</a:t>
            </a:r>
            <a:r>
              <a:rPr lang="en-US" altLang="zh-CN" dirty="0"/>
              <a:t>NIO</a:t>
            </a:r>
            <a:r>
              <a:rPr lang="zh-CN" altLang="en-US" dirty="0"/>
              <a:t>的高层封装，性能高，使用方便简洁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3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Netty</a:t>
            </a:r>
            <a:r>
              <a:rPr lang="zh-CN" altLang="en-US" dirty="0"/>
              <a:t>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线程机制</a:t>
            </a:r>
            <a:endParaRPr lang="en-US" altLang="zh-CN" dirty="0"/>
          </a:p>
          <a:p>
            <a:r>
              <a:rPr lang="en-US" altLang="zh-CN" b="1" dirty="0" err="1"/>
              <a:t>ByteBuf</a:t>
            </a:r>
            <a:r>
              <a:rPr lang="zh-CN" altLang="en-US" b="1" dirty="0"/>
              <a:t>缓存机制</a:t>
            </a:r>
            <a:endParaRPr lang="en-US" altLang="zh-CN" b="1" dirty="0"/>
          </a:p>
          <a:p>
            <a:r>
              <a:rPr lang="zh-CN" altLang="en-US" b="1" dirty="0"/>
              <a:t>高度抽象的专用于网络的</a:t>
            </a:r>
            <a:r>
              <a:rPr lang="en-US" altLang="zh-CN" b="1" dirty="0"/>
              <a:t>Channel</a:t>
            </a:r>
          </a:p>
          <a:p>
            <a:endParaRPr lang="en-US" altLang="zh-CN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2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内容提要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</a:t>
            </a:r>
            <a:r>
              <a:rPr lang="en-US" altLang="zh-CN" dirty="0"/>
              <a:t>I/O</a:t>
            </a:r>
            <a:r>
              <a:rPr lang="zh-CN" altLang="en-US" dirty="0"/>
              <a:t>模型</a:t>
            </a:r>
            <a:endParaRPr lang="en-US" altLang="zh-CN" dirty="0"/>
          </a:p>
          <a:p>
            <a:r>
              <a:rPr lang="zh-CN" altLang="en-US" dirty="0"/>
              <a:t>基于服务治理的</a:t>
            </a:r>
            <a:r>
              <a:rPr lang="en-US" altLang="zh-CN" dirty="0"/>
              <a:t>RPC</a:t>
            </a:r>
            <a:r>
              <a:rPr lang="zh-CN" altLang="en-US" dirty="0"/>
              <a:t>解决方案</a:t>
            </a:r>
            <a:endParaRPr lang="en-US" altLang="zh-CN" dirty="0"/>
          </a:p>
          <a:p>
            <a:r>
              <a:rPr lang="zh-CN" altLang="en-US" dirty="0"/>
              <a:t>消息机制</a:t>
            </a:r>
            <a:endParaRPr lang="en-US" altLang="zh-CN" dirty="0"/>
          </a:p>
          <a:p>
            <a:r>
              <a:rPr lang="zh-CN" altLang="en-US" dirty="0"/>
              <a:t>分布式数据存储</a:t>
            </a:r>
            <a:endParaRPr lang="en-US" altLang="zh-CN" dirty="0"/>
          </a:p>
          <a:p>
            <a:r>
              <a:rPr lang="zh-CN" altLang="en-US" dirty="0"/>
              <a:t>互联网分布式架构设计与开发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234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Netty</a:t>
            </a:r>
            <a:r>
              <a:rPr lang="zh-CN" altLang="en-US" dirty="0"/>
              <a:t>优势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支持多种网络协议和多种数据信息格式封装</a:t>
            </a:r>
            <a:endParaRPr lang="en-US" altLang="zh-CN" dirty="0"/>
          </a:p>
          <a:p>
            <a:r>
              <a:rPr lang="zh-CN" altLang="en-US" dirty="0"/>
              <a:t>支持多种</a:t>
            </a:r>
            <a:r>
              <a:rPr lang="en-US" altLang="zh-CN" dirty="0"/>
              <a:t>I/O</a:t>
            </a:r>
            <a:r>
              <a:rPr lang="zh-CN" altLang="en-US" dirty="0"/>
              <a:t>模型</a:t>
            </a:r>
            <a:endParaRPr lang="en-US" altLang="zh-CN" dirty="0"/>
          </a:p>
          <a:p>
            <a:r>
              <a:rPr lang="zh-CN" altLang="en-US" dirty="0"/>
              <a:t>对复杂的网络操作进行了高层抽象，使用更加简单。</a:t>
            </a:r>
            <a:endParaRPr lang="en-US" altLang="zh-CN" dirty="0"/>
          </a:p>
          <a:p>
            <a:r>
              <a:rPr lang="zh-CN" altLang="en-US" dirty="0"/>
              <a:t>弥补了</a:t>
            </a:r>
            <a:r>
              <a:rPr lang="en-US" altLang="zh-CN" dirty="0"/>
              <a:t>java i/o</a:t>
            </a:r>
            <a:r>
              <a:rPr lang="zh-CN" altLang="en-US" dirty="0"/>
              <a:t>的一些不足和</a:t>
            </a:r>
            <a:r>
              <a:rPr lang="en-US" altLang="zh-CN" dirty="0"/>
              <a:t>Bug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60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应用场景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RPC</a:t>
            </a:r>
            <a:r>
              <a:rPr lang="zh-CN" altLang="en-US" dirty="0"/>
              <a:t>的网络通信和传输</a:t>
            </a:r>
            <a:endParaRPr lang="en-US" altLang="zh-CN" dirty="0"/>
          </a:p>
          <a:p>
            <a:r>
              <a:rPr lang="zh-CN" altLang="en-US" dirty="0"/>
              <a:t>特殊网络服务器的通信接口（各种协议如</a:t>
            </a:r>
            <a:r>
              <a:rPr lang="en-US" altLang="zh-CN" dirty="0"/>
              <a:t>HTTP</a:t>
            </a:r>
            <a:r>
              <a:rPr lang="zh-CN" altLang="en-US" dirty="0"/>
              <a:t>协议）</a:t>
            </a:r>
            <a:endParaRPr lang="en-US" altLang="zh-CN" dirty="0"/>
          </a:p>
          <a:p>
            <a:r>
              <a:rPr lang="zh-CN" altLang="en-US" dirty="0"/>
              <a:t>特殊网络要求（如长连接等）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031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B8E48-7BFF-E140-A3B0-0A0396EC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网络</a:t>
            </a:r>
            <a:r>
              <a:rPr kumimoji="1" lang="en-US" altLang="zh-CN" dirty="0"/>
              <a:t>IO</a:t>
            </a:r>
            <a:r>
              <a:rPr kumimoji="1" lang="zh-CN" altLang="en-US" dirty="0"/>
              <a:t>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F8479C-BC01-5F4F-AA02-27DEF432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40186"/>
            <a:ext cx="10131425" cy="3649133"/>
          </a:xfrm>
        </p:spPr>
        <p:txBody>
          <a:bodyPr/>
          <a:lstStyle/>
          <a:p>
            <a:r>
              <a:rPr kumimoji="1" lang="zh-CN" altLang="en-US" dirty="0"/>
              <a:t>概念</a:t>
            </a:r>
            <a:endParaRPr kumimoji="1" lang="en-US" altLang="zh-CN" dirty="0"/>
          </a:p>
          <a:p>
            <a:r>
              <a:rPr kumimoji="1" lang="en-US" altLang="zh-CN" dirty="0"/>
              <a:t>Java</a:t>
            </a:r>
            <a:r>
              <a:rPr kumimoji="1" lang="zh-CN" altLang="en-US" dirty="0"/>
              <a:t>中的实现</a:t>
            </a:r>
            <a:endParaRPr kumimoji="1" lang="en-US" altLang="zh-CN" dirty="0"/>
          </a:p>
          <a:p>
            <a:r>
              <a:rPr lang="zh-CN" altLang="en-US" dirty="0"/>
              <a:t>第三方开源通信框架：</a:t>
            </a:r>
            <a:r>
              <a:rPr lang="en-US" altLang="zh-CN" dirty="0" err="1"/>
              <a:t>Netty</a:t>
            </a:r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33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699" y="130701"/>
            <a:ext cx="10131425" cy="1456267"/>
          </a:xfrm>
        </p:spPr>
        <p:txBody>
          <a:bodyPr/>
          <a:lstStyle/>
          <a:p>
            <a:r>
              <a:rPr lang="zh-CN" altLang="en-US" dirty="0"/>
              <a:t>系统</a:t>
            </a:r>
            <a:r>
              <a:rPr lang="en-US" altLang="zh-CN" dirty="0"/>
              <a:t>I/O</a:t>
            </a:r>
            <a:r>
              <a:rPr lang="zh-CN" altLang="en-US" dirty="0"/>
              <a:t>调用的基本方式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7699" y="1473202"/>
            <a:ext cx="10948702" cy="4525963"/>
          </a:xfrm>
        </p:spPr>
        <p:txBody>
          <a:bodyPr/>
          <a:lstStyle/>
          <a:p>
            <a:r>
              <a:rPr lang="zh-CN" altLang="en-US" dirty="0"/>
              <a:t>阻塞</a:t>
            </a:r>
            <a:r>
              <a:rPr lang="en-US" altLang="zh-CN" dirty="0"/>
              <a:t>or</a:t>
            </a:r>
            <a:r>
              <a:rPr lang="zh-CN" altLang="en-US" dirty="0"/>
              <a:t>非阻塞</a:t>
            </a:r>
            <a:endParaRPr lang="en-US" altLang="zh-CN" dirty="0"/>
          </a:p>
          <a:p>
            <a:pPr lvl="1"/>
            <a:r>
              <a:rPr lang="zh-CN" altLang="en-US" sz="2400" dirty="0"/>
              <a:t>阻塞</a:t>
            </a:r>
            <a:r>
              <a:rPr lang="en-US" altLang="zh-CN" sz="2400" dirty="0"/>
              <a:t>:</a:t>
            </a:r>
            <a:r>
              <a:rPr lang="zh-CN" altLang="en-US" sz="2400" dirty="0"/>
              <a:t>在某个事件或者任务执行的过程中，它发出了一个请求，但是由于该操作能够执行所需要的条件还没有达到，就会一直等待在那里，直到条件满足。</a:t>
            </a:r>
          </a:p>
          <a:p>
            <a:pPr lvl="1"/>
            <a:r>
              <a:rPr lang="zh-CN" altLang="en-US" sz="2400" dirty="0"/>
              <a:t>非阻塞：在某个事件或者任务执行的过程中，它发出了一个请求，如果请求条件不满足，会返回一个标志信息告知不满足，不需要一直在那里等待。</a:t>
            </a:r>
          </a:p>
          <a:p>
            <a:r>
              <a:rPr lang="zh-CN" altLang="en-US" dirty="0"/>
              <a:t>同步</a:t>
            </a:r>
            <a:r>
              <a:rPr lang="en-US" altLang="zh-CN" dirty="0"/>
              <a:t>or</a:t>
            </a:r>
            <a:r>
              <a:rPr lang="zh-CN" altLang="en-US" dirty="0"/>
              <a:t>异步</a:t>
            </a:r>
            <a:endParaRPr lang="en-US" altLang="zh-CN" dirty="0"/>
          </a:p>
          <a:p>
            <a:pPr lvl="1"/>
            <a:r>
              <a:rPr lang="zh-CN" altLang="en-US" sz="2400" dirty="0"/>
              <a:t>同步：一个事件或者任务的执行，会使整个流程暂时等待，也就是说如果有多个任务要执行，必须要逐个进行。</a:t>
            </a:r>
          </a:p>
          <a:p>
            <a:pPr lvl="1"/>
            <a:r>
              <a:rPr lang="zh-CN" altLang="en-US" sz="2400" dirty="0"/>
              <a:t>异步：一个事件或者任务的执行，不会使整个流程暂时等待，也就是说如果有多个任务要执行，可以并发去执行。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19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常用的</a:t>
            </a:r>
            <a:r>
              <a:rPr lang="en-US" altLang="zh-CN" dirty="0"/>
              <a:t>I/O</a:t>
            </a:r>
            <a:r>
              <a:rPr lang="zh-CN" altLang="en-US" dirty="0"/>
              <a:t>通信模型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1115" y="1989668"/>
            <a:ext cx="11180885" cy="5002822"/>
          </a:xfrm>
        </p:spPr>
        <p:txBody>
          <a:bodyPr/>
          <a:lstStyle/>
          <a:p>
            <a:r>
              <a:rPr lang="en-US" altLang="zh-CN" dirty="0"/>
              <a:t>BIO:</a:t>
            </a:r>
            <a:r>
              <a:rPr lang="zh-CN" altLang="en-US" dirty="0"/>
              <a:t>同步阻塞</a:t>
            </a:r>
            <a:r>
              <a:rPr lang="en-US" altLang="zh-CN" dirty="0"/>
              <a:t>IO</a:t>
            </a:r>
            <a:r>
              <a:rPr lang="zh-CN" altLang="en-US" dirty="0"/>
              <a:t>（</a:t>
            </a:r>
            <a:r>
              <a:rPr lang="en-US" altLang="zh-CN" dirty="0"/>
              <a:t>Blocking IO</a:t>
            </a:r>
            <a:r>
              <a:rPr lang="zh-CN" altLang="en-US" dirty="0"/>
              <a:t>）：默认创建的</a:t>
            </a:r>
            <a:r>
              <a:rPr lang="en-US" altLang="zh-CN" dirty="0"/>
              <a:t>socket</a:t>
            </a:r>
            <a:r>
              <a:rPr lang="zh-CN" altLang="en-US" dirty="0"/>
              <a:t>都是阻塞的，即传统的</a:t>
            </a:r>
            <a:r>
              <a:rPr lang="en-US" altLang="zh-CN" dirty="0"/>
              <a:t>IO</a:t>
            </a:r>
            <a:r>
              <a:rPr lang="zh-CN" altLang="en-US" dirty="0"/>
              <a:t>模型。</a:t>
            </a:r>
          </a:p>
          <a:p>
            <a:r>
              <a:rPr lang="en-US" altLang="zh-CN" dirty="0"/>
              <a:t>NIO:</a:t>
            </a:r>
            <a:r>
              <a:rPr lang="zh-CN" altLang="en-US" dirty="0"/>
              <a:t>同步非阻塞</a:t>
            </a:r>
            <a:r>
              <a:rPr lang="en-US" altLang="zh-CN" dirty="0"/>
              <a:t>IO</a:t>
            </a:r>
            <a:r>
              <a:rPr lang="zh-CN" altLang="en-US" dirty="0"/>
              <a:t>（</a:t>
            </a:r>
            <a:r>
              <a:rPr lang="en-US" altLang="zh-CN" dirty="0"/>
              <a:t>Non-blocking IO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I/O</a:t>
            </a:r>
            <a:r>
              <a:rPr lang="zh-CN" altLang="en-US" dirty="0"/>
              <a:t>多路复用（</a:t>
            </a:r>
            <a:r>
              <a:rPr lang="en-US" altLang="zh-CN" dirty="0"/>
              <a:t>I/O Multiplexing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信号驱动式</a:t>
            </a:r>
            <a:r>
              <a:rPr lang="en-US" altLang="zh-CN" dirty="0"/>
              <a:t>IO</a:t>
            </a:r>
            <a:endParaRPr lang="zh-CN" altLang="en-US" dirty="0"/>
          </a:p>
          <a:p>
            <a:r>
              <a:rPr lang="en-US" altLang="zh-CN" dirty="0"/>
              <a:t>AIO:</a:t>
            </a:r>
            <a:r>
              <a:rPr lang="zh-CN" altLang="en-US" dirty="0"/>
              <a:t>异步</a:t>
            </a:r>
            <a:r>
              <a:rPr lang="en-US" altLang="zh-CN" dirty="0"/>
              <a:t>I/O</a:t>
            </a:r>
            <a:r>
              <a:rPr lang="zh-CN" altLang="en-US" dirty="0"/>
              <a:t>（</a:t>
            </a:r>
            <a:r>
              <a:rPr lang="en-US" altLang="zh-CN" dirty="0"/>
              <a:t>Asynchronous I/O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1488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默认通信模型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传统阻塞模式（</a:t>
            </a:r>
            <a:r>
              <a:rPr lang="en-US" altLang="zh-CN" dirty="0"/>
              <a:t>BIO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java.net</a:t>
            </a:r>
            <a:r>
              <a:rPr lang="zh-CN" altLang="en-US" dirty="0"/>
              <a:t>包中的</a:t>
            </a:r>
            <a:r>
              <a:rPr lang="en-US" altLang="zh-CN" dirty="0"/>
              <a:t>Socket</a:t>
            </a:r>
            <a:r>
              <a:rPr lang="zh-CN" altLang="en-US" dirty="0"/>
              <a:t>套接字实现。</a:t>
            </a:r>
            <a:r>
              <a:rPr lang="en-US" altLang="zh-CN" dirty="0"/>
              <a:t>Socket</a:t>
            </a:r>
            <a:r>
              <a:rPr lang="zh-CN" altLang="en-US" dirty="0"/>
              <a:t>套接字是</a:t>
            </a:r>
            <a:r>
              <a:rPr lang="en-US" altLang="zh-CN" dirty="0"/>
              <a:t>TCP/UDP</a:t>
            </a:r>
            <a:r>
              <a:rPr lang="zh-CN" altLang="en-US" dirty="0"/>
              <a:t>等传输层协议的实现。</a:t>
            </a:r>
            <a:endParaRPr lang="en-US" altLang="zh-CN" dirty="0"/>
          </a:p>
          <a:p>
            <a:pPr lvl="1"/>
            <a:r>
              <a:rPr lang="en-US" altLang="zh-CN" dirty="0" err="1"/>
              <a:t>ServerSocket</a:t>
            </a:r>
            <a:r>
              <a:rPr lang="en-US" altLang="zh-CN" dirty="0"/>
              <a:t> </a:t>
            </a:r>
            <a:r>
              <a:rPr lang="en-US" altLang="zh-CN" dirty="0" err="1"/>
              <a:t>serverSocket</a:t>
            </a:r>
            <a:r>
              <a:rPr lang="en-US" altLang="zh-CN" dirty="0"/>
              <a:t> = new </a:t>
            </a:r>
            <a:r>
              <a:rPr lang="en-US" altLang="zh-CN" dirty="0" err="1"/>
              <a:t>ServerSocket</a:t>
            </a:r>
            <a:r>
              <a:rPr lang="en-US" altLang="zh-CN" dirty="0"/>
              <a:t>(8888);</a:t>
            </a:r>
          </a:p>
          <a:p>
            <a:pPr lvl="1"/>
            <a:r>
              <a:rPr lang="en-US" altLang="zh-CN" dirty="0"/>
              <a:t>Socket </a:t>
            </a:r>
            <a:r>
              <a:rPr lang="en-US" altLang="zh-CN" dirty="0" err="1"/>
              <a:t>socket</a:t>
            </a:r>
            <a:r>
              <a:rPr lang="en-US" altLang="zh-CN" dirty="0"/>
              <a:t> = </a:t>
            </a:r>
            <a:r>
              <a:rPr lang="en-US" altLang="zh-CN" dirty="0" err="1"/>
              <a:t>serverSocket.accept</a:t>
            </a:r>
            <a:r>
              <a:rPr lang="en-US" altLang="zh-CN" dirty="0"/>
              <a:t>();</a:t>
            </a:r>
          </a:p>
          <a:p>
            <a:pPr lvl="1"/>
            <a:r>
              <a:rPr lang="zh-CN" altLang="en-US" dirty="0"/>
              <a:t> </a:t>
            </a:r>
            <a:r>
              <a:rPr lang="en-US" altLang="zh-CN" dirty="0" err="1"/>
              <a:t>InputStream</a:t>
            </a:r>
            <a:r>
              <a:rPr lang="en-US" altLang="zh-CN" dirty="0"/>
              <a:t> in = </a:t>
            </a:r>
            <a:r>
              <a:rPr lang="en-US" altLang="zh-CN" dirty="0" err="1"/>
              <a:t>socket.getInputStream</a:t>
            </a:r>
            <a:r>
              <a:rPr lang="en-US" altLang="zh-CN" dirty="0"/>
              <a:t>();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err="1"/>
              <a:t>OutputStream</a:t>
            </a:r>
            <a:r>
              <a:rPr lang="en-US" altLang="zh-CN" dirty="0"/>
              <a:t> out = </a:t>
            </a:r>
            <a:r>
              <a:rPr lang="en-US" altLang="zh-CN" dirty="0" err="1"/>
              <a:t>socket.getOutputStream</a:t>
            </a:r>
            <a:r>
              <a:rPr lang="en-US" altLang="zh-CN" dirty="0"/>
              <a:t>();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2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setSoTimeout()</a:t>
            </a:r>
            <a:r>
              <a:rPr lang="zh-CN" altLang="en-US" dirty="0"/>
              <a:t>方法设置超时时间</a:t>
            </a:r>
            <a:endParaRPr lang="en-US" altLang="zh-CN" dirty="0"/>
          </a:p>
          <a:p>
            <a:r>
              <a:rPr lang="zh-CN" altLang="en-US" dirty="0"/>
              <a:t>多线程</a:t>
            </a:r>
          </a:p>
        </p:txBody>
      </p:sp>
    </p:spTree>
    <p:extLst>
      <p:ext uri="{BB962C8B-B14F-4D97-AF65-F5344CB8AC3E}">
        <p14:creationId xmlns:p14="http://schemas.microsoft.com/office/powerpoint/2010/main" val="224199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8BBC01-E304-EC49-BBFC-BF7CCA9D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网络</a:t>
            </a:r>
            <a:r>
              <a:rPr kumimoji="1" lang="en-US" altLang="zh-CN" dirty="0"/>
              <a:t>IO</a:t>
            </a:r>
            <a:r>
              <a:rPr kumimoji="1" lang="zh-CN" altLang="en-US" dirty="0"/>
              <a:t>模型汇总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15F6CC-8CE0-954D-A570-288EECD3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B42128-E409-7042-9B63-DC53B3280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" t="5296" r="7602" b="7959"/>
          <a:stretch/>
        </p:blipFill>
        <p:spPr>
          <a:xfrm>
            <a:off x="2779485" y="1969407"/>
            <a:ext cx="6633030" cy="42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8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多路复用</a:t>
            </a:r>
            <a:r>
              <a:rPr lang="en-US" altLang="zh-CN" dirty="0"/>
              <a:t>I/O</a:t>
            </a:r>
            <a:r>
              <a:rPr lang="zh-CN" altLang="en-US" dirty="0"/>
              <a:t>（</a:t>
            </a:r>
            <a:r>
              <a:rPr lang="en-US" altLang="zh-CN" dirty="0"/>
              <a:t>I/O Multiplexing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适合高并发场景</a:t>
            </a:r>
            <a:endParaRPr lang="en-US" altLang="zh-CN" dirty="0"/>
          </a:p>
          <a:p>
            <a:r>
              <a:rPr lang="zh-CN" altLang="en-US" dirty="0"/>
              <a:t>主流的实现技术：</a:t>
            </a:r>
            <a:r>
              <a:rPr lang="en-US" altLang="zh-CN" dirty="0"/>
              <a:t>select</a:t>
            </a:r>
            <a:r>
              <a:rPr lang="zh-CN" altLang="en-US" dirty="0"/>
              <a:t>、</a:t>
            </a:r>
            <a:r>
              <a:rPr lang="en-US" altLang="zh-CN" dirty="0"/>
              <a:t>poll</a:t>
            </a:r>
            <a:r>
              <a:rPr lang="zh-CN" altLang="en-US" dirty="0"/>
              <a:t>、</a:t>
            </a:r>
            <a:r>
              <a:rPr lang="en-US" altLang="zh-CN" dirty="0" err="1"/>
              <a:t>epoll</a:t>
            </a:r>
            <a:endParaRPr lang="en-US" altLang="zh-CN" dirty="0"/>
          </a:p>
          <a:p>
            <a:r>
              <a:rPr lang="zh-CN" altLang="en-US" dirty="0"/>
              <a:t>相对于传统的</a:t>
            </a:r>
            <a:r>
              <a:rPr lang="en-US" altLang="zh-CN" dirty="0"/>
              <a:t>Socket</a:t>
            </a:r>
            <a:r>
              <a:rPr lang="zh-CN" altLang="en-US" dirty="0"/>
              <a:t>套接字实现要复杂得多</a:t>
            </a:r>
          </a:p>
        </p:txBody>
      </p:sp>
    </p:spTree>
    <p:extLst>
      <p:ext uri="{BB962C8B-B14F-4D97-AF65-F5344CB8AC3E}">
        <p14:creationId xmlns:p14="http://schemas.microsoft.com/office/powerpoint/2010/main" val="126707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宽屏</PresentationFormat>
  <Paragraphs>104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Arial</vt:lpstr>
      <vt:lpstr>Franklin Gothic Book</vt:lpstr>
      <vt:lpstr>Office 主题​​</vt:lpstr>
      <vt:lpstr>剪切</vt:lpstr>
      <vt:lpstr>第二部分  分布式计算应用 （流行的解决案例）</vt:lpstr>
      <vt:lpstr>内容提要</vt:lpstr>
      <vt:lpstr>网络IO模型</vt:lpstr>
      <vt:lpstr>系统I/O调用的基本方式</vt:lpstr>
      <vt:lpstr>常用的I/O通信模型</vt:lpstr>
      <vt:lpstr>Java默认通信模型</vt:lpstr>
      <vt:lpstr>改进</vt:lpstr>
      <vt:lpstr>网络IO模型汇总</vt:lpstr>
      <vt:lpstr>多路复用I/O（I/O Multiplexing）</vt:lpstr>
      <vt:lpstr>select/poll/epoll技术</vt:lpstr>
      <vt:lpstr>JAVA对多路复用I/O的支持</vt:lpstr>
      <vt:lpstr>Java NIO 基本的数据类型抽象</vt:lpstr>
      <vt:lpstr>多路复用I/O优缺点</vt:lpstr>
      <vt:lpstr>异步I/O</vt:lpstr>
      <vt:lpstr>Java AIO特点</vt:lpstr>
      <vt:lpstr>JAVA I/O框架汇总</vt:lpstr>
      <vt:lpstr>Java NIO &amp;NIO2.0</vt:lpstr>
      <vt:lpstr>Netty</vt:lpstr>
      <vt:lpstr>Netty关键技术</vt:lpstr>
      <vt:lpstr>Netty优势</vt:lpstr>
      <vt:lpstr>应用场景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第二部分  分布式计算应用 （流行的解决案例）</dc:title>
  <dc:creator>Left Lee</dc:creator>
  <cp:lastModifiedBy>Left Lee</cp:lastModifiedBy>
  <cp:revision>1</cp:revision>
  <dcterms:created xsi:type="dcterms:W3CDTF">2025-04-09T02:24:45Z</dcterms:created>
  <dcterms:modified xsi:type="dcterms:W3CDTF">2025-04-09T02:25:21Z</dcterms:modified>
</cp:coreProperties>
</file>