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97"/>
  </p:notesMasterIdLst>
  <p:sldIdLst>
    <p:sldId id="257" r:id="rId2"/>
    <p:sldId id="469" r:id="rId3"/>
    <p:sldId id="347" r:id="rId4"/>
    <p:sldId id="359" r:id="rId5"/>
    <p:sldId id="360" r:id="rId6"/>
    <p:sldId id="365" r:id="rId7"/>
    <p:sldId id="380" r:id="rId8"/>
    <p:sldId id="413" r:id="rId9"/>
    <p:sldId id="378" r:id="rId10"/>
    <p:sldId id="381" r:id="rId11"/>
    <p:sldId id="379" r:id="rId12"/>
    <p:sldId id="382" r:id="rId13"/>
    <p:sldId id="367" r:id="rId14"/>
    <p:sldId id="414" r:id="rId15"/>
    <p:sldId id="415" r:id="rId16"/>
    <p:sldId id="416" r:id="rId17"/>
    <p:sldId id="417" r:id="rId18"/>
    <p:sldId id="392" r:id="rId19"/>
    <p:sldId id="418" r:id="rId20"/>
    <p:sldId id="422" r:id="rId21"/>
    <p:sldId id="420" r:id="rId22"/>
    <p:sldId id="426" r:id="rId23"/>
    <p:sldId id="427" r:id="rId24"/>
    <p:sldId id="430" r:id="rId25"/>
    <p:sldId id="431" r:id="rId26"/>
    <p:sldId id="432" r:id="rId27"/>
    <p:sldId id="363" r:id="rId28"/>
    <p:sldId id="433" r:id="rId29"/>
    <p:sldId id="434" r:id="rId30"/>
    <p:sldId id="435" r:id="rId31"/>
    <p:sldId id="487" r:id="rId32"/>
    <p:sldId id="436" r:id="rId33"/>
    <p:sldId id="437" r:id="rId34"/>
    <p:sldId id="470" r:id="rId35"/>
    <p:sldId id="438" r:id="rId36"/>
    <p:sldId id="439" r:id="rId37"/>
    <p:sldId id="408" r:id="rId38"/>
    <p:sldId id="440" r:id="rId39"/>
    <p:sldId id="421" r:id="rId40"/>
    <p:sldId id="441" r:id="rId41"/>
    <p:sldId id="442" r:id="rId42"/>
    <p:sldId id="458" r:id="rId43"/>
    <p:sldId id="457" r:id="rId44"/>
    <p:sldId id="459" r:id="rId45"/>
    <p:sldId id="444" r:id="rId46"/>
    <p:sldId id="460" r:id="rId47"/>
    <p:sldId id="461" r:id="rId48"/>
    <p:sldId id="462" r:id="rId49"/>
    <p:sldId id="463" r:id="rId50"/>
    <p:sldId id="464" r:id="rId51"/>
    <p:sldId id="465" r:id="rId52"/>
    <p:sldId id="466" r:id="rId53"/>
    <p:sldId id="256" r:id="rId54"/>
    <p:sldId id="471" r:id="rId55"/>
    <p:sldId id="398" r:id="rId56"/>
    <p:sldId id="472" r:id="rId57"/>
    <p:sldId id="473" r:id="rId58"/>
    <p:sldId id="474" r:id="rId59"/>
    <p:sldId id="361" r:id="rId60"/>
    <p:sldId id="475" r:id="rId61"/>
    <p:sldId id="423" r:id="rId62"/>
    <p:sldId id="424" r:id="rId63"/>
    <p:sldId id="476" r:id="rId64"/>
    <p:sldId id="477" r:id="rId65"/>
    <p:sldId id="443" r:id="rId66"/>
    <p:sldId id="478" r:id="rId67"/>
    <p:sldId id="445" r:id="rId68"/>
    <p:sldId id="446" r:id="rId69"/>
    <p:sldId id="447" r:id="rId70"/>
    <p:sldId id="448" r:id="rId71"/>
    <p:sldId id="450" r:id="rId72"/>
    <p:sldId id="399" r:id="rId73"/>
    <p:sldId id="362" r:id="rId74"/>
    <p:sldId id="491" r:id="rId75"/>
    <p:sldId id="479" r:id="rId76"/>
    <p:sldId id="490" r:id="rId77"/>
    <p:sldId id="482" r:id="rId78"/>
    <p:sldId id="366" r:id="rId79"/>
    <p:sldId id="489" r:id="rId80"/>
    <p:sldId id="488" r:id="rId81"/>
    <p:sldId id="400" r:id="rId82"/>
    <p:sldId id="484" r:id="rId83"/>
    <p:sldId id="368" r:id="rId84"/>
    <p:sldId id="492" r:id="rId85"/>
    <p:sldId id="453" r:id="rId86"/>
    <p:sldId id="485" r:id="rId87"/>
    <p:sldId id="397" r:id="rId88"/>
    <p:sldId id="406" r:id="rId89"/>
    <p:sldId id="409" r:id="rId90"/>
    <p:sldId id="407" r:id="rId91"/>
    <p:sldId id="410" r:id="rId92"/>
    <p:sldId id="412" r:id="rId93"/>
    <p:sldId id="486" r:id="rId94"/>
    <p:sldId id="454" r:id="rId95"/>
    <p:sldId id="455" r:id="rId9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98"/>
    <a:srgbClr val="EBC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3742"/>
  </p:normalViewPr>
  <p:slideViewPr>
    <p:cSldViewPr snapToGrid="0">
      <p:cViewPr varScale="1">
        <p:scale>
          <a:sx n="107" d="100"/>
          <a:sy n="107" d="100"/>
        </p:scale>
        <p:origin x="24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C90FE-8415-AE48-A310-C3D94B1165BD}" type="datetimeFigureOut">
              <a:rPr kumimoji="1" lang="zh-CN" altLang="en-US" smtClean="0"/>
              <a:t>2025/5/29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08AE9-FEFF-AF42-91CB-273B51575544}" type="slidenum">
              <a:rPr kumimoji="1" lang="zh-CN" altLang="en-US" smtClean="0"/>
              <a:t>‹#›</a:t>
            </a:fld>
            <a:endParaRPr kumimoji="1" lang="zh-CN" altLang="en-US"/>
          </a:p>
        </p:txBody>
      </p:sp>
    </p:spTree>
    <p:extLst>
      <p:ext uri="{BB962C8B-B14F-4D97-AF65-F5344CB8AC3E}">
        <p14:creationId xmlns:p14="http://schemas.microsoft.com/office/powerpoint/2010/main" val="105680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2008AE9-FEFF-AF42-91CB-273B51575544}" type="slidenum">
              <a:rPr kumimoji="1" lang="zh-CN" altLang="en-US" smtClean="0"/>
              <a:t>38</a:t>
            </a:fld>
            <a:endParaRPr kumimoji="1" lang="zh-CN" altLang="en-US"/>
          </a:p>
        </p:txBody>
      </p:sp>
    </p:spTree>
    <p:extLst>
      <p:ext uri="{BB962C8B-B14F-4D97-AF65-F5344CB8AC3E}">
        <p14:creationId xmlns:p14="http://schemas.microsoft.com/office/powerpoint/2010/main" val="255383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a:extLst>
              <a:ext uri="{FF2B5EF4-FFF2-40B4-BE49-F238E27FC236}">
                <a16:creationId xmlns:a16="http://schemas.microsoft.com/office/drawing/2014/main" id="{B3DF130D-80CA-7B4E-92D8-901315EE8D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84409C-A66C-154B-B95F-BEB8B7F5D9C8}" type="slidenum">
              <a:rPr lang="en-US" altLang="zh-CN"/>
              <a:pPr/>
              <a:t>53</a:t>
            </a:fld>
            <a:endParaRPr lang="en-US" altLang="zh-CN"/>
          </a:p>
        </p:txBody>
      </p:sp>
      <p:sp>
        <p:nvSpPr>
          <p:cNvPr id="4098" name="Rectangle 2">
            <a:extLst>
              <a:ext uri="{FF2B5EF4-FFF2-40B4-BE49-F238E27FC236}">
                <a16:creationId xmlns:a16="http://schemas.microsoft.com/office/drawing/2014/main" id="{83EFA1EE-D3CF-0044-AE61-602C187CD4D3}"/>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E308E2A4-341E-D543-869E-E77073F05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203672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4D894D-7EE8-4053-A1D8-54A3A58D7CF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E95C8D9-6FE8-4A29-95F8-6C34B76CA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311A898-9B2D-4EF5-AB70-B5472DBC261D}"/>
              </a:ext>
            </a:extLst>
          </p:cNvPr>
          <p:cNvSpPr>
            <a:spLocks noGrp="1"/>
          </p:cNvSpPr>
          <p:nvPr>
            <p:ph type="dt" sz="half" idx="10"/>
          </p:nvPr>
        </p:nvSpPr>
        <p:spPr/>
        <p:txBody>
          <a:bodyPr/>
          <a:lstStyle/>
          <a:p>
            <a:fld id="{0D5C2147-86F7-4962-A0C5-35416D466756}" type="datetime2">
              <a:rPr lang="zh-CN" altLang="en-US" smtClean="0"/>
              <a:pPr/>
              <a:t>2025年5月29日</a:t>
            </a:fld>
            <a:endParaRPr lang="en-US" altLang="zh-CN"/>
          </a:p>
        </p:txBody>
      </p:sp>
      <p:sp>
        <p:nvSpPr>
          <p:cNvPr id="5" name="页脚占位符 4">
            <a:extLst>
              <a:ext uri="{FF2B5EF4-FFF2-40B4-BE49-F238E27FC236}">
                <a16:creationId xmlns:a16="http://schemas.microsoft.com/office/drawing/2014/main" id="{4C9D5A57-6A45-4922-A3DB-EBD9AB99A2D7}"/>
              </a:ext>
            </a:extLst>
          </p:cNvPr>
          <p:cNvSpPr>
            <a:spLocks noGrp="1"/>
          </p:cNvSpPr>
          <p:nvPr>
            <p:ph type="ftr" sz="quarter" idx="11"/>
          </p:nvPr>
        </p:nvSpPr>
        <p:spPr/>
        <p:txBody>
          <a:bodyPr/>
          <a:lstStyle/>
          <a:p>
            <a:endParaRPr lang="en-US" altLang="zh-CN"/>
          </a:p>
        </p:txBody>
      </p:sp>
      <p:sp>
        <p:nvSpPr>
          <p:cNvPr id="6" name="灯片编号占位符 5">
            <a:extLst>
              <a:ext uri="{FF2B5EF4-FFF2-40B4-BE49-F238E27FC236}">
                <a16:creationId xmlns:a16="http://schemas.microsoft.com/office/drawing/2014/main" id="{E312117A-4FC8-40E6-A8E8-805848047204}"/>
              </a:ext>
            </a:extLst>
          </p:cNvPr>
          <p:cNvSpPr>
            <a:spLocks noGrp="1"/>
          </p:cNvSpPr>
          <p:nvPr>
            <p:ph type="sldNum" sz="quarter" idx="12"/>
          </p:nvPr>
        </p:nvSpPr>
        <p:spPr/>
        <p:txBody>
          <a:bodyPr/>
          <a:lstStyle/>
          <a:p>
            <a:fld id="{874AEF40-3710-4283-9A75-7A728D550007}" type="slidenum">
              <a:rPr lang="en-US" altLang="zh-CN" smtClean="0"/>
              <a:pPr/>
              <a:t>‹#›</a:t>
            </a:fld>
            <a:endParaRPr lang="en-US" altLang="zh-CN"/>
          </a:p>
        </p:txBody>
      </p:sp>
    </p:spTree>
    <p:extLst>
      <p:ext uri="{BB962C8B-B14F-4D97-AF65-F5344CB8AC3E}">
        <p14:creationId xmlns:p14="http://schemas.microsoft.com/office/powerpoint/2010/main" val="57493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47E72D-950F-473D-AB99-923B787FF16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00D5017-87F3-4677-ACC7-44CCFBC04CA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B84179-5D84-4356-A544-44DCA4D8278C}"/>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a16="http://schemas.microsoft.com/office/drawing/2014/main" id="{72EA2D53-30DB-4A77-B72C-F69B36C7846B}"/>
              </a:ext>
            </a:extLst>
          </p:cNvPr>
          <p:cNvSpPr>
            <a:spLocks noGrp="1"/>
          </p:cNvSpPr>
          <p:nvPr>
            <p:ph type="ftr" sz="quarter" idx="11"/>
          </p:nvPr>
        </p:nvSpPr>
        <p:spPr/>
        <p:txBody>
          <a:bodyPr/>
          <a:lstStyle/>
          <a:p>
            <a:endParaRPr lang="en-US" altLang="zh-CN"/>
          </a:p>
        </p:txBody>
      </p:sp>
      <p:sp>
        <p:nvSpPr>
          <p:cNvPr id="6" name="灯片编号占位符 5">
            <a:extLst>
              <a:ext uri="{FF2B5EF4-FFF2-40B4-BE49-F238E27FC236}">
                <a16:creationId xmlns:a16="http://schemas.microsoft.com/office/drawing/2014/main" id="{79639E4C-0DC4-4087-87B7-EF7E34FE10D8}"/>
              </a:ext>
            </a:extLst>
          </p:cNvPr>
          <p:cNvSpPr>
            <a:spLocks noGrp="1"/>
          </p:cNvSpPr>
          <p:nvPr>
            <p:ph type="sldNum" sz="quarter" idx="12"/>
          </p:nvPr>
        </p:nvSpPr>
        <p:spPr/>
        <p:txBody>
          <a:bodyPr/>
          <a:lstStyle/>
          <a:p>
            <a:fld id="{D401F7FF-0621-4BF6-88C0-F82D4742B4F9}" type="slidenum">
              <a:rPr lang="en-US" altLang="zh-CN" smtClean="0"/>
              <a:pPr/>
              <a:t>‹#›</a:t>
            </a:fld>
            <a:endParaRPr lang="en-US" altLang="zh-CN"/>
          </a:p>
        </p:txBody>
      </p:sp>
    </p:spTree>
    <p:extLst>
      <p:ext uri="{BB962C8B-B14F-4D97-AF65-F5344CB8AC3E}">
        <p14:creationId xmlns:p14="http://schemas.microsoft.com/office/powerpoint/2010/main" val="275476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BB7C4E5-DAD4-499C-A5E8-61555A61784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9EEE5FD-E8E8-4C50-926B-E4DA5AE5D49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B88A7BE-E79C-4BA9-9DE6-E8D317E81AFD}"/>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a16="http://schemas.microsoft.com/office/drawing/2014/main" id="{E14AD5FF-9F0E-4608-A978-4EB44E5DD86C}"/>
              </a:ext>
            </a:extLst>
          </p:cNvPr>
          <p:cNvSpPr>
            <a:spLocks noGrp="1"/>
          </p:cNvSpPr>
          <p:nvPr>
            <p:ph type="ftr" sz="quarter" idx="11"/>
          </p:nvPr>
        </p:nvSpPr>
        <p:spPr/>
        <p:txBody>
          <a:bodyPr/>
          <a:lstStyle/>
          <a:p>
            <a:endParaRPr lang="en-US" altLang="zh-CN"/>
          </a:p>
        </p:txBody>
      </p:sp>
      <p:sp>
        <p:nvSpPr>
          <p:cNvPr id="6" name="灯片编号占位符 5">
            <a:extLst>
              <a:ext uri="{FF2B5EF4-FFF2-40B4-BE49-F238E27FC236}">
                <a16:creationId xmlns:a16="http://schemas.microsoft.com/office/drawing/2014/main" id="{49F0E676-934A-4487-BB4A-83CEB70D851F}"/>
              </a:ext>
            </a:extLst>
          </p:cNvPr>
          <p:cNvSpPr>
            <a:spLocks noGrp="1"/>
          </p:cNvSpPr>
          <p:nvPr>
            <p:ph type="sldNum" sz="quarter" idx="12"/>
          </p:nvPr>
        </p:nvSpPr>
        <p:spPr/>
        <p:txBody>
          <a:bodyPr/>
          <a:lstStyle/>
          <a:p>
            <a:fld id="{363E91E4-5142-4488-A7CB-1F398C4FBD6D}" type="slidenum">
              <a:rPr lang="en-US" altLang="zh-CN" smtClean="0"/>
              <a:pPr/>
              <a:t>‹#›</a:t>
            </a:fld>
            <a:endParaRPr lang="en-US" altLang="zh-CN"/>
          </a:p>
        </p:txBody>
      </p:sp>
    </p:spTree>
    <p:extLst>
      <p:ext uri="{BB962C8B-B14F-4D97-AF65-F5344CB8AC3E}">
        <p14:creationId xmlns:p14="http://schemas.microsoft.com/office/powerpoint/2010/main" val="323588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1371601"/>
            <a:ext cx="10871200" cy="475456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4032015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4034395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4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91765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168526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336396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1435189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3653721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12591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845574-5767-419F-9BD6-ECF7CD0C092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4914A0-8A53-4E91-933B-236A0581C0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09E1333-CC2C-4D21-8D4F-2571908EDF4C}"/>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a16="http://schemas.microsoft.com/office/drawing/2014/main" id="{8BBE35B4-F591-4C5B-88AC-DAD51AB52B44}"/>
              </a:ext>
            </a:extLst>
          </p:cNvPr>
          <p:cNvSpPr>
            <a:spLocks noGrp="1"/>
          </p:cNvSpPr>
          <p:nvPr>
            <p:ph type="ftr" sz="quarter" idx="11"/>
          </p:nvPr>
        </p:nvSpPr>
        <p:spPr/>
        <p:txBody>
          <a:bodyPr/>
          <a:lstStyle/>
          <a:p>
            <a:endParaRPr lang="en-US" altLang="zh-CN"/>
          </a:p>
        </p:txBody>
      </p:sp>
      <p:sp>
        <p:nvSpPr>
          <p:cNvPr id="6" name="灯片编号占位符 5">
            <a:extLst>
              <a:ext uri="{FF2B5EF4-FFF2-40B4-BE49-F238E27FC236}">
                <a16:creationId xmlns:a16="http://schemas.microsoft.com/office/drawing/2014/main" id="{F895A6AA-F06D-4BBB-A3F7-93B5E234EEA4}"/>
              </a:ext>
            </a:extLst>
          </p:cNvPr>
          <p:cNvSpPr>
            <a:spLocks noGrp="1"/>
          </p:cNvSpPr>
          <p:nvPr>
            <p:ph type="sldNum" sz="quarter" idx="12"/>
          </p:nvPr>
        </p:nvSpPr>
        <p:spPr/>
        <p:txBody>
          <a:bodyPr/>
          <a:lstStyle/>
          <a:p>
            <a:fld id="{A8EFDB05-6781-4EC5-BD94-39707242FD92}" type="slidenum">
              <a:rPr lang="en-US" altLang="zh-CN" smtClean="0"/>
              <a:pPr/>
              <a:t>‹#›</a:t>
            </a:fld>
            <a:endParaRPr lang="en-US" altLang="zh-CN"/>
          </a:p>
        </p:txBody>
      </p:sp>
    </p:spTree>
    <p:extLst>
      <p:ext uri="{BB962C8B-B14F-4D97-AF65-F5344CB8AC3E}">
        <p14:creationId xmlns:p14="http://schemas.microsoft.com/office/powerpoint/2010/main" val="896829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870499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1002129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101156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1857242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1729167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2815673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3231333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4007645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4149485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328283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F023D9-743D-4139-B01F-5E1E8B836A4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2662A49-0730-40F0-9C89-57A1ACEC7C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405B47B-5E56-41CF-94EB-58E664B2DFC5}"/>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a16="http://schemas.microsoft.com/office/drawing/2014/main" id="{9012A3D8-D103-4B82-AB78-23B5DBEB691A}"/>
              </a:ext>
            </a:extLst>
          </p:cNvPr>
          <p:cNvSpPr>
            <a:spLocks noGrp="1"/>
          </p:cNvSpPr>
          <p:nvPr>
            <p:ph type="ftr" sz="quarter" idx="11"/>
          </p:nvPr>
        </p:nvSpPr>
        <p:spPr/>
        <p:txBody>
          <a:bodyPr/>
          <a:lstStyle/>
          <a:p>
            <a:endParaRPr lang="en-US" altLang="zh-CN"/>
          </a:p>
        </p:txBody>
      </p:sp>
      <p:sp>
        <p:nvSpPr>
          <p:cNvPr id="6" name="灯片编号占位符 5">
            <a:extLst>
              <a:ext uri="{FF2B5EF4-FFF2-40B4-BE49-F238E27FC236}">
                <a16:creationId xmlns:a16="http://schemas.microsoft.com/office/drawing/2014/main" id="{05885BC4-F7FB-4A57-BBBE-0BB92A4F3FBA}"/>
              </a:ext>
            </a:extLst>
          </p:cNvPr>
          <p:cNvSpPr>
            <a:spLocks noGrp="1"/>
          </p:cNvSpPr>
          <p:nvPr>
            <p:ph type="sldNum" sz="quarter" idx="12"/>
          </p:nvPr>
        </p:nvSpPr>
        <p:spPr/>
        <p:txBody>
          <a:bodyPr/>
          <a:lstStyle/>
          <a:p>
            <a:fld id="{07CE05B4-1AF9-40AD-B90B-CF43D7E0A502}" type="slidenum">
              <a:rPr lang="en-US" altLang="zh-CN" smtClean="0"/>
              <a:pPr/>
              <a:t>‹#›</a:t>
            </a:fld>
            <a:endParaRPr lang="en-US" altLang="zh-CN"/>
          </a:p>
        </p:txBody>
      </p:sp>
    </p:spTree>
    <p:extLst>
      <p:ext uri="{BB962C8B-B14F-4D97-AF65-F5344CB8AC3E}">
        <p14:creationId xmlns:p14="http://schemas.microsoft.com/office/powerpoint/2010/main" val="4159802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747648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2638831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2488471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823418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2144403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429229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空白">
    <p:spTree>
      <p:nvGrpSpPr>
        <p:cNvPr id="1" name=""/>
        <p:cNvGrpSpPr/>
        <p:nvPr/>
      </p:nvGrpSpPr>
      <p:grpSpPr>
        <a:xfrm>
          <a:off x="0" y="0"/>
          <a:ext cx="0" cy="0"/>
          <a:chOff x="0" y="0"/>
          <a:chExt cx="0" cy="0"/>
        </a:xfrm>
      </p:grpSpPr>
      <p:sp>
        <p:nvSpPr>
          <p:cNvPr id="2" name="标题 1"/>
          <p:cNvSpPr>
            <a:spLocks noGrp="1"/>
          </p:cNvSpPr>
          <p:nvPr>
            <p:ph type="title"/>
          </p:nvPr>
        </p:nvSpPr>
        <p:spPr>
          <a:xfrm>
            <a:off x="1524000" y="76200"/>
            <a:ext cx="10668000" cy="914400"/>
          </a:xfrm>
        </p:spPr>
        <p:txBody>
          <a:bodyPr/>
          <a:lstStyle/>
          <a:p>
            <a:r>
              <a:rPr lang="zh-CN" altLang="en-US"/>
              <a:t>单击此处编辑母版标题样式</a:t>
            </a:r>
          </a:p>
        </p:txBody>
      </p:sp>
    </p:spTree>
    <p:extLst>
      <p:ext uri="{BB962C8B-B14F-4D97-AF65-F5344CB8AC3E}">
        <p14:creationId xmlns:p14="http://schemas.microsoft.com/office/powerpoint/2010/main" val="2903497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4162536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385203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84899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20D2EA-49A1-4239-8D79-C96A75D757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98E770-372C-48F0-98C9-0382EBC9444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46797F8-0EC9-46D5-818E-0F2F9A36DC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AF8EF59-1EA1-477B-B636-C6014912C1D9}"/>
              </a:ext>
            </a:extLst>
          </p:cNvPr>
          <p:cNvSpPr>
            <a:spLocks noGrp="1"/>
          </p:cNvSpPr>
          <p:nvPr>
            <p:ph type="dt" sz="half" idx="10"/>
          </p:nvPr>
        </p:nvSpPr>
        <p:spPr/>
        <p:txBody>
          <a:bodyPr/>
          <a:lstStyle/>
          <a:p>
            <a:endParaRPr lang="en-US" altLang="zh-CN"/>
          </a:p>
        </p:txBody>
      </p:sp>
      <p:sp>
        <p:nvSpPr>
          <p:cNvPr id="6" name="页脚占位符 5">
            <a:extLst>
              <a:ext uri="{FF2B5EF4-FFF2-40B4-BE49-F238E27FC236}">
                <a16:creationId xmlns:a16="http://schemas.microsoft.com/office/drawing/2014/main" id="{C1BBD4BA-404A-41DC-8609-EB71D4344123}"/>
              </a:ext>
            </a:extLst>
          </p:cNvPr>
          <p:cNvSpPr>
            <a:spLocks noGrp="1"/>
          </p:cNvSpPr>
          <p:nvPr>
            <p:ph type="ftr" sz="quarter" idx="11"/>
          </p:nvPr>
        </p:nvSpPr>
        <p:spPr/>
        <p:txBody>
          <a:bodyPr/>
          <a:lstStyle/>
          <a:p>
            <a:endParaRPr lang="en-US" altLang="zh-CN"/>
          </a:p>
        </p:txBody>
      </p:sp>
      <p:sp>
        <p:nvSpPr>
          <p:cNvPr id="7" name="灯片编号占位符 6">
            <a:extLst>
              <a:ext uri="{FF2B5EF4-FFF2-40B4-BE49-F238E27FC236}">
                <a16:creationId xmlns:a16="http://schemas.microsoft.com/office/drawing/2014/main" id="{91C5FD80-6C76-4F89-9960-71DC05FAD986}"/>
              </a:ext>
            </a:extLst>
          </p:cNvPr>
          <p:cNvSpPr>
            <a:spLocks noGrp="1"/>
          </p:cNvSpPr>
          <p:nvPr>
            <p:ph type="sldNum" sz="quarter" idx="12"/>
          </p:nvPr>
        </p:nvSpPr>
        <p:spPr/>
        <p:txBody>
          <a:bodyPr/>
          <a:lstStyle/>
          <a:p>
            <a:fld id="{AFD7E920-DCE9-46C1-A786-C9A46195F944}" type="slidenum">
              <a:rPr lang="en-US" altLang="zh-CN" smtClean="0"/>
              <a:pPr/>
              <a:t>‹#›</a:t>
            </a:fld>
            <a:endParaRPr lang="en-US" altLang="zh-CN"/>
          </a:p>
        </p:txBody>
      </p:sp>
    </p:spTree>
    <p:extLst>
      <p:ext uri="{BB962C8B-B14F-4D97-AF65-F5344CB8AC3E}">
        <p14:creationId xmlns:p14="http://schemas.microsoft.com/office/powerpoint/2010/main" val="1201030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1583532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1198072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2252601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513316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3025828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3635392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525935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8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2896866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359087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0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120348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27ACC2-D05F-4FD6-AB1C-EA4022B66CA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D7CCC9-CB11-43ED-90CD-12EBE9FDC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2E62B47-7DEF-4486-A0AD-EC87EE5D277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534643C-9842-413E-892E-28981C618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ECA645E-FF1E-4565-B41E-83DADCFDE2F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C7CF1F9-C324-4E96-9138-3B370E779753}"/>
              </a:ext>
            </a:extLst>
          </p:cNvPr>
          <p:cNvSpPr>
            <a:spLocks noGrp="1"/>
          </p:cNvSpPr>
          <p:nvPr>
            <p:ph type="dt" sz="half" idx="10"/>
          </p:nvPr>
        </p:nvSpPr>
        <p:spPr/>
        <p:txBody>
          <a:bodyPr/>
          <a:lstStyle/>
          <a:p>
            <a:endParaRPr lang="en-US" altLang="zh-CN"/>
          </a:p>
        </p:txBody>
      </p:sp>
      <p:sp>
        <p:nvSpPr>
          <p:cNvPr id="8" name="页脚占位符 7">
            <a:extLst>
              <a:ext uri="{FF2B5EF4-FFF2-40B4-BE49-F238E27FC236}">
                <a16:creationId xmlns:a16="http://schemas.microsoft.com/office/drawing/2014/main" id="{76C252D7-1F9D-45EA-A28A-17EFD011340B}"/>
              </a:ext>
            </a:extLst>
          </p:cNvPr>
          <p:cNvSpPr>
            <a:spLocks noGrp="1"/>
          </p:cNvSpPr>
          <p:nvPr>
            <p:ph type="ftr" sz="quarter" idx="11"/>
          </p:nvPr>
        </p:nvSpPr>
        <p:spPr/>
        <p:txBody>
          <a:bodyPr/>
          <a:lstStyle/>
          <a:p>
            <a:endParaRPr lang="en-US" altLang="zh-CN"/>
          </a:p>
        </p:txBody>
      </p:sp>
      <p:sp>
        <p:nvSpPr>
          <p:cNvPr id="9" name="灯片编号占位符 8">
            <a:extLst>
              <a:ext uri="{FF2B5EF4-FFF2-40B4-BE49-F238E27FC236}">
                <a16:creationId xmlns:a16="http://schemas.microsoft.com/office/drawing/2014/main" id="{CB765E06-2B49-4990-AB27-918A4544986E}"/>
              </a:ext>
            </a:extLst>
          </p:cNvPr>
          <p:cNvSpPr>
            <a:spLocks noGrp="1"/>
          </p:cNvSpPr>
          <p:nvPr>
            <p:ph type="sldNum" sz="quarter" idx="12"/>
          </p:nvPr>
        </p:nvSpPr>
        <p:spPr/>
        <p:txBody>
          <a:bodyPr/>
          <a:lstStyle/>
          <a:p>
            <a:fld id="{731D5AD3-B791-46B7-86BF-175CAF93CF89}" type="slidenum">
              <a:rPr lang="en-US" altLang="zh-CN" smtClean="0"/>
              <a:pPr/>
              <a:t>‹#›</a:t>
            </a:fld>
            <a:endParaRPr lang="en-US" altLang="zh-CN"/>
          </a:p>
        </p:txBody>
      </p:sp>
    </p:spTree>
    <p:extLst>
      <p:ext uri="{BB962C8B-B14F-4D97-AF65-F5344CB8AC3E}">
        <p14:creationId xmlns:p14="http://schemas.microsoft.com/office/powerpoint/2010/main" val="37615603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1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3314014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2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3185214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3_空白">
    <p:spTree>
      <p:nvGrpSpPr>
        <p:cNvPr id="1" name=""/>
        <p:cNvGrpSpPr/>
        <p:nvPr/>
      </p:nvGrpSpPr>
      <p:grpSpPr>
        <a:xfrm>
          <a:off x="0" y="0"/>
          <a:ext cx="0" cy="0"/>
          <a:chOff x="0" y="0"/>
          <a:chExt cx="0" cy="0"/>
        </a:xfrm>
      </p:grpSpPr>
      <p:sp>
        <p:nvSpPr>
          <p:cNvPr id="2" name="标题 1"/>
          <p:cNvSpPr>
            <a:spLocks noGrp="1"/>
          </p:cNvSpPr>
          <p:nvPr>
            <p:ph type="title" idx="10"/>
          </p:nvPr>
        </p:nvSpPr>
        <p:spPr>
          <a:xfrm>
            <a:off x="1524000" y="76200"/>
            <a:ext cx="10668000" cy="914400"/>
          </a:xfrm>
        </p:spPr>
        <p:txBody>
          <a:bodyPr/>
          <a:lstStyle/>
          <a:p>
            <a:r>
              <a:rPr lang="zh-CN" altLang="en-US" dirty="0"/>
              <a:t>单击此处编辑母版标题样式</a:t>
            </a:r>
          </a:p>
        </p:txBody>
      </p:sp>
    </p:spTree>
    <p:extLst>
      <p:ext uri="{BB962C8B-B14F-4D97-AF65-F5344CB8AC3E}">
        <p14:creationId xmlns:p14="http://schemas.microsoft.com/office/powerpoint/2010/main" val="359924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1CF20C-8B49-4769-A484-24BEC9F147A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526D1E-506B-45B0-8B89-5100193FD69F}"/>
              </a:ext>
            </a:extLst>
          </p:cNvPr>
          <p:cNvSpPr>
            <a:spLocks noGrp="1"/>
          </p:cNvSpPr>
          <p:nvPr>
            <p:ph type="dt" sz="half" idx="10"/>
          </p:nvPr>
        </p:nvSpPr>
        <p:spPr/>
        <p:txBody>
          <a:bodyPr/>
          <a:lstStyle/>
          <a:p>
            <a:endParaRPr lang="en-US" altLang="zh-CN"/>
          </a:p>
        </p:txBody>
      </p:sp>
      <p:sp>
        <p:nvSpPr>
          <p:cNvPr id="4" name="页脚占位符 3">
            <a:extLst>
              <a:ext uri="{FF2B5EF4-FFF2-40B4-BE49-F238E27FC236}">
                <a16:creationId xmlns:a16="http://schemas.microsoft.com/office/drawing/2014/main" id="{FAE2EEC8-46AB-4DBA-B3EF-18F3E0A44FC0}"/>
              </a:ext>
            </a:extLst>
          </p:cNvPr>
          <p:cNvSpPr>
            <a:spLocks noGrp="1"/>
          </p:cNvSpPr>
          <p:nvPr>
            <p:ph type="ftr" sz="quarter" idx="11"/>
          </p:nvPr>
        </p:nvSpPr>
        <p:spPr/>
        <p:txBody>
          <a:bodyPr/>
          <a:lstStyle/>
          <a:p>
            <a:endParaRPr lang="en-US" altLang="zh-CN"/>
          </a:p>
        </p:txBody>
      </p:sp>
      <p:sp>
        <p:nvSpPr>
          <p:cNvPr id="5" name="灯片编号占位符 4">
            <a:extLst>
              <a:ext uri="{FF2B5EF4-FFF2-40B4-BE49-F238E27FC236}">
                <a16:creationId xmlns:a16="http://schemas.microsoft.com/office/drawing/2014/main" id="{7D97529A-30F3-47BD-AEC7-12C3EC286B5A}"/>
              </a:ext>
            </a:extLst>
          </p:cNvPr>
          <p:cNvSpPr>
            <a:spLocks noGrp="1"/>
          </p:cNvSpPr>
          <p:nvPr>
            <p:ph type="sldNum" sz="quarter" idx="12"/>
          </p:nvPr>
        </p:nvSpPr>
        <p:spPr/>
        <p:txBody>
          <a:bodyPr/>
          <a:lstStyle/>
          <a:p>
            <a:fld id="{B0AA7946-0BFA-4AD5-AF4F-D34B6A58B92D}" type="slidenum">
              <a:rPr lang="en-US" altLang="zh-CN" smtClean="0"/>
              <a:pPr/>
              <a:t>‹#›</a:t>
            </a:fld>
            <a:endParaRPr lang="en-US" altLang="zh-CN"/>
          </a:p>
        </p:txBody>
      </p:sp>
    </p:spTree>
    <p:extLst>
      <p:ext uri="{BB962C8B-B14F-4D97-AF65-F5344CB8AC3E}">
        <p14:creationId xmlns:p14="http://schemas.microsoft.com/office/powerpoint/2010/main" val="44593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09F014-8BD3-46D0-BABA-A77D31370A8C}"/>
              </a:ext>
            </a:extLst>
          </p:cNvPr>
          <p:cNvSpPr>
            <a:spLocks noGrp="1"/>
          </p:cNvSpPr>
          <p:nvPr>
            <p:ph type="dt" sz="half" idx="10"/>
          </p:nvPr>
        </p:nvSpPr>
        <p:spPr/>
        <p:txBody>
          <a:bodyPr/>
          <a:lstStyle/>
          <a:p>
            <a:endParaRPr lang="en-US" altLang="zh-CN"/>
          </a:p>
        </p:txBody>
      </p:sp>
      <p:sp>
        <p:nvSpPr>
          <p:cNvPr id="3" name="页脚占位符 2">
            <a:extLst>
              <a:ext uri="{FF2B5EF4-FFF2-40B4-BE49-F238E27FC236}">
                <a16:creationId xmlns:a16="http://schemas.microsoft.com/office/drawing/2014/main" id="{CFCC8B26-B73B-4547-96D3-540DB36D8897}"/>
              </a:ext>
            </a:extLst>
          </p:cNvPr>
          <p:cNvSpPr>
            <a:spLocks noGrp="1"/>
          </p:cNvSpPr>
          <p:nvPr>
            <p:ph type="ftr" sz="quarter" idx="11"/>
          </p:nvPr>
        </p:nvSpPr>
        <p:spPr/>
        <p:txBody>
          <a:bodyPr/>
          <a:lstStyle/>
          <a:p>
            <a:endParaRPr lang="en-US" altLang="zh-CN"/>
          </a:p>
        </p:txBody>
      </p:sp>
      <p:sp>
        <p:nvSpPr>
          <p:cNvPr id="4" name="灯片编号占位符 3">
            <a:extLst>
              <a:ext uri="{FF2B5EF4-FFF2-40B4-BE49-F238E27FC236}">
                <a16:creationId xmlns:a16="http://schemas.microsoft.com/office/drawing/2014/main" id="{89FDEC25-D2DB-4493-A5E0-99D6B1465E76}"/>
              </a:ext>
            </a:extLst>
          </p:cNvPr>
          <p:cNvSpPr>
            <a:spLocks noGrp="1"/>
          </p:cNvSpPr>
          <p:nvPr>
            <p:ph type="sldNum" sz="quarter" idx="12"/>
          </p:nvPr>
        </p:nvSpPr>
        <p:spPr/>
        <p:txBody>
          <a:bodyPr/>
          <a:lstStyle/>
          <a:p>
            <a:fld id="{55490FB4-A983-4E94-A4A8-C1E240263443}" type="slidenum">
              <a:rPr lang="en-US" altLang="zh-CN" smtClean="0"/>
              <a:pPr/>
              <a:t>‹#›</a:t>
            </a:fld>
            <a:endParaRPr lang="en-US" altLang="zh-CN"/>
          </a:p>
        </p:txBody>
      </p:sp>
    </p:spTree>
    <p:extLst>
      <p:ext uri="{BB962C8B-B14F-4D97-AF65-F5344CB8AC3E}">
        <p14:creationId xmlns:p14="http://schemas.microsoft.com/office/powerpoint/2010/main" val="11195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E11371-8538-4465-BF7B-6C40317C41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6EC4E7-BAAC-4173-8429-F084B46A1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1D0D98B-68DC-428A-B82C-F76EE57E7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09C0F30-1260-476D-8275-578E8FC03B58}"/>
              </a:ext>
            </a:extLst>
          </p:cNvPr>
          <p:cNvSpPr>
            <a:spLocks noGrp="1"/>
          </p:cNvSpPr>
          <p:nvPr>
            <p:ph type="dt" sz="half" idx="10"/>
          </p:nvPr>
        </p:nvSpPr>
        <p:spPr/>
        <p:txBody>
          <a:bodyPr/>
          <a:lstStyle/>
          <a:p>
            <a:endParaRPr lang="en-US" altLang="zh-CN"/>
          </a:p>
        </p:txBody>
      </p:sp>
      <p:sp>
        <p:nvSpPr>
          <p:cNvPr id="6" name="页脚占位符 5">
            <a:extLst>
              <a:ext uri="{FF2B5EF4-FFF2-40B4-BE49-F238E27FC236}">
                <a16:creationId xmlns:a16="http://schemas.microsoft.com/office/drawing/2014/main" id="{AFC2FC97-6E07-49F2-9D68-48605FB63FE2}"/>
              </a:ext>
            </a:extLst>
          </p:cNvPr>
          <p:cNvSpPr>
            <a:spLocks noGrp="1"/>
          </p:cNvSpPr>
          <p:nvPr>
            <p:ph type="ftr" sz="quarter" idx="11"/>
          </p:nvPr>
        </p:nvSpPr>
        <p:spPr/>
        <p:txBody>
          <a:bodyPr/>
          <a:lstStyle/>
          <a:p>
            <a:endParaRPr lang="en-US" altLang="zh-CN"/>
          </a:p>
        </p:txBody>
      </p:sp>
      <p:sp>
        <p:nvSpPr>
          <p:cNvPr id="7" name="灯片编号占位符 6">
            <a:extLst>
              <a:ext uri="{FF2B5EF4-FFF2-40B4-BE49-F238E27FC236}">
                <a16:creationId xmlns:a16="http://schemas.microsoft.com/office/drawing/2014/main" id="{5104B40A-0A41-4219-AC8C-37AE51EB1BA4}"/>
              </a:ext>
            </a:extLst>
          </p:cNvPr>
          <p:cNvSpPr>
            <a:spLocks noGrp="1"/>
          </p:cNvSpPr>
          <p:nvPr>
            <p:ph type="sldNum" sz="quarter" idx="12"/>
          </p:nvPr>
        </p:nvSpPr>
        <p:spPr/>
        <p:txBody>
          <a:bodyPr/>
          <a:lstStyle/>
          <a:p>
            <a:fld id="{E41F0631-5FB5-4D1F-966A-3097F0ED415E}" type="slidenum">
              <a:rPr lang="en-US" altLang="zh-CN" smtClean="0"/>
              <a:pPr/>
              <a:t>‹#›</a:t>
            </a:fld>
            <a:endParaRPr lang="en-US" altLang="zh-CN"/>
          </a:p>
        </p:txBody>
      </p:sp>
    </p:spTree>
    <p:extLst>
      <p:ext uri="{BB962C8B-B14F-4D97-AF65-F5344CB8AC3E}">
        <p14:creationId xmlns:p14="http://schemas.microsoft.com/office/powerpoint/2010/main" val="28646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D6E73F-3E3E-4CA4-BC75-C7D33FC68A8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1F1C775-B9F7-4333-A8E7-565FBC21B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7F37DC3-D398-4817-B051-DDF0B18EF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21164A9-86FC-4899-8657-7AEB41AD3E81}"/>
              </a:ext>
            </a:extLst>
          </p:cNvPr>
          <p:cNvSpPr>
            <a:spLocks noGrp="1"/>
          </p:cNvSpPr>
          <p:nvPr>
            <p:ph type="dt" sz="half" idx="10"/>
          </p:nvPr>
        </p:nvSpPr>
        <p:spPr/>
        <p:txBody>
          <a:bodyPr/>
          <a:lstStyle/>
          <a:p>
            <a:endParaRPr lang="en-US" altLang="zh-CN"/>
          </a:p>
        </p:txBody>
      </p:sp>
      <p:sp>
        <p:nvSpPr>
          <p:cNvPr id="6" name="页脚占位符 5">
            <a:extLst>
              <a:ext uri="{FF2B5EF4-FFF2-40B4-BE49-F238E27FC236}">
                <a16:creationId xmlns:a16="http://schemas.microsoft.com/office/drawing/2014/main" id="{104BDBA1-D097-49FD-92A2-8D396E6C0E3D}"/>
              </a:ext>
            </a:extLst>
          </p:cNvPr>
          <p:cNvSpPr>
            <a:spLocks noGrp="1"/>
          </p:cNvSpPr>
          <p:nvPr>
            <p:ph type="ftr" sz="quarter" idx="11"/>
          </p:nvPr>
        </p:nvSpPr>
        <p:spPr/>
        <p:txBody>
          <a:bodyPr/>
          <a:lstStyle/>
          <a:p>
            <a:endParaRPr lang="en-US" altLang="zh-CN"/>
          </a:p>
        </p:txBody>
      </p:sp>
      <p:sp>
        <p:nvSpPr>
          <p:cNvPr id="7" name="灯片编号占位符 6">
            <a:extLst>
              <a:ext uri="{FF2B5EF4-FFF2-40B4-BE49-F238E27FC236}">
                <a16:creationId xmlns:a16="http://schemas.microsoft.com/office/drawing/2014/main" id="{18E0C3E1-6BFA-4777-A488-14C2F5122C25}"/>
              </a:ext>
            </a:extLst>
          </p:cNvPr>
          <p:cNvSpPr>
            <a:spLocks noGrp="1"/>
          </p:cNvSpPr>
          <p:nvPr>
            <p:ph type="sldNum" sz="quarter" idx="12"/>
          </p:nvPr>
        </p:nvSpPr>
        <p:spPr/>
        <p:txBody>
          <a:bodyPr/>
          <a:lstStyle/>
          <a:p>
            <a:fld id="{966B7F3E-7CF6-4DE8-8DDC-148F0263AFC1}" type="slidenum">
              <a:rPr lang="en-US" altLang="zh-CN" smtClean="0"/>
              <a:pPr/>
              <a:t>‹#›</a:t>
            </a:fld>
            <a:endParaRPr lang="en-US" altLang="zh-CN"/>
          </a:p>
        </p:txBody>
      </p:sp>
    </p:spTree>
    <p:extLst>
      <p:ext uri="{BB962C8B-B14F-4D97-AF65-F5344CB8AC3E}">
        <p14:creationId xmlns:p14="http://schemas.microsoft.com/office/powerpoint/2010/main" val="11397328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DD0F3F5-2D32-4DCF-8BDD-097F5182C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2DAEF7E-0C58-4DCB-B7C5-5589D4D47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BC96B1-E857-43C7-BE26-B9F430A88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页脚占位符 4">
            <a:extLst>
              <a:ext uri="{FF2B5EF4-FFF2-40B4-BE49-F238E27FC236}">
                <a16:creationId xmlns:a16="http://schemas.microsoft.com/office/drawing/2014/main" id="{51CC4C9D-BC1D-4674-92EB-3153E7573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灯片编号占位符 5">
            <a:extLst>
              <a:ext uri="{FF2B5EF4-FFF2-40B4-BE49-F238E27FC236}">
                <a16:creationId xmlns:a16="http://schemas.microsoft.com/office/drawing/2014/main" id="{BE2C767E-6FC3-4991-B19D-41A54A95D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258A0-E0F0-4132-856E-5D1692EA0ADE}" type="slidenum">
              <a:rPr lang="en-US" altLang="zh-CN" smtClean="0"/>
              <a:pPr/>
              <a:t>‹#›</a:t>
            </a:fld>
            <a:endParaRPr lang="en-US" altLang="zh-CN"/>
          </a:p>
        </p:txBody>
      </p:sp>
    </p:spTree>
    <p:extLst>
      <p:ext uri="{BB962C8B-B14F-4D97-AF65-F5344CB8AC3E}">
        <p14:creationId xmlns:p14="http://schemas.microsoft.com/office/powerpoint/2010/main" val="128070509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7" r:id="rId46"/>
    <p:sldLayoutId id="2147483740" r:id="rId47"/>
    <p:sldLayoutId id="2147483741" r:id="rId48"/>
    <p:sldLayoutId id="2147483742" r:id="rId49"/>
    <p:sldLayoutId id="2147483743" r:id="rId50"/>
    <p:sldLayoutId id="2147483744" r:id="rId51"/>
    <p:sldLayoutId id="2147483745"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1231" y="1659577"/>
            <a:ext cx="9707227" cy="1616336"/>
          </a:xfrm>
        </p:spPr>
        <p:txBody>
          <a:bodyPr>
            <a:normAutofit fontScale="90000"/>
          </a:bodyPr>
          <a:lstStyle/>
          <a:p>
            <a:r>
              <a:rPr lang="zh-CN" altLang="en-US" dirty="0"/>
              <a:t>第三部分</a:t>
            </a:r>
            <a:r>
              <a:rPr lang="zh-CN" altLang="en-US" b="1" dirty="0">
                <a:solidFill>
                  <a:schemeClr val="tx1">
                    <a:lumMod val="75000"/>
                  </a:schemeClr>
                </a:solidFill>
                <a:latin typeface="Times New Roman" pitchFamily="18" charset="0"/>
              </a:rPr>
              <a:t>大数据分布式处理架构</a:t>
            </a:r>
            <a:br>
              <a:rPr lang="en-US" altLang="zh-CN" dirty="0">
                <a:solidFill>
                  <a:schemeClr val="bg1"/>
                </a:solidFill>
                <a:latin typeface="Times New Roman" pitchFamily="18" charset="0"/>
              </a:rPr>
            </a:br>
            <a:endParaRPr lang="zh-CN" altLang="en-US" dirty="0"/>
          </a:p>
        </p:txBody>
      </p:sp>
    </p:spTree>
    <p:extLst>
      <p:ext uri="{BB962C8B-B14F-4D97-AF65-F5344CB8AC3E}">
        <p14:creationId xmlns:p14="http://schemas.microsoft.com/office/powerpoint/2010/main" val="28948641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2"/>
          <p:cNvSpPr>
            <a:spLocks noGrp="1"/>
          </p:cNvSpPr>
          <p:nvPr>
            <p:ph type="title" idx="10"/>
          </p:nvPr>
        </p:nvSpPr>
        <p:spPr/>
        <p:txBody>
          <a:bodyPr/>
          <a:lstStyle/>
          <a:p>
            <a:r>
              <a:rPr lang="en-US" altLang="zh-CN" dirty="0"/>
              <a:t>Apache Hadoop</a:t>
            </a:r>
            <a:r>
              <a:rPr lang="zh-CN" altLang="en-US" dirty="0"/>
              <a:t>版本演变</a:t>
            </a:r>
          </a:p>
        </p:txBody>
      </p:sp>
      <p:pic>
        <p:nvPicPr>
          <p:cNvPr id="13315" name="Picture 2" descr="c:\users\lenovo\appdata\roaming\360se6\User Data\temp\001Yakwlzy6GGnsxiqT23&amp;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1"/>
            <a:ext cx="64198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1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1"/>
          <p:cNvSpPr>
            <a:spLocks noGrp="1"/>
          </p:cNvSpPr>
          <p:nvPr>
            <p:ph/>
          </p:nvPr>
        </p:nvSpPr>
        <p:spPr>
          <a:xfrm>
            <a:off x="2362200" y="1371600"/>
            <a:ext cx="7772400" cy="2667000"/>
          </a:xfrm>
        </p:spPr>
        <p:txBody>
          <a:bodyPr/>
          <a:lstStyle/>
          <a:p>
            <a:r>
              <a:rPr lang="en-US" altLang="zh-CN" sz="2400" dirty="0"/>
              <a:t>Apache Hadoop</a:t>
            </a:r>
          </a:p>
          <a:p>
            <a:r>
              <a:rPr lang="en-US" altLang="zh-CN" sz="2400" dirty="0" err="1"/>
              <a:t>Hortonworks</a:t>
            </a:r>
            <a:endParaRPr lang="en-US" altLang="zh-CN" sz="2400" dirty="0"/>
          </a:p>
          <a:p>
            <a:r>
              <a:rPr lang="en-US" altLang="zh-CN" sz="2400" dirty="0" err="1"/>
              <a:t>Cloudera</a:t>
            </a:r>
            <a:r>
              <a:rPr lang="zh-CN" altLang="en-US" sz="2400" dirty="0"/>
              <a:t>（</a:t>
            </a:r>
            <a:r>
              <a:rPr lang="en-US" altLang="zh-CN" sz="2400" dirty="0"/>
              <a:t>CDH</a:t>
            </a:r>
            <a:r>
              <a:rPr lang="zh-CN" altLang="en-US" sz="2400" dirty="0"/>
              <a:t>：</a:t>
            </a:r>
            <a:r>
              <a:rPr lang="en-US" altLang="zh-CN" sz="2400" dirty="0"/>
              <a:t>Cloudera Distribution Hadoop</a:t>
            </a:r>
            <a:r>
              <a:rPr lang="zh-CN" altLang="en-US" sz="2400" dirty="0"/>
              <a:t>）</a:t>
            </a:r>
            <a:endParaRPr lang="en-US" altLang="zh-CN" sz="2400" dirty="0"/>
          </a:p>
          <a:p>
            <a:r>
              <a:rPr lang="en-US" altLang="zh-CN" sz="2400" dirty="0" err="1"/>
              <a:t>MapR</a:t>
            </a:r>
            <a:endParaRPr lang="en-US" altLang="zh-CN" sz="2400" dirty="0"/>
          </a:p>
          <a:p>
            <a:r>
              <a:rPr lang="en-US" altLang="zh-CN" sz="2400" dirty="0"/>
              <a:t>……</a:t>
            </a:r>
            <a:endParaRPr lang="zh-CN" altLang="en-US" sz="2400" dirty="0"/>
          </a:p>
        </p:txBody>
      </p:sp>
      <p:sp>
        <p:nvSpPr>
          <p:cNvPr id="14339" name="标题 2"/>
          <p:cNvSpPr>
            <a:spLocks noGrp="1"/>
          </p:cNvSpPr>
          <p:nvPr>
            <p:ph type="title" idx="10"/>
          </p:nvPr>
        </p:nvSpPr>
        <p:spPr/>
        <p:txBody>
          <a:bodyPr/>
          <a:lstStyle/>
          <a:p>
            <a:r>
              <a:rPr lang="en-US" altLang="zh-CN" dirty="0"/>
              <a:t>Hadoop</a:t>
            </a:r>
            <a:r>
              <a:rPr lang="zh-CN" altLang="en-US" dirty="0"/>
              <a:t>各种版本</a:t>
            </a:r>
          </a:p>
        </p:txBody>
      </p:sp>
      <p:sp>
        <p:nvSpPr>
          <p:cNvPr id="14340" name="TextBox 3"/>
          <p:cNvSpPr txBox="1">
            <a:spLocks noChangeArrowheads="1"/>
          </p:cNvSpPr>
          <p:nvPr/>
        </p:nvSpPr>
        <p:spPr bwMode="auto">
          <a:xfrm>
            <a:off x="2438400" y="4191001"/>
            <a:ext cx="3365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dirty="0"/>
              <a:t>选择 </a:t>
            </a:r>
            <a:r>
              <a:rPr lang="en-US" altLang="zh-CN" dirty="0"/>
              <a:t>Hadoop</a:t>
            </a:r>
            <a:r>
              <a:rPr lang="zh-CN" altLang="en-US" dirty="0"/>
              <a:t>版本的考虑因素：</a:t>
            </a:r>
            <a:endParaRPr lang="en-US" altLang="zh-CN" dirty="0"/>
          </a:p>
          <a:p>
            <a:pPr eaLnBrk="1" hangingPunct="1">
              <a:buFont typeface="Arial" charset="0"/>
              <a:buChar char="•"/>
            </a:pPr>
            <a:r>
              <a:rPr lang="zh-CN" altLang="en-US" dirty="0"/>
              <a:t>是否开源（即是否免费）</a:t>
            </a:r>
            <a:endParaRPr lang="en-US" altLang="zh-CN" dirty="0"/>
          </a:p>
          <a:p>
            <a:pPr eaLnBrk="1" hangingPunct="1">
              <a:buFont typeface="Arial" charset="0"/>
              <a:buChar char="•"/>
            </a:pPr>
            <a:r>
              <a:rPr lang="zh-CN" altLang="en-US" dirty="0"/>
              <a:t>是否有稳定版</a:t>
            </a:r>
            <a:endParaRPr lang="en-US" altLang="zh-CN" dirty="0"/>
          </a:p>
          <a:p>
            <a:pPr eaLnBrk="1" hangingPunct="1">
              <a:buFont typeface="Arial" charset="0"/>
              <a:buChar char="•"/>
            </a:pPr>
            <a:r>
              <a:rPr lang="zh-CN" altLang="en-US" dirty="0"/>
              <a:t>是否经实践检验</a:t>
            </a:r>
            <a:endParaRPr lang="en-US" altLang="zh-CN" dirty="0"/>
          </a:p>
          <a:p>
            <a:pPr eaLnBrk="1" hangingPunct="1">
              <a:buFont typeface="Arial" charset="0"/>
              <a:buChar char="•"/>
            </a:pPr>
            <a:r>
              <a:rPr lang="zh-CN" altLang="en-US" dirty="0"/>
              <a:t>是否有强大的社区支持</a:t>
            </a:r>
            <a:endParaRPr lang="en-US" altLang="zh-CN" dirty="0"/>
          </a:p>
        </p:txBody>
      </p:sp>
    </p:spTree>
    <p:extLst>
      <p:ext uri="{BB962C8B-B14F-4D97-AF65-F5344CB8AC3E}">
        <p14:creationId xmlns:p14="http://schemas.microsoft.com/office/powerpoint/2010/main" val="375760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2"/>
          <p:cNvSpPr>
            <a:spLocks noGrp="1"/>
          </p:cNvSpPr>
          <p:nvPr>
            <p:ph type="title" idx="10"/>
          </p:nvPr>
        </p:nvSpPr>
        <p:spPr/>
        <p:txBody>
          <a:bodyPr/>
          <a:lstStyle/>
          <a:p>
            <a:r>
              <a:rPr lang="en-US" altLang="zh-CN" dirty="0"/>
              <a:t>Hadoop</a:t>
            </a:r>
            <a:r>
              <a:rPr lang="zh-CN" altLang="en-US" dirty="0"/>
              <a:t>各种版本</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219201"/>
            <a:ext cx="867727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91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CN" dirty="0"/>
              <a:t>	Hadoop</a:t>
            </a:r>
            <a:r>
              <a:rPr lang="zh-CN" altLang="en-US" dirty="0"/>
              <a:t>的安装与使用</a:t>
            </a:r>
          </a:p>
        </p:txBody>
      </p:sp>
      <p:sp>
        <p:nvSpPr>
          <p:cNvPr id="18436" name="TextBox 5"/>
          <p:cNvSpPr txBox="1">
            <a:spLocks noChangeArrowheads="1"/>
          </p:cNvSpPr>
          <p:nvPr/>
        </p:nvSpPr>
        <p:spPr bwMode="auto">
          <a:xfrm>
            <a:off x="2438400" y="2133600"/>
            <a:ext cx="25122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Arial" charset="0"/>
              <a:buChar char="•"/>
            </a:pPr>
            <a:r>
              <a:rPr lang="zh-CN" altLang="en-US" sz="2000" dirty="0"/>
              <a:t>选择</a:t>
            </a:r>
            <a:r>
              <a:rPr lang="en-US" altLang="zh-CN" sz="2000" dirty="0"/>
              <a:t>Hadoop</a:t>
            </a:r>
            <a:r>
              <a:rPr lang="zh-CN" altLang="en-US" sz="2000" dirty="0"/>
              <a:t>版本</a:t>
            </a:r>
            <a:endParaRPr lang="en-US" altLang="zh-CN" sz="2000" dirty="0"/>
          </a:p>
          <a:p>
            <a:pPr eaLnBrk="1" hangingPunct="1">
              <a:buFont typeface="Arial" charset="0"/>
              <a:buChar char="•"/>
            </a:pPr>
            <a:r>
              <a:rPr lang="zh-CN" altLang="en-US" sz="2000" dirty="0"/>
              <a:t>选择运行模式</a:t>
            </a:r>
            <a:endParaRPr lang="en-US" altLang="zh-CN" sz="2000" dirty="0"/>
          </a:p>
          <a:p>
            <a:pPr eaLnBrk="1" hangingPunct="1">
              <a:buFont typeface="Arial" charset="0"/>
              <a:buChar char="•"/>
            </a:pPr>
            <a:r>
              <a:rPr lang="zh-CN" altLang="en-US" sz="2000" dirty="0"/>
              <a:t>安装操作系统</a:t>
            </a:r>
            <a:r>
              <a:rPr lang="en-US" altLang="zh-CN" sz="2000" dirty="0"/>
              <a:t>-Linux</a:t>
            </a:r>
          </a:p>
          <a:p>
            <a:pPr eaLnBrk="1" hangingPunct="1">
              <a:buFont typeface="Arial" charset="0"/>
              <a:buChar char="•"/>
            </a:pPr>
            <a:r>
              <a:rPr lang="zh-CN" altLang="en-US" sz="2000" dirty="0"/>
              <a:t>安装</a:t>
            </a:r>
            <a:r>
              <a:rPr lang="en-US" altLang="zh-CN" sz="2000" dirty="0"/>
              <a:t>Hadoop</a:t>
            </a:r>
          </a:p>
          <a:p>
            <a:pPr eaLnBrk="1" hangingPunct="1">
              <a:buFont typeface="Arial" charset="0"/>
              <a:buChar char="•"/>
            </a:pPr>
            <a:r>
              <a:rPr lang="zh-CN" altLang="en-US" sz="2000" dirty="0"/>
              <a:t>配置</a:t>
            </a:r>
            <a:endParaRPr lang="en-US" altLang="zh-CN" sz="2000" dirty="0"/>
          </a:p>
          <a:p>
            <a:pPr eaLnBrk="1" hangingPunct="1">
              <a:buFont typeface="Arial" charset="0"/>
              <a:buChar char="•"/>
            </a:pPr>
            <a:r>
              <a:rPr lang="zh-CN" altLang="en-US" sz="2000" dirty="0"/>
              <a:t>运行并查错</a:t>
            </a:r>
          </a:p>
        </p:txBody>
      </p:sp>
    </p:spTree>
    <p:extLst>
      <p:ext uri="{BB962C8B-B14F-4D97-AF65-F5344CB8AC3E}">
        <p14:creationId xmlns:p14="http://schemas.microsoft.com/office/powerpoint/2010/main" val="108475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en-US" altLang="zh-CN" dirty="0"/>
              <a:t>Apache</a:t>
            </a:r>
            <a:r>
              <a:rPr lang="zh-CN" altLang="en-US" dirty="0"/>
              <a:t>（最原 始的版本，所有发行版均基于这个版本进行改进）</a:t>
            </a:r>
            <a:endParaRPr lang="en-US" altLang="zh-CN" dirty="0"/>
          </a:p>
          <a:p>
            <a:r>
              <a:rPr lang="en-US" altLang="zh-CN" dirty="0" err="1"/>
              <a:t>Cloudera</a:t>
            </a:r>
            <a:r>
              <a:rPr lang="zh-CN" altLang="en-US" dirty="0"/>
              <a:t>版本（</a:t>
            </a:r>
            <a:r>
              <a:rPr lang="en-US" altLang="zh-CN" dirty="0"/>
              <a:t>Cloudera’s Distribution Including Apache Hadoop</a:t>
            </a:r>
            <a:r>
              <a:rPr lang="zh-CN" altLang="en-US" dirty="0"/>
              <a:t>，简称“</a:t>
            </a:r>
            <a:r>
              <a:rPr lang="en-US" altLang="zh-CN" dirty="0"/>
              <a:t>CDH”</a:t>
            </a:r>
            <a:r>
              <a:rPr lang="zh-CN" altLang="en-US" dirty="0"/>
              <a:t>）</a:t>
            </a:r>
            <a:endParaRPr lang="en-US" altLang="zh-CN" dirty="0"/>
          </a:p>
          <a:p>
            <a:r>
              <a:rPr lang="en-US" altLang="zh-CN" dirty="0" err="1"/>
              <a:t>Hortonworks</a:t>
            </a:r>
            <a:r>
              <a:rPr lang="zh-CN" altLang="en-US" dirty="0"/>
              <a:t>版本（</a:t>
            </a:r>
            <a:r>
              <a:rPr lang="en-US" altLang="zh-CN" dirty="0" err="1"/>
              <a:t>Hortonworks</a:t>
            </a:r>
            <a:r>
              <a:rPr lang="en-US" altLang="zh-CN" dirty="0"/>
              <a:t> Data Platform</a:t>
            </a:r>
            <a:r>
              <a:rPr lang="zh-CN" altLang="en-US" dirty="0"/>
              <a:t>，简称“</a:t>
            </a:r>
            <a:r>
              <a:rPr lang="en-US" altLang="zh-CN" dirty="0"/>
              <a:t>HDP”</a:t>
            </a:r>
            <a:r>
              <a:rPr lang="zh-CN" altLang="en-US" dirty="0"/>
              <a:t>）</a:t>
            </a:r>
          </a:p>
        </p:txBody>
      </p:sp>
      <p:sp>
        <p:nvSpPr>
          <p:cNvPr id="3" name="标题 2"/>
          <p:cNvSpPr>
            <a:spLocks noGrp="1"/>
          </p:cNvSpPr>
          <p:nvPr>
            <p:ph type="title" idx="10"/>
          </p:nvPr>
        </p:nvSpPr>
        <p:spPr/>
        <p:txBody>
          <a:bodyPr/>
          <a:lstStyle/>
          <a:p>
            <a:r>
              <a:rPr lang="zh-CN" altLang="en-US" dirty="0"/>
              <a:t>选择</a:t>
            </a:r>
            <a:r>
              <a:rPr lang="en-US" altLang="zh-CN" dirty="0"/>
              <a:t>Hadoop</a:t>
            </a:r>
            <a:r>
              <a:rPr lang="zh-CN" altLang="en-US" dirty="0"/>
              <a:t>发行版本（免费）</a:t>
            </a:r>
          </a:p>
        </p:txBody>
      </p:sp>
    </p:spTree>
    <p:extLst>
      <p:ext uri="{BB962C8B-B14F-4D97-AF65-F5344CB8AC3E}">
        <p14:creationId xmlns:p14="http://schemas.microsoft.com/office/powerpoint/2010/main" val="2947163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en-US" dirty="0"/>
              <a:t>最稳定全面，生产应用最多</a:t>
            </a:r>
            <a:endParaRPr lang="en-US" altLang="zh-CN" dirty="0"/>
          </a:p>
          <a:p>
            <a:r>
              <a:rPr lang="zh-CN" altLang="en-US" dirty="0"/>
              <a:t>下载</a:t>
            </a:r>
            <a:r>
              <a:rPr lang="en-US" altLang="zh-CN" dirty="0"/>
              <a:t>http://archive.cloudera.com/cdh5/cdh/5/</a:t>
            </a:r>
          </a:p>
          <a:p>
            <a:endParaRPr lang="zh-CN" altLang="en-US" dirty="0"/>
          </a:p>
        </p:txBody>
      </p:sp>
      <p:sp>
        <p:nvSpPr>
          <p:cNvPr id="3" name="标题 2"/>
          <p:cNvSpPr>
            <a:spLocks noGrp="1"/>
          </p:cNvSpPr>
          <p:nvPr>
            <p:ph type="title" idx="10"/>
          </p:nvPr>
        </p:nvSpPr>
        <p:spPr/>
        <p:txBody>
          <a:bodyPr/>
          <a:lstStyle/>
          <a:p>
            <a:r>
              <a:rPr lang="en-US" altLang="zh-CN" dirty="0"/>
              <a:t>CDH</a:t>
            </a:r>
            <a:r>
              <a:rPr lang="zh-CN" altLang="en-US" dirty="0"/>
              <a:t>版本</a:t>
            </a:r>
          </a:p>
        </p:txBody>
      </p:sp>
    </p:spTree>
    <p:extLst>
      <p:ext uri="{BB962C8B-B14F-4D97-AF65-F5344CB8AC3E}">
        <p14:creationId xmlns:p14="http://schemas.microsoft.com/office/powerpoint/2010/main" val="112590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en-US" dirty="0"/>
              <a:t>独立式</a:t>
            </a:r>
          </a:p>
          <a:p>
            <a:pPr lvl="1"/>
            <a:r>
              <a:rPr lang="en-US" altLang="zh-CN" dirty="0"/>
              <a:t>Hadoop</a:t>
            </a:r>
            <a:r>
              <a:rPr lang="zh-CN" altLang="en-US" dirty="0"/>
              <a:t>运行所有的东西在无后台的单独的</a:t>
            </a:r>
            <a:r>
              <a:rPr lang="en-US" altLang="zh-CN" dirty="0"/>
              <a:t>JVM</a:t>
            </a:r>
            <a:r>
              <a:rPr lang="zh-CN" altLang="en-US" dirty="0"/>
              <a:t>中，单进程单机模式</a:t>
            </a:r>
          </a:p>
          <a:p>
            <a:r>
              <a:rPr lang="zh-CN" altLang="en-US" dirty="0"/>
              <a:t>伪分布式</a:t>
            </a:r>
          </a:p>
          <a:p>
            <a:pPr lvl="1"/>
            <a:r>
              <a:rPr lang="en-US" altLang="zh-CN" dirty="0"/>
              <a:t>Hadoop</a:t>
            </a:r>
            <a:r>
              <a:rPr lang="zh-CN" altLang="en-US" dirty="0"/>
              <a:t>做为后台应用运行在一台机器，模拟小集群</a:t>
            </a:r>
          </a:p>
          <a:p>
            <a:r>
              <a:rPr lang="zh-CN" altLang="en-US" dirty="0"/>
              <a:t>全分布式</a:t>
            </a:r>
          </a:p>
          <a:p>
            <a:pPr lvl="1"/>
            <a:r>
              <a:rPr lang="en-US" altLang="zh-CN" dirty="0"/>
              <a:t>Hadoop</a:t>
            </a:r>
            <a:r>
              <a:rPr lang="zh-CN" altLang="en-US" dirty="0"/>
              <a:t>做为后台应用运行真实的集群多台电脑中</a:t>
            </a:r>
          </a:p>
        </p:txBody>
      </p:sp>
      <p:sp>
        <p:nvSpPr>
          <p:cNvPr id="3" name="标题 2"/>
          <p:cNvSpPr>
            <a:spLocks noGrp="1"/>
          </p:cNvSpPr>
          <p:nvPr>
            <p:ph type="title" idx="10"/>
          </p:nvPr>
        </p:nvSpPr>
        <p:spPr/>
        <p:txBody>
          <a:bodyPr/>
          <a:lstStyle/>
          <a:p>
            <a:r>
              <a:rPr lang="zh-CN" altLang="en-US" dirty="0"/>
              <a:t>运行模式</a:t>
            </a:r>
          </a:p>
        </p:txBody>
      </p:sp>
    </p:spTree>
    <p:extLst>
      <p:ext uri="{BB962C8B-B14F-4D97-AF65-F5344CB8AC3E}">
        <p14:creationId xmlns:p14="http://schemas.microsoft.com/office/powerpoint/2010/main" val="247908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en-US" altLang="zh-CN" dirty="0"/>
              <a:t>Hadoop</a:t>
            </a:r>
            <a:r>
              <a:rPr lang="zh-CN" altLang="en-US" dirty="0"/>
              <a:t>最适合的</a:t>
            </a:r>
            <a:r>
              <a:rPr lang="en-US" altLang="zh-CN" dirty="0"/>
              <a:t>OS</a:t>
            </a:r>
          </a:p>
          <a:p>
            <a:r>
              <a:rPr lang="en-US" altLang="zh-CN" dirty="0"/>
              <a:t>Centos</a:t>
            </a:r>
          </a:p>
          <a:p>
            <a:r>
              <a:rPr lang="en-US" altLang="zh-CN" dirty="0"/>
              <a:t>Ubuntu</a:t>
            </a:r>
          </a:p>
          <a:p>
            <a:r>
              <a:rPr lang="zh-CN" altLang="en-US" dirty="0"/>
              <a:t>虚拟机</a:t>
            </a:r>
            <a:r>
              <a:rPr lang="en-US" altLang="zh-CN" dirty="0"/>
              <a:t>or</a:t>
            </a:r>
            <a:r>
              <a:rPr lang="zh-CN" altLang="en-US" dirty="0"/>
              <a:t>真实</a:t>
            </a:r>
            <a:r>
              <a:rPr lang="en-US" altLang="zh-CN" dirty="0" err="1"/>
              <a:t>linux</a:t>
            </a:r>
            <a:r>
              <a:rPr lang="zh-CN" altLang="en-US" dirty="0"/>
              <a:t>平台</a:t>
            </a:r>
            <a:endParaRPr lang="en-US" altLang="zh-CN" dirty="0"/>
          </a:p>
          <a:p>
            <a:endParaRPr lang="zh-CN" altLang="en-US" dirty="0"/>
          </a:p>
        </p:txBody>
      </p:sp>
      <p:sp>
        <p:nvSpPr>
          <p:cNvPr id="3" name="标题 2"/>
          <p:cNvSpPr>
            <a:spLocks noGrp="1"/>
          </p:cNvSpPr>
          <p:nvPr>
            <p:ph type="title" idx="10"/>
          </p:nvPr>
        </p:nvSpPr>
        <p:spPr/>
        <p:txBody>
          <a:bodyPr/>
          <a:lstStyle/>
          <a:p>
            <a:r>
              <a:rPr lang="zh-CN" altLang="en-US" dirty="0"/>
              <a:t>安装</a:t>
            </a:r>
            <a:r>
              <a:rPr lang="en-US" altLang="zh-CN" dirty="0" err="1"/>
              <a:t>linux</a:t>
            </a:r>
            <a:r>
              <a:rPr lang="zh-CN" altLang="en-US" dirty="0"/>
              <a:t>系统</a:t>
            </a:r>
          </a:p>
        </p:txBody>
      </p:sp>
    </p:spTree>
    <p:extLst>
      <p:ext uri="{BB962C8B-B14F-4D97-AF65-F5344CB8AC3E}">
        <p14:creationId xmlns:p14="http://schemas.microsoft.com/office/powerpoint/2010/main" val="207591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2"/>
          <p:cNvSpPr>
            <a:spLocks noGrp="1"/>
          </p:cNvSpPr>
          <p:nvPr>
            <p:ph type="title" idx="10"/>
          </p:nvPr>
        </p:nvSpPr>
        <p:spPr/>
        <p:txBody>
          <a:bodyPr/>
          <a:lstStyle/>
          <a:p>
            <a:r>
              <a:rPr lang="en-US" altLang="zh-CN" sz="2800" dirty="0"/>
              <a:t>Hadoop</a:t>
            </a:r>
            <a:r>
              <a:rPr lang="zh-CN" altLang="en-US" sz="2800" dirty="0"/>
              <a:t>的安装与使用（单机</a:t>
            </a:r>
            <a:r>
              <a:rPr lang="en-US" altLang="zh-CN" sz="2800" dirty="0"/>
              <a:t>/</a:t>
            </a:r>
            <a:r>
              <a:rPr lang="zh-CN" altLang="en-US" sz="2800" dirty="0"/>
              <a:t>伪分布式）</a:t>
            </a:r>
          </a:p>
        </p:txBody>
      </p:sp>
      <p:sp>
        <p:nvSpPr>
          <p:cNvPr id="4" name="Rectangle 3"/>
          <p:cNvSpPr txBox="1">
            <a:spLocks noChangeArrowheads="1"/>
          </p:cNvSpPr>
          <p:nvPr/>
        </p:nvSpPr>
        <p:spPr>
          <a:xfrm>
            <a:off x="2590800" y="1676400"/>
            <a:ext cx="6248400" cy="3352800"/>
          </a:xfrm>
          <a:prstGeom prst="rect">
            <a:avLst/>
          </a:prstGeom>
        </p:spPr>
        <p:txBody>
          <a:bodyPr/>
          <a:lstStyle/>
          <a:p>
            <a:pPr marL="342900" indent="-342900" eaLnBrk="0" hangingPunct="0">
              <a:spcBef>
                <a:spcPct val="20000"/>
              </a:spcBef>
              <a:defRPr/>
            </a:pPr>
            <a:r>
              <a:rPr lang="en-US" altLang="zh-CN" sz="2000" kern="0" dirty="0"/>
              <a:t>Hadoop</a:t>
            </a:r>
            <a:r>
              <a:rPr lang="zh-CN" altLang="en-US" sz="2000" kern="0" dirty="0"/>
              <a:t>基本安装配置主要包括以下几个步骤：</a:t>
            </a:r>
          </a:p>
          <a:p>
            <a:pPr marL="342900" indent="-342900" eaLnBrk="0" hangingPunct="0">
              <a:spcBef>
                <a:spcPct val="20000"/>
              </a:spcBef>
              <a:buFontTx/>
              <a:buChar char="•"/>
              <a:defRPr/>
            </a:pPr>
            <a:r>
              <a:rPr lang="zh-CN" altLang="en-US" sz="2000" kern="0" dirty="0"/>
              <a:t>创建</a:t>
            </a:r>
            <a:r>
              <a:rPr lang="en-US" altLang="zh-CN" sz="2000" kern="0" dirty="0"/>
              <a:t>Hadoop</a:t>
            </a:r>
            <a:r>
              <a:rPr lang="zh-CN" altLang="en-US" sz="2000" kern="0" dirty="0"/>
              <a:t>用户</a:t>
            </a:r>
          </a:p>
          <a:p>
            <a:pPr marL="342900" indent="-342900" eaLnBrk="0" hangingPunct="0">
              <a:spcBef>
                <a:spcPct val="20000"/>
              </a:spcBef>
              <a:buFontTx/>
              <a:buChar char="•"/>
              <a:defRPr/>
            </a:pPr>
            <a:r>
              <a:rPr lang="en-US" altLang="zh-CN" sz="2000" kern="0" dirty="0"/>
              <a:t>SSH</a:t>
            </a:r>
            <a:r>
              <a:rPr lang="zh-CN" altLang="en-US" sz="2000" kern="0" dirty="0"/>
              <a:t>登录权限设置</a:t>
            </a:r>
            <a:endParaRPr lang="en-US" altLang="zh-CN" sz="2000" kern="0" dirty="0"/>
          </a:p>
          <a:p>
            <a:pPr marL="342900" indent="-342900" eaLnBrk="0" hangingPunct="0">
              <a:spcBef>
                <a:spcPct val="20000"/>
              </a:spcBef>
              <a:buFontTx/>
              <a:buChar char="•"/>
              <a:defRPr/>
            </a:pPr>
            <a:r>
              <a:rPr lang="zh-CN" altLang="en-US" sz="2000" kern="0" dirty="0"/>
              <a:t>安装</a:t>
            </a:r>
            <a:r>
              <a:rPr lang="en-US" altLang="zh-CN" sz="2000" kern="0" dirty="0"/>
              <a:t>Java</a:t>
            </a:r>
            <a:r>
              <a:rPr lang="zh-CN" altLang="en-US" sz="2000" kern="0" dirty="0"/>
              <a:t>环境</a:t>
            </a:r>
          </a:p>
          <a:p>
            <a:pPr marL="342900" indent="-342900" eaLnBrk="0" hangingPunct="0">
              <a:spcBef>
                <a:spcPct val="20000"/>
              </a:spcBef>
              <a:buFontTx/>
              <a:buChar char="•"/>
              <a:defRPr/>
            </a:pPr>
            <a:r>
              <a:rPr lang="zh-CN" altLang="en-US" sz="2000" kern="0" dirty="0"/>
              <a:t>伪分布式安装配置 </a:t>
            </a:r>
            <a:endParaRPr lang="en-US" altLang="zh-CN" sz="2000" kern="0" dirty="0"/>
          </a:p>
          <a:p>
            <a:pPr marL="342900" indent="-342900" eaLnBrk="0" hangingPunct="0">
              <a:spcBef>
                <a:spcPct val="20000"/>
              </a:spcBef>
              <a:buFontTx/>
              <a:buChar char="•"/>
              <a:defRPr/>
            </a:pPr>
            <a:r>
              <a:rPr lang="zh-CN" altLang="en-US" sz="2000" kern="0" dirty="0"/>
              <a:t>格式化</a:t>
            </a:r>
            <a:endParaRPr lang="en-US" altLang="zh-CN" sz="2000" kern="0" dirty="0"/>
          </a:p>
          <a:p>
            <a:pPr marL="342900" indent="-342900" eaLnBrk="0" hangingPunct="0">
              <a:spcBef>
                <a:spcPct val="20000"/>
              </a:spcBef>
              <a:buFontTx/>
              <a:buChar char="•"/>
              <a:defRPr/>
            </a:pPr>
            <a:r>
              <a:rPr lang="zh-CN" altLang="en-US" sz="2000" kern="0" dirty="0"/>
              <a:t>启动运行并验证</a:t>
            </a:r>
          </a:p>
        </p:txBody>
      </p:sp>
    </p:spTree>
    <p:extLst>
      <p:ext uri="{BB962C8B-B14F-4D97-AF65-F5344CB8AC3E}">
        <p14:creationId xmlns:p14="http://schemas.microsoft.com/office/powerpoint/2010/main" val="162788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2"/>
          <p:cNvSpPr>
            <a:spLocks noGrp="1"/>
          </p:cNvSpPr>
          <p:nvPr>
            <p:ph type="title" idx="10"/>
          </p:nvPr>
        </p:nvSpPr>
        <p:spPr/>
        <p:txBody>
          <a:bodyPr/>
          <a:lstStyle/>
          <a:p>
            <a:r>
              <a:rPr lang="en-US" altLang="zh-CN" dirty="0"/>
              <a:t>Hadoop</a:t>
            </a:r>
            <a:r>
              <a:rPr lang="zh-CN" altLang="en-US" dirty="0"/>
              <a:t>集群中有哪些节点类型</a:t>
            </a:r>
          </a:p>
        </p:txBody>
      </p:sp>
      <p:sp>
        <p:nvSpPr>
          <p:cNvPr id="39939" name="矩形 5"/>
          <p:cNvSpPr>
            <a:spLocks noChangeArrowheads="1"/>
          </p:cNvSpPr>
          <p:nvPr/>
        </p:nvSpPr>
        <p:spPr bwMode="auto">
          <a:xfrm>
            <a:off x="2133600" y="1600201"/>
            <a:ext cx="8001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altLang="zh-CN" dirty="0"/>
              <a:t>Hadoop</a:t>
            </a:r>
            <a:r>
              <a:rPr lang="zh-CN" altLang="en-US" dirty="0"/>
              <a:t>框架中最核心的设计是为海量数据提供存储的</a:t>
            </a:r>
            <a:r>
              <a:rPr lang="en-US" altLang="zh-CN" dirty="0"/>
              <a:t>HDFS</a:t>
            </a:r>
            <a:r>
              <a:rPr lang="zh-CN" altLang="en-US" dirty="0"/>
              <a:t>和对数据进行计算的</a:t>
            </a:r>
            <a:r>
              <a:rPr lang="en-US" altLang="zh-CN" dirty="0" err="1"/>
              <a:t>MapReduce</a:t>
            </a:r>
            <a:endParaRPr lang="en-US" altLang="zh-CN" dirty="0"/>
          </a:p>
          <a:p>
            <a:pPr>
              <a:buFont typeface="Arial" charset="0"/>
              <a:buChar char="•"/>
            </a:pPr>
            <a:r>
              <a:rPr lang="en-US" altLang="zh-CN" dirty="0" err="1"/>
              <a:t>MapReduce</a:t>
            </a:r>
            <a:r>
              <a:rPr lang="zh-CN" altLang="en-US" dirty="0"/>
              <a:t>的作业主要包括：（</a:t>
            </a:r>
            <a:r>
              <a:rPr lang="en-US" altLang="zh-CN" dirty="0"/>
              <a:t>1</a:t>
            </a:r>
            <a:r>
              <a:rPr lang="zh-CN" altLang="en-US" dirty="0"/>
              <a:t>）从磁盘或从网络读取数据，即</a:t>
            </a:r>
            <a:r>
              <a:rPr lang="en-US" altLang="zh-CN" dirty="0"/>
              <a:t>IO</a:t>
            </a:r>
            <a:r>
              <a:rPr lang="zh-CN" altLang="en-US" dirty="0"/>
              <a:t>密集工作；（</a:t>
            </a:r>
            <a:r>
              <a:rPr lang="en-US" altLang="zh-CN" dirty="0"/>
              <a:t>2</a:t>
            </a:r>
            <a:r>
              <a:rPr lang="zh-CN" altLang="en-US" dirty="0"/>
              <a:t>）计算数据，即</a:t>
            </a:r>
            <a:r>
              <a:rPr lang="en-US" altLang="zh-CN" dirty="0"/>
              <a:t>CPU</a:t>
            </a:r>
            <a:r>
              <a:rPr lang="zh-CN" altLang="en-US" dirty="0"/>
              <a:t>密集工作</a:t>
            </a:r>
            <a:endParaRPr lang="en-US" altLang="zh-CN" dirty="0"/>
          </a:p>
          <a:p>
            <a:pPr>
              <a:buFont typeface="Arial" charset="0"/>
              <a:buChar char="•"/>
            </a:pPr>
            <a:r>
              <a:rPr lang="en-US" altLang="zh-CN" dirty="0"/>
              <a:t>Hadoop</a:t>
            </a:r>
            <a:r>
              <a:rPr lang="zh-CN" altLang="en-US" dirty="0"/>
              <a:t>集群的整体性能取决于</a:t>
            </a:r>
            <a:r>
              <a:rPr lang="en-US" altLang="zh-CN" dirty="0"/>
              <a:t>CPU</a:t>
            </a:r>
            <a:r>
              <a:rPr lang="zh-CN" altLang="en-US" dirty="0"/>
              <a:t>、内存、网络以及存储之间的性能平衡。因此运营团队在选择机器配置时要针对不同的工作节点选择合适硬件类型</a:t>
            </a:r>
            <a:endParaRPr lang="en-US" altLang="zh-CN" dirty="0"/>
          </a:p>
          <a:p>
            <a:pPr>
              <a:buFont typeface="Arial" charset="0"/>
              <a:buChar char="•"/>
            </a:pPr>
            <a:r>
              <a:rPr lang="zh-CN" altLang="en-US" dirty="0"/>
              <a:t>一个基本的</a:t>
            </a:r>
            <a:r>
              <a:rPr lang="en-US" altLang="zh-CN" dirty="0"/>
              <a:t>Hadoop</a:t>
            </a:r>
            <a:r>
              <a:rPr lang="zh-CN" altLang="en-US" dirty="0"/>
              <a:t>集群中的节点主要有</a:t>
            </a:r>
            <a:endParaRPr lang="en-US" altLang="zh-CN" dirty="0"/>
          </a:p>
          <a:p>
            <a:pPr lvl="1">
              <a:buFont typeface="Arial" charset="0"/>
              <a:buChar char="•"/>
            </a:pPr>
            <a:r>
              <a:rPr lang="en-US" altLang="zh-CN" dirty="0" err="1"/>
              <a:t>NameNode</a:t>
            </a:r>
            <a:r>
              <a:rPr lang="zh-CN" altLang="en-US" dirty="0"/>
              <a:t>：负责协调集群中的数据存储</a:t>
            </a:r>
            <a:endParaRPr lang="en-US" altLang="zh-CN" dirty="0"/>
          </a:p>
          <a:p>
            <a:pPr lvl="1">
              <a:buFont typeface="Arial" charset="0"/>
              <a:buChar char="•"/>
            </a:pPr>
            <a:r>
              <a:rPr lang="en-US" altLang="zh-CN" dirty="0" err="1"/>
              <a:t>DataNode</a:t>
            </a:r>
            <a:r>
              <a:rPr lang="zh-CN" altLang="en-US" dirty="0"/>
              <a:t>：存储被拆分的数据块</a:t>
            </a:r>
            <a:endParaRPr lang="en-US" altLang="zh-CN" dirty="0"/>
          </a:p>
          <a:p>
            <a:pPr lvl="1">
              <a:buFont typeface="Arial" charset="0"/>
              <a:buChar char="•"/>
            </a:pPr>
            <a:r>
              <a:rPr lang="en-US" altLang="zh-CN" dirty="0" err="1"/>
              <a:t>JobTracker</a:t>
            </a:r>
            <a:r>
              <a:rPr lang="zh-CN" altLang="en-US" dirty="0"/>
              <a:t>：协调数据计算任务（旧版）</a:t>
            </a:r>
            <a:endParaRPr lang="en-US" altLang="zh-CN" dirty="0"/>
          </a:p>
          <a:p>
            <a:pPr lvl="1">
              <a:buFont typeface="Arial" charset="0"/>
              <a:buChar char="•"/>
            </a:pPr>
            <a:r>
              <a:rPr lang="en-US" altLang="zh-CN" dirty="0" err="1"/>
              <a:t>TaskTracker</a:t>
            </a:r>
            <a:r>
              <a:rPr lang="zh-CN" altLang="en-US" dirty="0"/>
              <a:t>：负责执行由</a:t>
            </a:r>
            <a:r>
              <a:rPr lang="en-US" altLang="zh-CN" dirty="0" err="1"/>
              <a:t>JobTracker</a:t>
            </a:r>
            <a:r>
              <a:rPr lang="zh-CN" altLang="en-US" dirty="0"/>
              <a:t>指派的任务（旧版）</a:t>
            </a:r>
            <a:endParaRPr lang="en-US" altLang="zh-CN" dirty="0"/>
          </a:p>
          <a:p>
            <a:pPr lvl="1">
              <a:buFont typeface="Arial" charset="0"/>
              <a:buChar char="•"/>
            </a:pPr>
            <a:r>
              <a:rPr lang="en-US" altLang="zh-CN" dirty="0" err="1"/>
              <a:t>SecondaryNameNode</a:t>
            </a:r>
            <a:r>
              <a:rPr lang="zh-CN" altLang="en-US" dirty="0"/>
              <a:t>：帮助</a:t>
            </a:r>
            <a:r>
              <a:rPr lang="en-US" altLang="zh-CN" dirty="0" err="1"/>
              <a:t>NameNode</a:t>
            </a:r>
            <a:r>
              <a:rPr lang="zh-CN" altLang="en-US" dirty="0"/>
              <a:t>收集文件系统运行的状态信息，存储元数据</a:t>
            </a:r>
          </a:p>
        </p:txBody>
      </p:sp>
    </p:spTree>
    <p:extLst>
      <p:ext uri="{BB962C8B-B14F-4D97-AF65-F5344CB8AC3E}">
        <p14:creationId xmlns:p14="http://schemas.microsoft.com/office/powerpoint/2010/main" val="210283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C6B01D-9CB2-834B-A509-CC85218400F8}"/>
              </a:ext>
            </a:extLst>
          </p:cNvPr>
          <p:cNvSpPr>
            <a:spLocks noGrp="1"/>
          </p:cNvSpPr>
          <p:nvPr>
            <p:ph type="title"/>
          </p:nvPr>
        </p:nvSpPr>
        <p:spPr/>
        <p:txBody>
          <a:bodyPr/>
          <a:lstStyle/>
          <a:p>
            <a:r>
              <a:rPr kumimoji="1" lang="zh-CN" altLang="en-US" dirty="0"/>
              <a:t>内容</a:t>
            </a:r>
          </a:p>
        </p:txBody>
      </p:sp>
      <p:sp>
        <p:nvSpPr>
          <p:cNvPr id="3" name="内容占位符 2">
            <a:extLst>
              <a:ext uri="{FF2B5EF4-FFF2-40B4-BE49-F238E27FC236}">
                <a16:creationId xmlns:a16="http://schemas.microsoft.com/office/drawing/2014/main" id="{9173D94B-88BD-A84A-98DA-4A338004764F}"/>
              </a:ext>
            </a:extLst>
          </p:cNvPr>
          <p:cNvSpPr>
            <a:spLocks noGrp="1"/>
          </p:cNvSpPr>
          <p:nvPr>
            <p:ph idx="1"/>
          </p:nvPr>
        </p:nvSpPr>
        <p:spPr/>
        <p:txBody>
          <a:bodyPr/>
          <a:lstStyle/>
          <a:p>
            <a:r>
              <a:rPr kumimoji="1" lang="en-US" altLang="zh-CN" dirty="0"/>
              <a:t>Hadoop</a:t>
            </a:r>
          </a:p>
          <a:p>
            <a:r>
              <a:rPr kumimoji="1" lang="zh-CN" altLang="en-US" dirty="0"/>
              <a:t>分布式计算框架</a:t>
            </a:r>
            <a:r>
              <a:rPr kumimoji="1" lang="en-US" altLang="zh-CN" dirty="0" err="1"/>
              <a:t>Mapreduce</a:t>
            </a:r>
            <a:endParaRPr kumimoji="1" lang="zh-CN" altLang="en-US" dirty="0"/>
          </a:p>
        </p:txBody>
      </p:sp>
    </p:spTree>
    <p:extLst>
      <p:ext uri="{BB962C8B-B14F-4D97-AF65-F5344CB8AC3E}">
        <p14:creationId xmlns:p14="http://schemas.microsoft.com/office/powerpoint/2010/main" val="2238422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2"/>
          <p:cNvSpPr>
            <a:spLocks noGrp="1"/>
          </p:cNvSpPr>
          <p:nvPr>
            <p:ph type="title"/>
          </p:nvPr>
        </p:nvSpPr>
        <p:spPr/>
        <p:txBody>
          <a:bodyPr/>
          <a:lstStyle/>
          <a:p>
            <a:r>
              <a:rPr lang="en-US" altLang="en-US" dirty="0"/>
              <a:t>HDFS</a:t>
            </a:r>
            <a:r>
              <a:rPr lang="zh-CN" altLang="en-US" dirty="0"/>
              <a:t>分布式文件系统</a:t>
            </a:r>
          </a:p>
        </p:txBody>
      </p:sp>
      <p:sp>
        <p:nvSpPr>
          <p:cNvPr id="6147" name="Text Box 4"/>
          <p:cNvSpPr txBox="1">
            <a:spLocks noChangeArrowheads="1"/>
          </p:cNvSpPr>
          <p:nvPr/>
        </p:nvSpPr>
        <p:spPr bwMode="auto">
          <a:xfrm>
            <a:off x="1905000" y="1219201"/>
            <a:ext cx="838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buFontTx/>
              <a:buChar char="•"/>
            </a:pPr>
            <a:r>
              <a:rPr lang="zh-CN" altLang="en-US" sz="2000"/>
              <a:t>分布式文件系统把文件分布存储到多个计算机节点上，成千上万的计算机节点构成计算机集群</a:t>
            </a:r>
          </a:p>
          <a:p>
            <a:pPr eaLnBrk="1" hangingPunct="1">
              <a:buFontTx/>
              <a:buChar char="•"/>
            </a:pPr>
            <a:r>
              <a:rPr lang="zh-CN" altLang="en-US" sz="2000"/>
              <a:t>与之前使用多个处理器和专用高级硬件的并行化处理装置不同的是，目前的分布式文件系统所采用的计算机集群，都是由普通硬件构成的，这就大大降低了硬件上的开销</a:t>
            </a:r>
          </a:p>
        </p:txBody>
      </p:sp>
      <p:pic>
        <p:nvPicPr>
          <p:cNvPr id="614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4540" y="3150974"/>
            <a:ext cx="5049953" cy="3064475"/>
          </a:xfrm>
          <a:prstGeom prst="rect">
            <a:avLst/>
          </a:prstGeom>
          <a:solidFill>
            <a:schemeClr val="bg2"/>
          </a:solidFill>
          <a:ln>
            <a:noFill/>
          </a:ln>
        </p:spPr>
      </p:pic>
    </p:spTree>
    <p:extLst>
      <p:ext uri="{BB962C8B-B14F-4D97-AF65-F5344CB8AC3E}">
        <p14:creationId xmlns:p14="http://schemas.microsoft.com/office/powerpoint/2010/main" val="375372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endParaRPr lang="zh-CN" altLang="en-US" dirty="0"/>
          </a:p>
        </p:txBody>
      </p:sp>
      <p:sp>
        <p:nvSpPr>
          <p:cNvPr id="3" name="标题 2"/>
          <p:cNvSpPr>
            <a:spLocks noGrp="1"/>
          </p:cNvSpPr>
          <p:nvPr>
            <p:ph type="title" idx="10"/>
          </p:nvPr>
        </p:nvSpPr>
        <p:spPr/>
        <p:txBody>
          <a:bodyPr/>
          <a:lstStyle/>
          <a:p>
            <a:r>
              <a:rPr lang="en-US" altLang="zh-CN" dirty="0"/>
              <a:t>HDFS</a:t>
            </a:r>
            <a:r>
              <a:rPr lang="zh-CN" altLang="en-US" dirty="0"/>
              <a:t>架构</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600201"/>
            <a:ext cx="701992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97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1"/>
            <a:ext cx="60960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267201"/>
            <a:ext cx="13335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title"/>
          </p:nvPr>
        </p:nvSpPr>
        <p:spPr/>
        <p:txBody>
          <a:bodyPr/>
          <a:lstStyle/>
          <a:p>
            <a:pPr marL="342900" indent="-342900"/>
            <a:r>
              <a:rPr lang="en-US" altLang="zh-CN" b="1" dirty="0"/>
              <a:t>	</a:t>
            </a:r>
            <a:r>
              <a:rPr lang="zh-CN" altLang="en-US" b="1" dirty="0"/>
              <a:t>名称节点和数据节点</a:t>
            </a:r>
          </a:p>
        </p:txBody>
      </p:sp>
    </p:spTree>
    <p:extLst>
      <p:ext uri="{BB962C8B-B14F-4D97-AF65-F5344CB8AC3E}">
        <p14:creationId xmlns:p14="http://schemas.microsoft.com/office/powerpoint/2010/main" val="3967668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marL="342900" indent="-342900"/>
            <a:r>
              <a:rPr lang="zh-CN" altLang="en-US" b="1" dirty="0"/>
              <a:t>名称节点数据结构</a:t>
            </a:r>
          </a:p>
        </p:txBody>
      </p:sp>
      <p:sp>
        <p:nvSpPr>
          <p:cNvPr id="11267" name="文本框 1"/>
          <p:cNvSpPr txBox="1">
            <a:spLocks noChangeArrowheads="1"/>
          </p:cNvSpPr>
          <p:nvPr/>
        </p:nvSpPr>
        <p:spPr bwMode="auto">
          <a:xfrm>
            <a:off x="2057400" y="1479550"/>
            <a:ext cx="8001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buFont typeface="Arial" pitchFamily="34" charset="0"/>
              <a:buChar char="•"/>
            </a:pPr>
            <a:r>
              <a:rPr lang="zh-CN" altLang="en-US" dirty="0"/>
              <a:t>在</a:t>
            </a:r>
            <a:r>
              <a:rPr lang="en-US" altLang="zh-CN" dirty="0"/>
              <a:t>HDFS</a:t>
            </a:r>
            <a:r>
              <a:rPr lang="zh-CN" altLang="en-US" dirty="0"/>
              <a:t>中，名称节点（</a:t>
            </a:r>
            <a:r>
              <a:rPr lang="en-US" altLang="zh-CN" dirty="0" err="1"/>
              <a:t>NameNode</a:t>
            </a:r>
            <a:r>
              <a:rPr lang="zh-CN" altLang="en-US" dirty="0"/>
              <a:t>）负责管理分布式文件系统的命名空间（</a:t>
            </a:r>
            <a:r>
              <a:rPr lang="en-US" altLang="zh-CN" dirty="0"/>
              <a:t>Namespace</a:t>
            </a:r>
            <a:r>
              <a:rPr lang="zh-CN" altLang="en-US" dirty="0"/>
              <a:t>），保存了两个核心的数据结构，即</a:t>
            </a:r>
            <a:r>
              <a:rPr lang="en-US" altLang="zh-CN" dirty="0" err="1"/>
              <a:t>FsImage</a:t>
            </a:r>
            <a:r>
              <a:rPr lang="zh-CN" altLang="en-US" dirty="0"/>
              <a:t>和</a:t>
            </a:r>
            <a:r>
              <a:rPr lang="en-US" altLang="zh-CN" dirty="0" err="1"/>
              <a:t>EditLog</a:t>
            </a:r>
            <a:endParaRPr lang="en-US" altLang="zh-CN" dirty="0"/>
          </a:p>
          <a:p>
            <a:pPr lvl="1" eaLnBrk="1" hangingPunct="1">
              <a:buFont typeface="Arial" pitchFamily="34" charset="0"/>
              <a:buChar char="•"/>
            </a:pPr>
            <a:r>
              <a:rPr lang="en-US" altLang="zh-CN" sz="1600" dirty="0" err="1"/>
              <a:t>FsImage</a:t>
            </a:r>
            <a:r>
              <a:rPr lang="zh-CN" altLang="en-US" sz="1600" dirty="0"/>
              <a:t>用于维护文件系统树以及文件树中所有的文件和文件夹的元数据</a:t>
            </a:r>
            <a:endParaRPr lang="en-US" altLang="zh-CN" sz="1600" dirty="0"/>
          </a:p>
          <a:p>
            <a:pPr lvl="1" eaLnBrk="1" hangingPunct="1">
              <a:buFont typeface="Arial" pitchFamily="34" charset="0"/>
              <a:buChar char="•"/>
            </a:pPr>
            <a:r>
              <a:rPr lang="zh-CN" altLang="en-US" sz="1600" dirty="0"/>
              <a:t>操作日志文件</a:t>
            </a:r>
            <a:r>
              <a:rPr lang="en-US" altLang="zh-CN" sz="1600" dirty="0" err="1"/>
              <a:t>EditLog</a:t>
            </a:r>
            <a:r>
              <a:rPr lang="zh-CN" altLang="en-US" sz="1600" dirty="0"/>
              <a:t>中记录了所有针对文件的创建、删除、重命名等操作</a:t>
            </a:r>
            <a:endParaRPr lang="en-US" altLang="zh-CN" sz="1600" dirty="0"/>
          </a:p>
          <a:p>
            <a:pPr eaLnBrk="1" hangingPunct="1">
              <a:buFont typeface="Arial" pitchFamily="34" charset="0"/>
              <a:buChar char="•"/>
            </a:pPr>
            <a:r>
              <a:rPr lang="zh-CN" altLang="en-US" dirty="0"/>
              <a:t>名称节点记录了每个文件中各个块所在的数据节点的位置信息</a:t>
            </a:r>
            <a:endParaRPr lang="en-US" dirty="0"/>
          </a:p>
        </p:txBody>
      </p:sp>
      <p:pic>
        <p:nvPicPr>
          <p:cNvPr id="1126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459" y="2906487"/>
            <a:ext cx="8151341" cy="3224213"/>
          </a:xfrm>
          <a:prstGeom prst="rect">
            <a:avLst/>
          </a:prstGeom>
          <a:solidFill>
            <a:schemeClr val="bg2"/>
          </a:solidFill>
          <a:ln>
            <a:noFill/>
          </a:ln>
        </p:spPr>
      </p:pic>
      <p:sp>
        <p:nvSpPr>
          <p:cNvPr id="11270" name="TextBox 5"/>
          <p:cNvSpPr txBox="1">
            <a:spLocks noChangeArrowheads="1"/>
          </p:cNvSpPr>
          <p:nvPr/>
        </p:nvSpPr>
        <p:spPr bwMode="auto">
          <a:xfrm>
            <a:off x="2057400" y="106680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b="1">
                <a:solidFill>
                  <a:srgbClr val="FF0000"/>
                </a:solidFill>
              </a:rPr>
              <a:t>名称节点的数据结构</a:t>
            </a:r>
          </a:p>
        </p:txBody>
      </p:sp>
    </p:spTree>
    <p:extLst>
      <p:ext uri="{BB962C8B-B14F-4D97-AF65-F5344CB8AC3E}">
        <p14:creationId xmlns:p14="http://schemas.microsoft.com/office/powerpoint/2010/main" val="1270371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587829" y="156370"/>
            <a:ext cx="10668000" cy="914400"/>
          </a:xfrm>
        </p:spPr>
        <p:txBody>
          <a:bodyPr/>
          <a:lstStyle/>
          <a:p>
            <a:r>
              <a:rPr lang="en-US" altLang="zh-CN" cap="none" dirty="0"/>
              <a:t>Secondary </a:t>
            </a:r>
            <a:r>
              <a:rPr lang="en-US" altLang="zh-CN" cap="none" dirty="0" err="1"/>
              <a:t>NameNode</a:t>
            </a:r>
            <a:endParaRPr lang="zh-CN" altLang="en-US" cap="none" dirty="0"/>
          </a:p>
        </p:txBody>
      </p:sp>
      <p:sp>
        <p:nvSpPr>
          <p:cNvPr id="14339" name="矩形 2"/>
          <p:cNvSpPr>
            <a:spLocks noChangeArrowheads="1"/>
          </p:cNvSpPr>
          <p:nvPr/>
        </p:nvSpPr>
        <p:spPr bwMode="auto">
          <a:xfrm>
            <a:off x="2286000" y="1681164"/>
            <a:ext cx="762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zh-CN" altLang="en-US" dirty="0"/>
              <a:t>在名称节点运行期间，</a:t>
            </a:r>
            <a:r>
              <a:rPr lang="en-US" altLang="zh-CN" dirty="0"/>
              <a:t>HDFS</a:t>
            </a:r>
            <a:r>
              <a:rPr lang="zh-CN" altLang="en-US" dirty="0"/>
              <a:t>的所有更新操作都是直接写到</a:t>
            </a:r>
            <a:r>
              <a:rPr lang="en-US" altLang="zh-CN" dirty="0" err="1"/>
              <a:t>EditLog</a:t>
            </a:r>
            <a:r>
              <a:rPr lang="zh-CN" altLang="en-US" dirty="0"/>
              <a:t>中，久而久之，</a:t>
            </a:r>
            <a:r>
              <a:rPr lang="en-US" altLang="zh-CN" dirty="0"/>
              <a:t> </a:t>
            </a:r>
            <a:r>
              <a:rPr lang="en-US" altLang="zh-CN" dirty="0" err="1"/>
              <a:t>EditLog</a:t>
            </a:r>
            <a:r>
              <a:rPr lang="zh-CN" altLang="en-US" dirty="0"/>
              <a:t>文件将会变得很大</a:t>
            </a:r>
            <a:endParaRPr lang="en-US" altLang="zh-CN" dirty="0"/>
          </a:p>
          <a:p>
            <a:pPr>
              <a:buFont typeface="Arial" pitchFamily="34" charset="0"/>
              <a:buChar char="•"/>
            </a:pPr>
            <a:endParaRPr lang="en-US" altLang="zh-CN" dirty="0"/>
          </a:p>
          <a:p>
            <a:pPr>
              <a:buFont typeface="Arial" pitchFamily="34" charset="0"/>
              <a:buChar char="•"/>
            </a:pPr>
            <a:r>
              <a:rPr lang="zh-CN" altLang="en-US" dirty="0"/>
              <a:t>虽然这对名称节点运行时候是没有什么明显影响的，但是，当名称节点重启的时候，名称节点需要先将</a:t>
            </a:r>
            <a:r>
              <a:rPr lang="en-US" altLang="zh-CN" dirty="0" err="1"/>
              <a:t>FsImage</a:t>
            </a:r>
            <a:r>
              <a:rPr lang="zh-CN" altLang="en-US" dirty="0"/>
              <a:t>里面的所有内容映像到内存中，然后再一条一条地执行</a:t>
            </a:r>
            <a:r>
              <a:rPr lang="en-US" altLang="zh-CN" dirty="0" err="1"/>
              <a:t>EditLog</a:t>
            </a:r>
            <a:r>
              <a:rPr lang="zh-CN" altLang="en-US" dirty="0"/>
              <a:t>中的记录，当</a:t>
            </a:r>
            <a:r>
              <a:rPr lang="en-US" altLang="zh-CN" dirty="0" err="1"/>
              <a:t>EditLog</a:t>
            </a:r>
            <a:r>
              <a:rPr lang="zh-CN" altLang="en-US" dirty="0"/>
              <a:t>文件非常大的时候，会导致名称节点启动操作非常慢，而在这段时间内</a:t>
            </a:r>
            <a:r>
              <a:rPr lang="en-US" altLang="zh-CN" dirty="0"/>
              <a:t>HDFS</a:t>
            </a:r>
            <a:r>
              <a:rPr lang="zh-CN" altLang="en-US" dirty="0"/>
              <a:t>系统处于安全模式，一直无法对外提供写操作，影响了用户的使用</a:t>
            </a:r>
            <a:endParaRPr lang="en-US" altLang="zh-CN" dirty="0"/>
          </a:p>
        </p:txBody>
      </p:sp>
      <p:sp>
        <p:nvSpPr>
          <p:cNvPr id="14340" name="TextBox 3"/>
          <p:cNvSpPr txBox="1">
            <a:spLocks noChangeArrowheads="1"/>
          </p:cNvSpPr>
          <p:nvPr/>
        </p:nvSpPr>
        <p:spPr bwMode="auto">
          <a:xfrm>
            <a:off x="2251076" y="1230314"/>
            <a:ext cx="453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b="1">
                <a:solidFill>
                  <a:srgbClr val="FF0000"/>
                </a:solidFill>
              </a:rPr>
              <a:t>名称节点运行期间</a:t>
            </a:r>
            <a:r>
              <a:rPr lang="en-US" altLang="zh-CN" b="1">
                <a:solidFill>
                  <a:srgbClr val="FF0000"/>
                </a:solidFill>
              </a:rPr>
              <a:t>EditLog</a:t>
            </a:r>
            <a:r>
              <a:rPr lang="zh-CN" altLang="en-US" b="1">
                <a:solidFill>
                  <a:srgbClr val="FF0000"/>
                </a:solidFill>
              </a:rPr>
              <a:t>不断变大的问题</a:t>
            </a:r>
          </a:p>
        </p:txBody>
      </p:sp>
      <p:sp>
        <p:nvSpPr>
          <p:cNvPr id="14341" name="TextBox 4"/>
          <p:cNvSpPr txBox="1">
            <a:spLocks noChangeArrowheads="1"/>
          </p:cNvSpPr>
          <p:nvPr/>
        </p:nvSpPr>
        <p:spPr bwMode="auto">
          <a:xfrm>
            <a:off x="3048001" y="4495800"/>
            <a:ext cx="5916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dirty="0"/>
              <a:t>如何解决？答案是：</a:t>
            </a:r>
            <a:r>
              <a:rPr lang="en-US" altLang="zh-CN" dirty="0" err="1"/>
              <a:t>SecondaryNameNode</a:t>
            </a:r>
            <a:r>
              <a:rPr lang="zh-CN" altLang="en-US" dirty="0"/>
              <a:t>第二名称节点</a:t>
            </a:r>
          </a:p>
        </p:txBody>
      </p:sp>
      <p:sp>
        <p:nvSpPr>
          <p:cNvPr id="14342" name="矩形 2"/>
          <p:cNvSpPr>
            <a:spLocks noChangeArrowheads="1"/>
          </p:cNvSpPr>
          <p:nvPr/>
        </p:nvSpPr>
        <p:spPr bwMode="auto">
          <a:xfrm>
            <a:off x="1981200" y="5172076"/>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F0000"/>
                </a:solidFill>
              </a:rPr>
              <a:t>第二名称节点</a:t>
            </a:r>
            <a:r>
              <a:rPr lang="zh-CN" altLang="en-US" dirty="0"/>
              <a:t>是</a:t>
            </a:r>
            <a:r>
              <a:rPr lang="en-US" altLang="zh-CN" dirty="0"/>
              <a:t>HDFS</a:t>
            </a:r>
            <a:r>
              <a:rPr lang="zh-CN" altLang="en-US" dirty="0"/>
              <a:t>架构中的一个组成部分，它是用来保存名称节点中对</a:t>
            </a:r>
            <a:r>
              <a:rPr lang="en-US" altLang="zh-CN" dirty="0"/>
              <a:t>HDFS </a:t>
            </a:r>
            <a:r>
              <a:rPr lang="zh-CN" altLang="en-US" dirty="0"/>
              <a:t>元数据信息的备份，并减少名称节点重启的时间。</a:t>
            </a:r>
            <a:r>
              <a:rPr lang="en-US" altLang="zh-CN" dirty="0" err="1"/>
              <a:t>SecondaryNameNode</a:t>
            </a:r>
            <a:r>
              <a:rPr lang="zh-CN" altLang="en-US" dirty="0"/>
              <a:t>一般是单独运行在一台机器上</a:t>
            </a:r>
            <a:endParaRPr lang="en-US" altLang="zh-CN" dirty="0"/>
          </a:p>
        </p:txBody>
      </p:sp>
    </p:spTree>
    <p:extLst>
      <p:ext uri="{BB962C8B-B14F-4D97-AF65-F5344CB8AC3E}">
        <p14:creationId xmlns:p14="http://schemas.microsoft.com/office/powerpoint/2010/main" val="236821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r>
              <a:rPr lang="en-US" altLang="zh-CN" b="1" dirty="0" err="1"/>
              <a:t>SecondaryNameNode</a:t>
            </a:r>
            <a:r>
              <a:rPr lang="zh-CN" altLang="en-US" b="1" dirty="0"/>
              <a:t>的工作流程</a:t>
            </a:r>
          </a:p>
        </p:txBody>
      </p:sp>
      <p:pic>
        <p:nvPicPr>
          <p:cNvPr id="15363" name="Picture 2" descr="fsimage_e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1"/>
            <a:ext cx="48768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矩形 3"/>
          <p:cNvSpPr>
            <a:spLocks noChangeArrowheads="1"/>
          </p:cNvSpPr>
          <p:nvPr/>
        </p:nvSpPr>
        <p:spPr bwMode="auto">
          <a:xfrm>
            <a:off x="6781800" y="1295400"/>
            <a:ext cx="35814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dirty="0" err="1"/>
              <a:t>SecondaryNameNode</a:t>
            </a:r>
            <a:r>
              <a:rPr lang="zh-CN" altLang="en-US" sz="1400" dirty="0"/>
              <a:t>的工作情况：</a:t>
            </a:r>
            <a:endParaRPr lang="en-US" altLang="zh-CN" sz="1400" dirty="0"/>
          </a:p>
          <a:p>
            <a:r>
              <a:rPr lang="zh-CN" altLang="en-US" sz="1400" dirty="0"/>
              <a:t>（</a:t>
            </a:r>
            <a:r>
              <a:rPr lang="en-US" altLang="zh-CN" sz="1400" dirty="0"/>
              <a:t>1</a:t>
            </a:r>
            <a:r>
              <a:rPr lang="zh-CN" altLang="en-US" sz="1400" dirty="0"/>
              <a:t>）</a:t>
            </a:r>
            <a:r>
              <a:rPr lang="en-US" altLang="zh-CN" sz="1400" dirty="0" err="1"/>
              <a:t>SecondaryNameNode</a:t>
            </a:r>
            <a:r>
              <a:rPr lang="zh-CN" altLang="en-US" sz="1400" dirty="0"/>
              <a:t>会定期和</a:t>
            </a:r>
            <a:r>
              <a:rPr lang="en-US" altLang="zh-CN" sz="1400" dirty="0" err="1"/>
              <a:t>NameNode</a:t>
            </a:r>
            <a:r>
              <a:rPr lang="zh-CN" altLang="en-US" sz="1400" dirty="0"/>
              <a:t>通信，请求其停止使用</a:t>
            </a:r>
            <a:r>
              <a:rPr lang="en-US" altLang="zh-CN" sz="1400" dirty="0" err="1"/>
              <a:t>EditLog</a:t>
            </a:r>
            <a:r>
              <a:rPr lang="zh-CN" altLang="en-US" sz="1400" dirty="0"/>
              <a:t>文件，暂时将新的写操作写到一个新的文件</a:t>
            </a:r>
            <a:r>
              <a:rPr lang="en-US" altLang="zh-CN" sz="1400" dirty="0" err="1"/>
              <a:t>edit.new</a:t>
            </a:r>
            <a:r>
              <a:rPr lang="zh-CN" altLang="en-US" sz="1400" dirty="0"/>
              <a:t>上来，这个操作是瞬间完成，上层写日志的函数完全感觉不到差别；</a:t>
            </a:r>
          </a:p>
          <a:p>
            <a:r>
              <a:rPr lang="zh-CN" altLang="en-US" sz="1400" dirty="0"/>
              <a:t>　　（</a:t>
            </a:r>
            <a:r>
              <a:rPr lang="en-US" altLang="zh-CN" sz="1400" dirty="0"/>
              <a:t>2</a:t>
            </a:r>
            <a:r>
              <a:rPr lang="zh-CN" altLang="en-US" sz="1400" dirty="0"/>
              <a:t>）</a:t>
            </a:r>
            <a:r>
              <a:rPr lang="en-US" altLang="zh-CN" sz="1400" dirty="0" err="1"/>
              <a:t>SecondaryNameNode</a:t>
            </a:r>
            <a:r>
              <a:rPr lang="zh-CN" altLang="en-US" sz="1400" dirty="0"/>
              <a:t>通过</a:t>
            </a:r>
            <a:r>
              <a:rPr lang="en-US" altLang="zh-CN" sz="1400" dirty="0"/>
              <a:t>HTTP GET</a:t>
            </a:r>
            <a:r>
              <a:rPr lang="zh-CN" altLang="en-US" sz="1400" dirty="0"/>
              <a:t>方式从</a:t>
            </a:r>
            <a:r>
              <a:rPr lang="en-US" altLang="zh-CN" sz="1400" dirty="0" err="1"/>
              <a:t>NameNode</a:t>
            </a:r>
            <a:r>
              <a:rPr lang="zh-CN" altLang="en-US" sz="1400" dirty="0"/>
              <a:t>上获取到</a:t>
            </a:r>
            <a:r>
              <a:rPr lang="en-US" altLang="zh-CN" sz="1400" dirty="0" err="1"/>
              <a:t>FsImage</a:t>
            </a:r>
            <a:r>
              <a:rPr lang="zh-CN" altLang="en-US" sz="1400" dirty="0"/>
              <a:t>和</a:t>
            </a:r>
            <a:r>
              <a:rPr lang="en-US" altLang="zh-CN" sz="1400" dirty="0" err="1"/>
              <a:t>EditLog</a:t>
            </a:r>
            <a:r>
              <a:rPr lang="zh-CN" altLang="en-US" sz="1400" dirty="0"/>
              <a:t>文件，并下载到本地的相应目录下；</a:t>
            </a:r>
          </a:p>
          <a:p>
            <a:r>
              <a:rPr lang="zh-CN" altLang="en-US" sz="1400" dirty="0"/>
              <a:t>　　（</a:t>
            </a:r>
            <a:r>
              <a:rPr lang="en-US" altLang="zh-CN" sz="1400" dirty="0"/>
              <a:t>3</a:t>
            </a:r>
            <a:r>
              <a:rPr lang="zh-CN" altLang="en-US" sz="1400" dirty="0"/>
              <a:t>）</a:t>
            </a:r>
            <a:r>
              <a:rPr lang="en-US" altLang="zh-CN" sz="1400" dirty="0" err="1"/>
              <a:t>SecondaryNameNode</a:t>
            </a:r>
            <a:r>
              <a:rPr lang="zh-CN" altLang="en-US" sz="1400" dirty="0"/>
              <a:t>将下载下来的</a:t>
            </a:r>
            <a:r>
              <a:rPr lang="en-US" altLang="zh-CN" sz="1400" dirty="0" err="1"/>
              <a:t>FsImage</a:t>
            </a:r>
            <a:r>
              <a:rPr lang="zh-CN" altLang="en-US" sz="1400" dirty="0"/>
              <a:t>载入到内存，然后一条一条地执行</a:t>
            </a:r>
            <a:r>
              <a:rPr lang="en-US" altLang="zh-CN" sz="1400" dirty="0" err="1"/>
              <a:t>EditLog</a:t>
            </a:r>
            <a:r>
              <a:rPr lang="zh-CN" altLang="en-US" sz="1400" dirty="0"/>
              <a:t>文件中的各项更新操作，使得内存中的</a:t>
            </a:r>
            <a:r>
              <a:rPr lang="en-US" altLang="zh-CN" sz="1400" dirty="0" err="1"/>
              <a:t>FsImage</a:t>
            </a:r>
            <a:r>
              <a:rPr lang="zh-CN" altLang="en-US" sz="1400" dirty="0"/>
              <a:t>保持最新；这个过程就是</a:t>
            </a:r>
            <a:r>
              <a:rPr lang="en-US" altLang="zh-CN" sz="1400" dirty="0" err="1"/>
              <a:t>EditLog</a:t>
            </a:r>
            <a:r>
              <a:rPr lang="zh-CN" altLang="en-US" sz="1400" dirty="0"/>
              <a:t>和</a:t>
            </a:r>
            <a:r>
              <a:rPr lang="en-US" altLang="zh-CN" sz="1400" dirty="0" err="1"/>
              <a:t>FsImage</a:t>
            </a:r>
            <a:r>
              <a:rPr lang="zh-CN" altLang="en-US" sz="1400" dirty="0"/>
              <a:t>文件合并；</a:t>
            </a:r>
          </a:p>
          <a:p>
            <a:r>
              <a:rPr lang="zh-CN" altLang="en-US" sz="1400" dirty="0"/>
              <a:t>　　（</a:t>
            </a:r>
            <a:r>
              <a:rPr lang="en-US" altLang="zh-CN" sz="1400" dirty="0"/>
              <a:t>4</a:t>
            </a:r>
            <a:r>
              <a:rPr lang="zh-CN" altLang="en-US" sz="1400" dirty="0"/>
              <a:t>）</a:t>
            </a:r>
            <a:r>
              <a:rPr lang="en-US" altLang="zh-CN" sz="1400" dirty="0" err="1"/>
              <a:t>SecondaryNameNode</a:t>
            </a:r>
            <a:r>
              <a:rPr lang="zh-CN" altLang="en-US" sz="1400" dirty="0"/>
              <a:t>执行完（</a:t>
            </a:r>
            <a:r>
              <a:rPr lang="en-US" altLang="zh-CN" sz="1400" dirty="0"/>
              <a:t>3</a:t>
            </a:r>
            <a:r>
              <a:rPr lang="zh-CN" altLang="en-US" sz="1400" dirty="0"/>
              <a:t>）操作之后，会通过</a:t>
            </a:r>
            <a:r>
              <a:rPr lang="en-US" altLang="zh-CN" sz="1400" dirty="0"/>
              <a:t>post</a:t>
            </a:r>
            <a:r>
              <a:rPr lang="zh-CN" altLang="en-US" sz="1400" dirty="0"/>
              <a:t>方式将新的</a:t>
            </a:r>
            <a:r>
              <a:rPr lang="en-US" altLang="zh-CN" sz="1400" dirty="0" err="1"/>
              <a:t>FsImage</a:t>
            </a:r>
            <a:r>
              <a:rPr lang="zh-CN" altLang="en-US" sz="1400" dirty="0"/>
              <a:t>文件发送到</a:t>
            </a:r>
            <a:r>
              <a:rPr lang="en-US" altLang="zh-CN" sz="1400" dirty="0" err="1"/>
              <a:t>NameNode</a:t>
            </a:r>
            <a:r>
              <a:rPr lang="zh-CN" altLang="en-US" sz="1400" dirty="0"/>
              <a:t>节点上</a:t>
            </a:r>
          </a:p>
          <a:p>
            <a:r>
              <a:rPr lang="zh-CN" altLang="en-US" sz="1400" dirty="0"/>
              <a:t>　　（</a:t>
            </a:r>
            <a:r>
              <a:rPr lang="en-US" altLang="zh-CN" sz="1400" dirty="0"/>
              <a:t>5</a:t>
            </a:r>
            <a:r>
              <a:rPr lang="zh-CN" altLang="en-US" sz="1400" dirty="0"/>
              <a:t>）</a:t>
            </a:r>
            <a:r>
              <a:rPr lang="en-US" altLang="zh-CN" sz="1400" dirty="0" err="1"/>
              <a:t>NameNode</a:t>
            </a:r>
            <a:r>
              <a:rPr lang="zh-CN" altLang="en-US" sz="1400" dirty="0"/>
              <a:t>将从</a:t>
            </a:r>
            <a:r>
              <a:rPr lang="en-US" altLang="zh-CN" sz="1400" dirty="0" err="1"/>
              <a:t>SecondaryNameNode</a:t>
            </a:r>
            <a:r>
              <a:rPr lang="zh-CN" altLang="en-US" sz="1400" dirty="0"/>
              <a:t>接收到的新的</a:t>
            </a:r>
            <a:r>
              <a:rPr lang="en-US" altLang="zh-CN" sz="1400" dirty="0" err="1"/>
              <a:t>FsImage</a:t>
            </a:r>
            <a:r>
              <a:rPr lang="zh-CN" altLang="en-US" sz="1400" dirty="0"/>
              <a:t>替换旧的</a:t>
            </a:r>
            <a:r>
              <a:rPr lang="en-US" altLang="zh-CN" sz="1400" dirty="0" err="1"/>
              <a:t>FsImage</a:t>
            </a:r>
            <a:r>
              <a:rPr lang="zh-CN" altLang="en-US" sz="1400" dirty="0"/>
              <a:t>文件，同时将</a:t>
            </a:r>
            <a:r>
              <a:rPr lang="en-US" altLang="zh-CN" sz="1400" dirty="0" err="1"/>
              <a:t>edit.new</a:t>
            </a:r>
            <a:r>
              <a:rPr lang="zh-CN" altLang="en-US" sz="1400" dirty="0"/>
              <a:t>替换</a:t>
            </a:r>
            <a:r>
              <a:rPr lang="en-US" altLang="zh-CN" sz="1400" dirty="0" err="1"/>
              <a:t>EditLog</a:t>
            </a:r>
            <a:r>
              <a:rPr lang="zh-CN" altLang="en-US" sz="1400" dirty="0"/>
              <a:t>文件，通过这个过程</a:t>
            </a:r>
            <a:r>
              <a:rPr lang="en-US" altLang="zh-CN" sz="1400" dirty="0" err="1"/>
              <a:t>EditLog</a:t>
            </a:r>
            <a:r>
              <a:rPr lang="zh-CN" altLang="en-US" sz="1400" dirty="0"/>
              <a:t>就变小了</a:t>
            </a:r>
          </a:p>
        </p:txBody>
      </p:sp>
    </p:spTree>
    <p:extLst>
      <p:ext uri="{BB962C8B-B14F-4D97-AF65-F5344CB8AC3E}">
        <p14:creationId xmlns:p14="http://schemas.microsoft.com/office/powerpoint/2010/main" val="3938075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b="1" dirty="0"/>
              <a:t>数据节点</a:t>
            </a:r>
          </a:p>
        </p:txBody>
      </p:sp>
      <p:sp>
        <p:nvSpPr>
          <p:cNvPr id="16387" name="文本框 5"/>
          <p:cNvSpPr txBox="1">
            <a:spLocks noChangeArrowheads="1"/>
          </p:cNvSpPr>
          <p:nvPr/>
        </p:nvSpPr>
        <p:spPr bwMode="auto">
          <a:xfrm>
            <a:off x="2209800" y="1752601"/>
            <a:ext cx="777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buFont typeface="Arial" pitchFamily="34" charset="0"/>
              <a:buChar char="•"/>
            </a:pPr>
            <a:r>
              <a:rPr lang="zh-CN" altLang="en-US" sz="2000" dirty="0"/>
              <a:t>数据节点是分布式文件系统</a:t>
            </a:r>
            <a:r>
              <a:rPr lang="en-US" altLang="zh-CN" sz="2000" dirty="0"/>
              <a:t>HDFS</a:t>
            </a:r>
            <a:r>
              <a:rPr lang="zh-CN" altLang="en-US" sz="2000" dirty="0"/>
              <a:t>的工作节点，负责数据的存储和读取，会根据客户端或者是名称节点的调度来进行数据的存储和检索，并且向名称节点定期发送自己所存储的块的列表</a:t>
            </a:r>
            <a:endParaRPr lang="en-US" altLang="zh-CN" sz="2000" dirty="0"/>
          </a:p>
          <a:p>
            <a:pPr eaLnBrk="1" hangingPunct="1">
              <a:lnSpc>
                <a:spcPct val="150000"/>
              </a:lnSpc>
              <a:buFont typeface="Arial" pitchFamily="34" charset="0"/>
              <a:buChar char="•"/>
            </a:pPr>
            <a:endParaRPr lang="en-US" altLang="zh-CN" sz="2000" dirty="0"/>
          </a:p>
          <a:p>
            <a:pPr eaLnBrk="1" hangingPunct="1">
              <a:lnSpc>
                <a:spcPct val="150000"/>
              </a:lnSpc>
              <a:buFont typeface="Arial" pitchFamily="34" charset="0"/>
              <a:buChar char="•"/>
            </a:pPr>
            <a:r>
              <a:rPr lang="zh-CN" altLang="en-US" sz="2000" dirty="0"/>
              <a:t>每个数据节点中的数据会被保存在各自节点的本地</a:t>
            </a:r>
            <a:r>
              <a:rPr lang="en-US" altLang="zh-CN" sz="2000" dirty="0"/>
              <a:t>Linux</a:t>
            </a:r>
            <a:r>
              <a:rPr lang="zh-CN" altLang="en-US" sz="2000" dirty="0"/>
              <a:t>文件系统中</a:t>
            </a:r>
          </a:p>
          <a:p>
            <a:pPr eaLnBrk="1" hangingPunct="1">
              <a:buFontTx/>
              <a:buNone/>
            </a:pPr>
            <a:endParaRPr lang="zh-CN" altLang="en-US" dirty="0"/>
          </a:p>
        </p:txBody>
      </p:sp>
      <p:sp>
        <p:nvSpPr>
          <p:cNvPr id="16388" name="TextBox 3"/>
          <p:cNvSpPr txBox="1">
            <a:spLocks noChangeArrowheads="1"/>
          </p:cNvSpPr>
          <p:nvPr/>
        </p:nvSpPr>
        <p:spPr bwMode="auto">
          <a:xfrm>
            <a:off x="2209801" y="1219200"/>
            <a:ext cx="261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b="1">
                <a:solidFill>
                  <a:srgbClr val="FF0000"/>
                </a:solidFill>
              </a:rPr>
              <a:t>数据节点</a:t>
            </a:r>
            <a:r>
              <a:rPr lang="zh-CN" altLang="en-US">
                <a:solidFill>
                  <a:srgbClr val="FF0000"/>
                </a:solidFill>
              </a:rPr>
              <a:t>（</a:t>
            </a:r>
            <a:r>
              <a:rPr lang="en-US" altLang="zh-CN">
                <a:solidFill>
                  <a:srgbClr val="FF0000"/>
                </a:solidFill>
              </a:rPr>
              <a:t>DataNode</a:t>
            </a:r>
            <a:r>
              <a:rPr lang="zh-CN" altLang="en-US">
                <a:solidFill>
                  <a:srgbClr val="FF0000"/>
                </a:solidFill>
              </a:rPr>
              <a:t>）</a:t>
            </a:r>
            <a:endParaRPr lang="zh-CN" altLang="en-US" b="1">
              <a:solidFill>
                <a:srgbClr val="FF0000"/>
              </a:solidFill>
            </a:endParaRPr>
          </a:p>
        </p:txBody>
      </p:sp>
    </p:spTree>
    <p:extLst>
      <p:ext uri="{BB962C8B-B14F-4D97-AF65-F5344CB8AC3E}">
        <p14:creationId xmlns:p14="http://schemas.microsoft.com/office/powerpoint/2010/main" val="2971309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2"/>
          <p:cNvSpPr>
            <a:spLocks noGrp="1"/>
          </p:cNvSpPr>
          <p:nvPr>
            <p:ph type="title" idx="10"/>
          </p:nvPr>
        </p:nvSpPr>
        <p:spPr/>
        <p:txBody>
          <a:bodyPr/>
          <a:lstStyle/>
          <a:p>
            <a:r>
              <a:rPr lang="en-US" altLang="zh-CN" dirty="0"/>
              <a:t>Hadoop</a:t>
            </a:r>
            <a:r>
              <a:rPr lang="zh-CN" altLang="en-US" dirty="0"/>
              <a:t>发展简史</a:t>
            </a:r>
          </a:p>
        </p:txBody>
      </p:sp>
      <p:sp>
        <p:nvSpPr>
          <p:cNvPr id="7171" name="TextBox 4"/>
          <p:cNvSpPr txBox="1">
            <a:spLocks noChangeArrowheads="1"/>
          </p:cNvSpPr>
          <p:nvPr/>
        </p:nvSpPr>
        <p:spPr bwMode="auto">
          <a:xfrm>
            <a:off x="1398372" y="3029873"/>
            <a:ext cx="912958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Arial" charset="0"/>
              <a:buChar char="•"/>
            </a:pPr>
            <a:r>
              <a:rPr lang="en-US" altLang="zh-CN" sz="2000" dirty="0">
                <a:latin typeface="Times New Roman" pitchFamily="18" charset="0"/>
                <a:ea typeface="黑体" pitchFamily="49" charset="-122"/>
              </a:rPr>
              <a:t> </a:t>
            </a:r>
            <a:r>
              <a:rPr lang="en-US" altLang="zh-CN" sz="2000" dirty="0"/>
              <a:t>Hadoop</a:t>
            </a:r>
            <a:r>
              <a:rPr lang="zh-CN" altLang="zh-CN" sz="2000" dirty="0"/>
              <a:t>最初是由</a:t>
            </a:r>
            <a:r>
              <a:rPr lang="en-US" altLang="zh-CN" sz="2000" dirty="0"/>
              <a:t>Apache </a:t>
            </a:r>
            <a:r>
              <a:rPr lang="en-US" altLang="zh-CN" sz="2000" dirty="0" err="1"/>
              <a:t>Lucene</a:t>
            </a:r>
            <a:r>
              <a:rPr lang="zh-CN" altLang="zh-CN" sz="2000" dirty="0"/>
              <a:t>项目的创始人</a:t>
            </a:r>
            <a:r>
              <a:rPr lang="en-US" altLang="zh-CN" sz="2000" dirty="0"/>
              <a:t>Doug Cutting</a:t>
            </a:r>
            <a:r>
              <a:rPr lang="zh-CN" altLang="zh-CN" sz="2000" dirty="0"/>
              <a:t>开发的文本搜索库。</a:t>
            </a:r>
            <a:r>
              <a:rPr lang="en-US" altLang="zh-CN" sz="2000" dirty="0"/>
              <a:t>Hadoop</a:t>
            </a:r>
            <a:r>
              <a:rPr lang="zh-CN" altLang="zh-CN" sz="2000" dirty="0"/>
              <a:t>源自始于</a:t>
            </a:r>
            <a:r>
              <a:rPr lang="en-US" altLang="zh-CN" sz="2000" dirty="0"/>
              <a:t>2002</a:t>
            </a:r>
            <a:r>
              <a:rPr lang="zh-CN" altLang="zh-CN" sz="2000" dirty="0"/>
              <a:t>年的</a:t>
            </a:r>
            <a:r>
              <a:rPr lang="en-US" altLang="zh-CN" sz="2000" dirty="0"/>
              <a:t>Apache </a:t>
            </a:r>
            <a:r>
              <a:rPr lang="en-US" altLang="zh-CN" sz="2000" dirty="0" err="1"/>
              <a:t>Nutch</a:t>
            </a:r>
            <a:r>
              <a:rPr lang="zh-CN" altLang="zh-CN" sz="2000" dirty="0"/>
              <a:t>项目</a:t>
            </a:r>
            <a:r>
              <a:rPr lang="en-US" altLang="zh-CN" sz="2000" dirty="0"/>
              <a:t>——</a:t>
            </a:r>
            <a:r>
              <a:rPr lang="zh-CN" altLang="zh-CN" sz="2000" dirty="0"/>
              <a:t>一个开源的网络搜索引擎并且也是</a:t>
            </a:r>
            <a:r>
              <a:rPr lang="en-US" altLang="zh-CN" sz="2000" dirty="0" err="1"/>
              <a:t>Lucene</a:t>
            </a:r>
            <a:r>
              <a:rPr lang="zh-CN" altLang="zh-CN" sz="2000" dirty="0"/>
              <a:t>项目的一部分</a:t>
            </a:r>
          </a:p>
          <a:p>
            <a:pPr eaLnBrk="1" hangingPunct="1">
              <a:buFont typeface="Arial" charset="0"/>
              <a:buChar char="•"/>
            </a:pPr>
            <a:r>
              <a:rPr lang="en-US" altLang="zh-CN" sz="2000" dirty="0"/>
              <a:t> </a:t>
            </a:r>
            <a:r>
              <a:rPr lang="zh-CN" altLang="zh-CN" sz="2000" dirty="0"/>
              <a:t>在</a:t>
            </a:r>
            <a:r>
              <a:rPr lang="en-US" altLang="zh-CN" sz="2000" dirty="0"/>
              <a:t>2004</a:t>
            </a:r>
            <a:r>
              <a:rPr lang="zh-CN" altLang="zh-CN" sz="2000" dirty="0"/>
              <a:t>年，</a:t>
            </a:r>
            <a:r>
              <a:rPr lang="en-US" altLang="zh-CN" sz="2000" dirty="0" err="1"/>
              <a:t>Nutch</a:t>
            </a:r>
            <a:r>
              <a:rPr lang="zh-CN" altLang="zh-CN" sz="2000" dirty="0"/>
              <a:t>项目也模仿</a:t>
            </a:r>
            <a:r>
              <a:rPr lang="en-US" altLang="zh-CN" sz="2000" dirty="0"/>
              <a:t>GFS</a:t>
            </a:r>
            <a:r>
              <a:rPr lang="zh-CN" altLang="zh-CN" sz="2000" dirty="0"/>
              <a:t>开发了自己的分布式文件系统</a:t>
            </a:r>
            <a:r>
              <a:rPr lang="en-US" altLang="zh-CN" sz="2000" dirty="0"/>
              <a:t>NDFS</a:t>
            </a:r>
            <a:r>
              <a:rPr lang="zh-CN" altLang="zh-CN" sz="2000" dirty="0"/>
              <a:t>（</a:t>
            </a:r>
            <a:r>
              <a:rPr lang="en-US" altLang="zh-CN" sz="2000" dirty="0" err="1"/>
              <a:t>Nutch</a:t>
            </a:r>
            <a:r>
              <a:rPr lang="en-US" altLang="zh-CN" sz="2000" dirty="0"/>
              <a:t> Distributed File System</a:t>
            </a:r>
            <a:r>
              <a:rPr lang="zh-CN" altLang="zh-CN" sz="2000" dirty="0"/>
              <a:t>），也就是</a:t>
            </a:r>
            <a:r>
              <a:rPr lang="en-US" altLang="zh-CN" sz="2000" dirty="0"/>
              <a:t>HDFS</a:t>
            </a:r>
            <a:r>
              <a:rPr lang="zh-CN" altLang="zh-CN" sz="2000" dirty="0"/>
              <a:t>的前身</a:t>
            </a:r>
          </a:p>
          <a:p>
            <a:pPr eaLnBrk="1" hangingPunct="1">
              <a:buFont typeface="Arial" charset="0"/>
              <a:buChar char="•"/>
            </a:pPr>
            <a:r>
              <a:rPr lang="en-US" altLang="zh-CN" sz="2000" dirty="0"/>
              <a:t> 2004</a:t>
            </a:r>
            <a:r>
              <a:rPr lang="zh-CN" altLang="zh-CN" sz="2000" dirty="0"/>
              <a:t>年，谷歌公司又发表了另一篇具有深远影响的论文，阐述了</a:t>
            </a:r>
            <a:r>
              <a:rPr lang="en-US" altLang="zh-CN" sz="2000" dirty="0" err="1"/>
              <a:t>MapReduce</a:t>
            </a:r>
            <a:r>
              <a:rPr lang="zh-CN" altLang="zh-CN" sz="2000" dirty="0"/>
              <a:t>分布式编程思想</a:t>
            </a:r>
            <a:endParaRPr lang="en-US" altLang="zh-CN" sz="2000" dirty="0"/>
          </a:p>
          <a:p>
            <a:pPr eaLnBrk="1" hangingPunct="1">
              <a:buFont typeface="Arial" charset="0"/>
              <a:buChar char="•"/>
            </a:pPr>
            <a:r>
              <a:rPr lang="en-US" altLang="zh-CN" sz="2000" dirty="0"/>
              <a:t> 2005</a:t>
            </a:r>
            <a:r>
              <a:rPr lang="zh-CN" altLang="zh-CN" sz="2000" dirty="0"/>
              <a:t>年，</a:t>
            </a:r>
            <a:r>
              <a:rPr lang="en-US" altLang="zh-CN" sz="2000" dirty="0" err="1"/>
              <a:t>Nutch</a:t>
            </a:r>
            <a:r>
              <a:rPr lang="zh-CN" altLang="zh-CN" sz="2000" dirty="0"/>
              <a:t>开源实现了谷歌的</a:t>
            </a:r>
            <a:r>
              <a:rPr lang="en-US" altLang="zh-CN" sz="2000" dirty="0" err="1"/>
              <a:t>MapReduce</a:t>
            </a:r>
            <a:endParaRPr lang="en-US" altLang="zh-CN" sz="2000"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2895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5"/>
          <p:cNvSpPr txBox="1">
            <a:spLocks noChangeArrowheads="1"/>
          </p:cNvSpPr>
          <p:nvPr/>
        </p:nvSpPr>
        <p:spPr bwMode="auto">
          <a:xfrm>
            <a:off x="5181600" y="21336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dirty="0"/>
              <a:t>Hadoop</a:t>
            </a:r>
            <a:r>
              <a:rPr lang="zh-CN" altLang="en-US" sz="2000" dirty="0"/>
              <a:t>的标志</a:t>
            </a:r>
          </a:p>
        </p:txBody>
      </p:sp>
    </p:spTree>
    <p:extLst>
      <p:ext uri="{BB962C8B-B14F-4D97-AF65-F5344CB8AC3E}">
        <p14:creationId xmlns:p14="http://schemas.microsoft.com/office/powerpoint/2010/main" val="3431339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CN" dirty="0"/>
              <a:t>	HDFS</a:t>
            </a:r>
            <a:r>
              <a:rPr lang="zh-CN" altLang="en-US" dirty="0"/>
              <a:t>存储原理</a:t>
            </a:r>
          </a:p>
        </p:txBody>
      </p:sp>
      <p:sp>
        <p:nvSpPr>
          <p:cNvPr id="23555" name="Rectangle 3"/>
          <p:cNvSpPr>
            <a:spLocks noGrp="1" noChangeArrowheads="1"/>
          </p:cNvSpPr>
          <p:nvPr>
            <p:ph idx="1"/>
          </p:nvPr>
        </p:nvSpPr>
        <p:spPr/>
        <p:txBody>
          <a:bodyPr/>
          <a:lstStyle/>
          <a:p>
            <a:r>
              <a:rPr lang="zh-CN" altLang="en-US" dirty="0"/>
              <a:t>冗余数据保存</a:t>
            </a:r>
          </a:p>
          <a:p>
            <a:r>
              <a:rPr lang="zh-CN" altLang="en-US" dirty="0"/>
              <a:t>数据存取策略</a:t>
            </a:r>
          </a:p>
          <a:p>
            <a:r>
              <a:rPr lang="zh-CN" altLang="en-US" dirty="0"/>
              <a:t>数据错误与恢复</a:t>
            </a:r>
          </a:p>
          <a:p>
            <a:endParaRPr lang="zh-CN" altLang="en-US" dirty="0"/>
          </a:p>
        </p:txBody>
      </p:sp>
    </p:spTree>
    <p:extLst>
      <p:ext uri="{BB962C8B-B14F-4D97-AF65-F5344CB8AC3E}">
        <p14:creationId xmlns:p14="http://schemas.microsoft.com/office/powerpoint/2010/main" val="223641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marL="342900" indent="-342900"/>
            <a:r>
              <a:rPr lang="zh-CN" altLang="en-US" b="1" dirty="0"/>
              <a:t>冗余数据保存</a:t>
            </a:r>
          </a:p>
        </p:txBody>
      </p:sp>
      <p:sp>
        <p:nvSpPr>
          <p:cNvPr id="24579" name="文本框 1"/>
          <p:cNvSpPr txBox="1">
            <a:spLocks noChangeArrowheads="1"/>
          </p:cNvSpPr>
          <p:nvPr/>
        </p:nvSpPr>
        <p:spPr bwMode="auto">
          <a:xfrm>
            <a:off x="1676400" y="1295401"/>
            <a:ext cx="88392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spcAft>
                <a:spcPts val="600"/>
              </a:spcAft>
            </a:pPr>
            <a:r>
              <a:rPr lang="zh-CN" altLang="en-US" dirty="0"/>
              <a:t>        </a:t>
            </a:r>
            <a:r>
              <a:rPr lang="zh-CN" altLang="en-US" sz="2000" dirty="0"/>
              <a:t>作为一个分布式文件系统，为了保证系统的容错性和可用性，</a:t>
            </a:r>
            <a:r>
              <a:rPr lang="en-US" altLang="zh-CN" sz="2000" dirty="0"/>
              <a:t>HDFS</a:t>
            </a:r>
            <a:r>
              <a:rPr lang="zh-CN" altLang="en-US" sz="2000" dirty="0"/>
              <a:t>采用了多副本方式对数据进行冗余存储，通常一个数据块的多个副本会被分布到不同的数据节点上，如图所示，数据块</a:t>
            </a:r>
            <a:r>
              <a:rPr lang="en-US" altLang="zh-CN" sz="2000" dirty="0"/>
              <a:t>1</a:t>
            </a:r>
            <a:r>
              <a:rPr lang="zh-CN" altLang="en-US" sz="2000" dirty="0"/>
              <a:t>被分别存放到数据节点</a:t>
            </a:r>
            <a:r>
              <a:rPr lang="en-US" altLang="zh-CN" sz="2000" dirty="0"/>
              <a:t>A</a:t>
            </a:r>
            <a:r>
              <a:rPr lang="zh-CN" altLang="en-US" sz="2000" dirty="0"/>
              <a:t>和</a:t>
            </a:r>
            <a:r>
              <a:rPr lang="en-US" altLang="zh-CN" sz="2000" dirty="0"/>
              <a:t>C</a:t>
            </a:r>
            <a:r>
              <a:rPr lang="zh-CN" altLang="en-US" sz="2000" dirty="0"/>
              <a:t>上，数据块</a:t>
            </a:r>
            <a:r>
              <a:rPr lang="en-US" altLang="zh-CN" sz="2000" dirty="0"/>
              <a:t>2</a:t>
            </a:r>
            <a:r>
              <a:rPr lang="zh-CN" altLang="en-US" sz="2000" dirty="0"/>
              <a:t>被存放在数据节点</a:t>
            </a:r>
            <a:r>
              <a:rPr lang="en-US" altLang="zh-CN" sz="2000" dirty="0"/>
              <a:t>A</a:t>
            </a:r>
            <a:r>
              <a:rPr lang="zh-CN" altLang="en-US" sz="2000" dirty="0"/>
              <a:t>和</a:t>
            </a:r>
            <a:r>
              <a:rPr lang="en-US" altLang="zh-CN" sz="2000" dirty="0"/>
              <a:t>B</a:t>
            </a:r>
            <a:r>
              <a:rPr lang="zh-CN" altLang="en-US" sz="2000" dirty="0"/>
              <a:t>上。这种多副本方式具有以下几个优点：</a:t>
            </a:r>
          </a:p>
          <a:p>
            <a:pPr>
              <a:spcBef>
                <a:spcPts val="600"/>
              </a:spcBef>
              <a:spcAft>
                <a:spcPts val="600"/>
              </a:spcAft>
            </a:pPr>
            <a:r>
              <a:rPr lang="zh-CN" altLang="en-US" sz="2000" dirty="0"/>
              <a:t>    （</a:t>
            </a:r>
            <a:r>
              <a:rPr lang="en-US" altLang="zh-CN" sz="2000" dirty="0"/>
              <a:t>1</a:t>
            </a:r>
            <a:r>
              <a:rPr lang="zh-CN" altLang="en-US" sz="2000" dirty="0"/>
              <a:t>）</a:t>
            </a:r>
            <a:r>
              <a:rPr lang="zh-CN" altLang="en-US" sz="2000" b="1" dirty="0"/>
              <a:t>加快数据传输速度</a:t>
            </a:r>
            <a:endParaRPr lang="zh-CN" altLang="en-US" sz="2000" dirty="0"/>
          </a:p>
          <a:p>
            <a:pPr>
              <a:spcBef>
                <a:spcPts val="600"/>
              </a:spcBef>
              <a:spcAft>
                <a:spcPts val="600"/>
              </a:spcAft>
            </a:pPr>
            <a:r>
              <a:rPr lang="zh-CN" altLang="en-US" sz="2000" dirty="0"/>
              <a:t>    （</a:t>
            </a:r>
            <a:r>
              <a:rPr lang="en-US" altLang="zh-CN" sz="2000" dirty="0"/>
              <a:t>2</a:t>
            </a:r>
            <a:r>
              <a:rPr lang="zh-CN" altLang="en-US" sz="2000" dirty="0"/>
              <a:t>）</a:t>
            </a:r>
            <a:r>
              <a:rPr lang="zh-CN" altLang="en-US" sz="2000" b="1" dirty="0"/>
              <a:t>容易检查数据错误</a:t>
            </a:r>
            <a:endParaRPr lang="zh-CN" altLang="en-US" sz="2000" dirty="0"/>
          </a:p>
          <a:p>
            <a:pPr>
              <a:spcBef>
                <a:spcPts val="600"/>
              </a:spcBef>
              <a:spcAft>
                <a:spcPts val="600"/>
              </a:spcAft>
            </a:pPr>
            <a:r>
              <a:rPr lang="zh-CN" altLang="en-US" sz="2000" dirty="0"/>
              <a:t>    （</a:t>
            </a:r>
            <a:r>
              <a:rPr lang="en-US" altLang="zh-CN" sz="2000" dirty="0"/>
              <a:t>3</a:t>
            </a:r>
            <a:r>
              <a:rPr lang="zh-CN" altLang="en-US" sz="2000" dirty="0"/>
              <a:t>）</a:t>
            </a:r>
            <a:r>
              <a:rPr lang="zh-CN" altLang="en-US" sz="2000" b="1" dirty="0"/>
              <a:t>保证数据可靠性</a:t>
            </a:r>
            <a:endParaRPr lang="zh-CN" altLang="en-US" dirty="0"/>
          </a:p>
        </p:txBody>
      </p:sp>
      <p:pic>
        <p:nvPicPr>
          <p:cNvPr id="2458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143" y="3113314"/>
            <a:ext cx="5181600" cy="2984500"/>
          </a:xfrm>
          <a:prstGeom prst="rect">
            <a:avLst/>
          </a:prstGeom>
          <a:solidFill>
            <a:schemeClr val="bg2"/>
          </a:solidFill>
          <a:ln>
            <a:noFill/>
          </a:ln>
        </p:spPr>
      </p:pic>
    </p:spTree>
    <p:extLst>
      <p:ext uri="{BB962C8B-B14F-4D97-AF65-F5344CB8AC3E}">
        <p14:creationId xmlns:p14="http://schemas.microsoft.com/office/powerpoint/2010/main" val="44334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2"/>
          <p:cNvSpPr>
            <a:spLocks noGrp="1"/>
          </p:cNvSpPr>
          <p:nvPr>
            <p:ph type="title" idx="10"/>
          </p:nvPr>
        </p:nvSpPr>
        <p:spPr/>
        <p:txBody>
          <a:bodyPr/>
          <a:lstStyle/>
          <a:p>
            <a:r>
              <a:rPr lang="en-US" altLang="zh-CN" dirty="0"/>
              <a:t>Hadoop</a:t>
            </a:r>
            <a:endParaRPr lang="zh-CN" altLang="en-US" dirty="0"/>
          </a:p>
        </p:txBody>
      </p:sp>
      <p:sp>
        <p:nvSpPr>
          <p:cNvPr id="1028" name="Text Box 6"/>
          <p:cNvSpPr txBox="1">
            <a:spLocks noChangeArrowheads="1"/>
          </p:cNvSpPr>
          <p:nvPr/>
        </p:nvSpPr>
        <p:spPr bwMode="auto">
          <a:xfrm>
            <a:off x="230660" y="1997839"/>
            <a:ext cx="5730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Tx/>
              <a:buChar char="•"/>
            </a:pPr>
            <a:r>
              <a:rPr kumimoji="1" lang="en-US" altLang="zh-CN" sz="2000" b="1" dirty="0">
                <a:solidFill>
                  <a:schemeClr val="tx1">
                    <a:lumMod val="75000"/>
                  </a:schemeClr>
                </a:solidFill>
                <a:ea typeface="黑体" pitchFamily="49" charset="-122"/>
              </a:rPr>
              <a:t>HADOOP</a:t>
            </a:r>
            <a:r>
              <a:rPr kumimoji="1" lang="zh-CN" altLang="en-US" sz="2000" b="1" dirty="0">
                <a:solidFill>
                  <a:schemeClr val="tx1">
                    <a:lumMod val="75000"/>
                  </a:schemeClr>
                </a:solidFill>
                <a:ea typeface="黑体" pitchFamily="49" charset="-122"/>
              </a:rPr>
              <a:t>概述</a:t>
            </a:r>
            <a:endParaRPr kumimoji="1" lang="en-US" altLang="zh-CN" sz="2000" b="1" dirty="0">
              <a:solidFill>
                <a:schemeClr val="tx1">
                  <a:lumMod val="75000"/>
                </a:schemeClr>
              </a:solidFill>
              <a:ea typeface="黑体" pitchFamily="49" charset="-122"/>
            </a:endParaRPr>
          </a:p>
          <a:p>
            <a:pPr eaLnBrk="1" hangingPunct="1">
              <a:buFontTx/>
              <a:buChar char="•"/>
            </a:pPr>
            <a:r>
              <a:rPr kumimoji="1" lang="en-US" altLang="zh-CN" sz="2000" b="1" dirty="0">
                <a:solidFill>
                  <a:schemeClr val="tx1">
                    <a:lumMod val="75000"/>
                  </a:schemeClr>
                </a:solidFill>
                <a:ea typeface="黑体" pitchFamily="49" charset="-122"/>
              </a:rPr>
              <a:t>HDFS</a:t>
            </a:r>
            <a:r>
              <a:rPr kumimoji="1" lang="zh-CN" altLang="en-US" sz="2000" b="1" dirty="0">
                <a:solidFill>
                  <a:schemeClr val="tx1">
                    <a:lumMod val="75000"/>
                  </a:schemeClr>
                </a:solidFill>
                <a:ea typeface="黑体" pitchFamily="49" charset="-122"/>
              </a:rPr>
              <a:t>分布式文件系统</a:t>
            </a:r>
            <a:endParaRPr kumimoji="1" lang="en-US" altLang="zh-CN" sz="2000" b="1" dirty="0">
              <a:solidFill>
                <a:schemeClr val="tx1">
                  <a:lumMod val="75000"/>
                </a:schemeClr>
              </a:solidFill>
              <a:ea typeface="黑体" pitchFamily="49" charset="-122"/>
            </a:endParaRPr>
          </a:p>
          <a:p>
            <a:pPr eaLnBrk="1" hangingPunct="1">
              <a:buFontTx/>
              <a:buChar char="•"/>
            </a:pPr>
            <a:r>
              <a:rPr kumimoji="1" lang="en-US" altLang="zh-CN" sz="2000" b="1" dirty="0">
                <a:solidFill>
                  <a:schemeClr val="tx1">
                    <a:lumMod val="75000"/>
                  </a:schemeClr>
                </a:solidFill>
                <a:ea typeface="黑体" pitchFamily="49" charset="-122"/>
              </a:rPr>
              <a:t>YARN</a:t>
            </a:r>
            <a:endParaRPr kumimoji="1" lang="zh-CN" altLang="en-US" sz="2000" b="1" dirty="0">
              <a:solidFill>
                <a:schemeClr val="tx1">
                  <a:lumMod val="75000"/>
                </a:schemeClr>
              </a:solidFill>
              <a:ea typeface="黑体" pitchFamily="49" charset="-122"/>
            </a:endParaRPr>
          </a:p>
          <a:p>
            <a:pPr eaLnBrk="1" hangingPunct="1">
              <a:buFontTx/>
              <a:buChar char="•"/>
            </a:pPr>
            <a:endParaRPr kumimoji="1" lang="zh-CN" altLang="en-US" sz="2000" b="1" dirty="0">
              <a:solidFill>
                <a:schemeClr val="tx1">
                  <a:lumMod val="75000"/>
                </a:schemeClr>
              </a:solidFill>
              <a:ea typeface="黑体" pitchFamily="49" charset="-122"/>
            </a:endParaRPr>
          </a:p>
          <a:p>
            <a:pPr eaLnBrk="1" hangingPunct="1">
              <a:buFontTx/>
              <a:buChar char="•"/>
            </a:pPr>
            <a:endParaRPr kumimoji="1" lang="zh-CN" altLang="en-US" sz="2000" b="1" dirty="0">
              <a:solidFill>
                <a:schemeClr val="tx1">
                  <a:lumMod val="75000"/>
                </a:schemeClr>
              </a:solidFill>
              <a:ea typeface="黑体" pitchFamily="49" charset="-122"/>
            </a:endParaRPr>
          </a:p>
          <a:p>
            <a:pPr eaLnBrk="1" hangingPunct="1">
              <a:buFontTx/>
              <a:buChar char="•"/>
            </a:pPr>
            <a:endParaRPr kumimoji="1" lang="zh-CN" altLang="en-US" sz="2000" b="1" dirty="0">
              <a:solidFill>
                <a:schemeClr val="tx1">
                  <a:lumMod val="75000"/>
                </a:schemeClr>
              </a:solidFill>
              <a:ea typeface="黑体" pitchFamily="49" charset="-122"/>
            </a:endParaRPr>
          </a:p>
          <a:p>
            <a:pPr eaLnBrk="1" hangingPunct="1">
              <a:buFontTx/>
              <a:buChar char="•"/>
            </a:pPr>
            <a:endParaRPr kumimoji="1" lang="zh-CN" altLang="en-US" sz="2000" b="1" dirty="0">
              <a:solidFill>
                <a:schemeClr val="tx1">
                  <a:lumMod val="75000"/>
                </a:schemeClr>
              </a:solidFill>
              <a:ea typeface="黑体" pitchFamily="49" charset="-122"/>
            </a:endParaRPr>
          </a:p>
          <a:p>
            <a:pPr eaLnBrk="1" hangingPunct="1">
              <a:buFontTx/>
              <a:buChar char="•"/>
            </a:pPr>
            <a:endParaRPr kumimoji="1" lang="zh-CN" altLang="en-US" sz="2000" b="1" dirty="0">
              <a:solidFill>
                <a:schemeClr val="tx1">
                  <a:lumMod val="75000"/>
                </a:schemeClr>
              </a:solidFill>
              <a:ea typeface="黑体" pitchFamily="49" charset="-122"/>
            </a:endParaRPr>
          </a:p>
          <a:p>
            <a:pPr eaLnBrk="1" hangingPunct="1"/>
            <a:endParaRPr lang="zh-CN" altLang="en-US" sz="2000" b="1" dirty="0">
              <a:solidFill>
                <a:schemeClr val="tx1">
                  <a:lumMod val="75000"/>
                </a:schemeClr>
              </a:solidFill>
            </a:endParaRPr>
          </a:p>
        </p:txBody>
      </p:sp>
      <p:graphicFrame>
        <p:nvGraphicFramePr>
          <p:cNvPr id="1026" name="Object 5"/>
          <p:cNvGraphicFramePr>
            <a:graphicFrameLocks noChangeAspect="1"/>
          </p:cNvGraphicFramePr>
          <p:nvPr/>
        </p:nvGraphicFramePr>
        <p:xfrm>
          <a:off x="7543800" y="1066800"/>
          <a:ext cx="3124200" cy="5562600"/>
        </p:xfrm>
        <a:graphic>
          <a:graphicData uri="http://schemas.openxmlformats.org/presentationml/2006/ole">
            <mc:AlternateContent xmlns:mc="http://schemas.openxmlformats.org/markup-compatibility/2006">
              <mc:Choice xmlns:v="urn:schemas-microsoft-com:vml" Requires="v">
                <p:oleObj spid="_x0000_s1036" name="Photo Editor Photo" r:id="rId3" imgW="4761905" imgH="6504762" progId="MSPhotoEd.3">
                  <p:embed/>
                </p:oleObj>
              </mc:Choice>
              <mc:Fallback>
                <p:oleObj name="Photo Editor Photo" r:id="rId3" imgW="4761905" imgH="6504762" progId="MSPhotoEd.3">
                  <p:embed/>
                  <p:pic>
                    <p:nvPicPr>
                      <p:cNvPr id="10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066800"/>
                        <a:ext cx="3124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72956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marL="342900" indent="-342900"/>
            <a:r>
              <a:rPr lang="zh-CN" altLang="en-US" b="1" dirty="0"/>
              <a:t>数据存取策略</a:t>
            </a:r>
          </a:p>
        </p:txBody>
      </p:sp>
      <p:sp>
        <p:nvSpPr>
          <p:cNvPr id="25603" name="文本框 2"/>
          <p:cNvSpPr txBox="1">
            <a:spLocks noChangeArrowheads="1"/>
          </p:cNvSpPr>
          <p:nvPr/>
        </p:nvSpPr>
        <p:spPr bwMode="auto">
          <a:xfrm>
            <a:off x="2133600" y="1219200"/>
            <a:ext cx="693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buFontTx/>
              <a:buNone/>
            </a:pPr>
            <a:r>
              <a:rPr lang="en-US" altLang="zh-CN" b="1"/>
              <a:t>1.</a:t>
            </a:r>
            <a:r>
              <a:rPr lang="zh-CN" altLang="en-US" b="1"/>
              <a:t>数据存放</a:t>
            </a:r>
          </a:p>
        </p:txBody>
      </p:sp>
      <p:sp>
        <p:nvSpPr>
          <p:cNvPr id="25604" name="TextBox 6"/>
          <p:cNvSpPr txBox="1">
            <a:spLocks noChangeArrowheads="1"/>
          </p:cNvSpPr>
          <p:nvPr/>
        </p:nvSpPr>
        <p:spPr bwMode="auto">
          <a:xfrm>
            <a:off x="4572000" y="3516314"/>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dirty="0"/>
              <a:t>Block</a:t>
            </a:r>
            <a:r>
              <a:rPr lang="zh-CN" altLang="en-US" dirty="0"/>
              <a:t>的副本放置策略</a:t>
            </a:r>
          </a:p>
        </p:txBody>
      </p:sp>
      <p:pic>
        <p:nvPicPr>
          <p:cNvPr id="2560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011614"/>
            <a:ext cx="39624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8"/>
          <p:cNvSpPr txBox="1">
            <a:spLocks noChangeArrowheads="1"/>
          </p:cNvSpPr>
          <p:nvPr/>
        </p:nvSpPr>
        <p:spPr bwMode="auto">
          <a:xfrm>
            <a:off x="2133600" y="1676401"/>
            <a:ext cx="769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 typeface="Arial" pitchFamily="34" charset="0"/>
              <a:buChar char="•"/>
            </a:pPr>
            <a:r>
              <a:rPr lang="zh-CN" altLang="en-US"/>
              <a:t>第一个副本：放置在上传文件的数据节点；如果是集群外提交，则随机挑选一台磁盘不太满、</a:t>
            </a:r>
            <a:r>
              <a:rPr lang="en-US" altLang="zh-CN"/>
              <a:t>CPU</a:t>
            </a:r>
            <a:r>
              <a:rPr lang="zh-CN" altLang="en-US"/>
              <a:t>不太忙的节点</a:t>
            </a:r>
            <a:endParaRPr lang="en-US" altLang="zh-CN"/>
          </a:p>
          <a:p>
            <a:pPr>
              <a:buFont typeface="Arial" pitchFamily="34" charset="0"/>
              <a:buChar char="•"/>
            </a:pPr>
            <a:r>
              <a:rPr lang="zh-CN" altLang="en-US"/>
              <a:t>第二个副本：放置在与第一个副本不同的机架的节点上</a:t>
            </a:r>
            <a:endParaRPr lang="en-US" altLang="zh-CN"/>
          </a:p>
          <a:p>
            <a:pPr>
              <a:buFont typeface="Arial" pitchFamily="34" charset="0"/>
              <a:buChar char="•"/>
            </a:pPr>
            <a:r>
              <a:rPr lang="zh-CN" altLang="en-US"/>
              <a:t>第三个副本：与第一个副本相同机架的其他节点上</a:t>
            </a:r>
            <a:endParaRPr lang="en-US" altLang="zh-CN"/>
          </a:p>
          <a:p>
            <a:pPr>
              <a:buFont typeface="Arial" pitchFamily="34" charset="0"/>
              <a:buChar char="•"/>
            </a:pPr>
            <a:r>
              <a:rPr lang="zh-CN" altLang="en-US"/>
              <a:t>更多副本：随机节点</a:t>
            </a:r>
          </a:p>
        </p:txBody>
      </p:sp>
    </p:spTree>
    <p:extLst>
      <p:ext uri="{BB962C8B-B14F-4D97-AF65-F5344CB8AC3E}">
        <p14:creationId xmlns:p14="http://schemas.microsoft.com/office/powerpoint/2010/main" val="2603407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3D2900-AF54-4FE3-BC32-1FE10D5AE342}"/>
              </a:ext>
            </a:extLst>
          </p:cNvPr>
          <p:cNvSpPr>
            <a:spLocks noGrp="1"/>
          </p:cNvSpPr>
          <p:nvPr>
            <p:ph type="title"/>
          </p:nvPr>
        </p:nvSpPr>
        <p:spPr>
          <a:xfrm>
            <a:off x="4945741" y="330724"/>
            <a:ext cx="2012578" cy="914400"/>
          </a:xfrm>
        </p:spPr>
        <p:txBody>
          <a:bodyPr>
            <a:normAutofit fontScale="90000"/>
          </a:bodyPr>
          <a:lstStyle/>
          <a:p>
            <a:r>
              <a:rPr lang="zh-CN" altLang="en-US" dirty="0"/>
              <a:t>数据中心</a:t>
            </a:r>
          </a:p>
        </p:txBody>
      </p:sp>
      <p:pic>
        <p:nvPicPr>
          <p:cNvPr id="4" name="图片 3">
            <a:extLst>
              <a:ext uri="{FF2B5EF4-FFF2-40B4-BE49-F238E27FC236}">
                <a16:creationId xmlns:a16="http://schemas.microsoft.com/office/drawing/2014/main" id="{6BF3B277-C5D4-4EC0-805A-369CDB2C8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847" y="2224217"/>
            <a:ext cx="3211497" cy="2409565"/>
          </a:xfrm>
          <a:prstGeom prst="rect">
            <a:avLst/>
          </a:prstGeom>
        </p:spPr>
      </p:pic>
      <p:pic>
        <p:nvPicPr>
          <p:cNvPr id="6" name="图片 5">
            <a:extLst>
              <a:ext uri="{FF2B5EF4-FFF2-40B4-BE49-F238E27FC236}">
                <a16:creationId xmlns:a16="http://schemas.microsoft.com/office/drawing/2014/main" id="{3C0C7E55-A5E8-40D2-8D60-9B4188805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22" y="1800520"/>
            <a:ext cx="2572755" cy="3429000"/>
          </a:xfrm>
          <a:prstGeom prst="rect">
            <a:avLst/>
          </a:prstGeom>
        </p:spPr>
      </p:pic>
      <p:pic>
        <p:nvPicPr>
          <p:cNvPr id="8" name="图片 7">
            <a:extLst>
              <a:ext uri="{FF2B5EF4-FFF2-40B4-BE49-F238E27FC236}">
                <a16:creationId xmlns:a16="http://schemas.microsoft.com/office/drawing/2014/main" id="{F59375EA-BB6B-4052-8041-118FCA649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5282" y="1800520"/>
            <a:ext cx="2572755" cy="3429000"/>
          </a:xfrm>
          <a:prstGeom prst="rect">
            <a:avLst/>
          </a:prstGeom>
        </p:spPr>
      </p:pic>
      <p:pic>
        <p:nvPicPr>
          <p:cNvPr id="10" name="图片 9">
            <a:extLst>
              <a:ext uri="{FF2B5EF4-FFF2-40B4-BE49-F238E27FC236}">
                <a16:creationId xmlns:a16="http://schemas.microsoft.com/office/drawing/2014/main" id="{DD6F285F-2A3B-4201-BEFD-2C6A78CB65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8187" y="1800520"/>
            <a:ext cx="2572755" cy="3429000"/>
          </a:xfrm>
          <a:prstGeom prst="rect">
            <a:avLst/>
          </a:prstGeom>
        </p:spPr>
      </p:pic>
      <p:cxnSp>
        <p:nvCxnSpPr>
          <p:cNvPr id="12" name="直接连接符 11">
            <a:extLst>
              <a:ext uri="{FF2B5EF4-FFF2-40B4-BE49-F238E27FC236}">
                <a16:creationId xmlns:a16="http://schemas.microsoft.com/office/drawing/2014/main" id="{F2FCA3B9-860B-44B4-8B72-1F1DEBC0A914}"/>
              </a:ext>
            </a:extLst>
          </p:cNvPr>
          <p:cNvCxnSpPr/>
          <p:nvPr/>
        </p:nvCxnSpPr>
        <p:spPr>
          <a:xfrm>
            <a:off x="5952030" y="1428206"/>
            <a:ext cx="0" cy="44587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108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342900" indent="-342900"/>
            <a:r>
              <a:rPr lang="en-US" altLang="zh-CN" b="1" dirty="0"/>
              <a:t> </a:t>
            </a:r>
            <a:r>
              <a:rPr lang="zh-CN" altLang="en-US" b="1" dirty="0"/>
              <a:t>数据存取策略</a:t>
            </a:r>
          </a:p>
        </p:txBody>
      </p:sp>
      <p:sp>
        <p:nvSpPr>
          <p:cNvPr id="26627" name="文本框 1"/>
          <p:cNvSpPr txBox="1">
            <a:spLocks noChangeArrowheads="1"/>
          </p:cNvSpPr>
          <p:nvPr/>
        </p:nvSpPr>
        <p:spPr bwMode="auto">
          <a:xfrm>
            <a:off x="1336288" y="1424956"/>
            <a:ext cx="81534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spcAft>
                <a:spcPts val="1200"/>
              </a:spcAft>
            </a:pPr>
            <a:r>
              <a:rPr lang="en-US" altLang="zh-CN" sz="2000" b="1" dirty="0"/>
              <a:t>2. </a:t>
            </a:r>
            <a:r>
              <a:rPr lang="zh-CN" altLang="en-US" sz="2000" b="1" dirty="0"/>
              <a:t>数据读取</a:t>
            </a:r>
            <a:endParaRPr lang="zh-CN" altLang="en-US" sz="2000" dirty="0"/>
          </a:p>
          <a:p>
            <a:pPr eaLnBrk="1" hangingPunct="1">
              <a:buFontTx/>
              <a:buChar char="•"/>
            </a:pPr>
            <a:r>
              <a:rPr lang="en-US" altLang="zh-CN" sz="2000" dirty="0"/>
              <a:t>HDFS</a:t>
            </a:r>
            <a:r>
              <a:rPr lang="zh-CN" altLang="en-US" sz="2000" dirty="0"/>
              <a:t>提供了一个</a:t>
            </a:r>
            <a:r>
              <a:rPr lang="en-US" altLang="zh-CN" sz="2000" dirty="0"/>
              <a:t>API</a:t>
            </a:r>
            <a:r>
              <a:rPr lang="zh-CN" altLang="en-US" sz="2000" dirty="0"/>
              <a:t>可以确定一个数据节点所属的机架</a:t>
            </a:r>
            <a:r>
              <a:rPr lang="en-US" altLang="zh-CN" sz="2000" dirty="0"/>
              <a:t>ID</a:t>
            </a:r>
            <a:r>
              <a:rPr lang="zh-CN" altLang="en-US" sz="2000" dirty="0"/>
              <a:t>，客户端也可以调用</a:t>
            </a:r>
            <a:r>
              <a:rPr lang="en-US" altLang="zh-CN" sz="2000" dirty="0"/>
              <a:t>API</a:t>
            </a:r>
            <a:r>
              <a:rPr lang="zh-CN" altLang="en-US" sz="2000" dirty="0"/>
              <a:t>获取自己所属的机架</a:t>
            </a:r>
            <a:r>
              <a:rPr lang="en-US" altLang="zh-CN" sz="2000" dirty="0"/>
              <a:t>ID</a:t>
            </a:r>
          </a:p>
          <a:p>
            <a:pPr eaLnBrk="1" hangingPunct="1">
              <a:buFontTx/>
              <a:buChar char="•"/>
            </a:pPr>
            <a:r>
              <a:rPr lang="zh-CN" altLang="en-US" sz="2000" dirty="0"/>
              <a:t>当客户端读取数据时，从名称节点获得数据块不同副本的存放位置列表，列表中包含了副本所在的数据节点，可以调用</a:t>
            </a:r>
            <a:r>
              <a:rPr lang="en-US" altLang="zh-CN" sz="2000" dirty="0"/>
              <a:t>API</a:t>
            </a:r>
            <a:r>
              <a:rPr lang="zh-CN" altLang="en-US" sz="2000" dirty="0"/>
              <a:t>来确定客户端和这些数据节点所属的机架</a:t>
            </a:r>
            <a:r>
              <a:rPr lang="en-US" altLang="zh-CN" sz="2000" dirty="0"/>
              <a:t>ID</a:t>
            </a:r>
            <a:r>
              <a:rPr lang="zh-CN" altLang="en-US" sz="2000" dirty="0"/>
              <a:t>，当发现某个数据块副本对应的机架</a:t>
            </a:r>
            <a:r>
              <a:rPr lang="en-US" altLang="zh-CN" sz="2000" dirty="0"/>
              <a:t>ID</a:t>
            </a:r>
            <a:r>
              <a:rPr lang="zh-CN" altLang="en-US" sz="2000" dirty="0"/>
              <a:t>和客户端对应的机架</a:t>
            </a:r>
            <a:r>
              <a:rPr lang="en-US" altLang="zh-CN" sz="2000" dirty="0"/>
              <a:t>ID</a:t>
            </a:r>
            <a:r>
              <a:rPr lang="zh-CN" altLang="en-US" sz="2000" dirty="0"/>
              <a:t>相同时，就优先选择该副本读取数据，如果没有发现，就随机选择一个副本读取数据</a:t>
            </a:r>
          </a:p>
          <a:p>
            <a:pPr eaLnBrk="1" hangingPunct="1">
              <a:buFontTx/>
              <a:buNone/>
            </a:pPr>
            <a:endParaRPr lang="zh-CN" altLang="en-US" dirty="0"/>
          </a:p>
        </p:txBody>
      </p:sp>
    </p:spTree>
    <p:extLst>
      <p:ext uri="{BB962C8B-B14F-4D97-AF65-F5344CB8AC3E}">
        <p14:creationId xmlns:p14="http://schemas.microsoft.com/office/powerpoint/2010/main" val="2040732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marL="342900" indent="-342900"/>
            <a:r>
              <a:rPr lang="en-US" altLang="zh-CN" b="1" dirty="0"/>
              <a:t> 	</a:t>
            </a:r>
            <a:r>
              <a:rPr lang="zh-CN" altLang="en-US" b="1" dirty="0"/>
              <a:t>数据错误与恢复</a:t>
            </a:r>
          </a:p>
        </p:txBody>
      </p:sp>
      <p:sp>
        <p:nvSpPr>
          <p:cNvPr id="27651" name="文本框 1"/>
          <p:cNvSpPr txBox="1">
            <a:spLocks noChangeArrowheads="1"/>
          </p:cNvSpPr>
          <p:nvPr/>
        </p:nvSpPr>
        <p:spPr bwMode="auto">
          <a:xfrm>
            <a:off x="2057400" y="1219201"/>
            <a:ext cx="78486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buFontTx/>
              <a:buNone/>
            </a:pPr>
            <a:r>
              <a:rPr lang="en-US" altLang="zh-CN" sz="2000" dirty="0"/>
              <a:t>        HDFS</a:t>
            </a:r>
            <a:r>
              <a:rPr lang="zh-CN" altLang="en-US" sz="2000" dirty="0"/>
              <a:t>具有较高的容错性，可以兼容廉价的硬件，它把硬件出错看作一种常态，而不是异常，并设计了相应的机制检测数据错误和进行自动恢复，主要包括以下几种情形：</a:t>
            </a:r>
          </a:p>
          <a:p>
            <a:pPr eaLnBrk="1" hangingPunct="1">
              <a:buFontTx/>
              <a:buNone/>
            </a:pPr>
            <a:endParaRPr lang="zh-CN" altLang="en-US" dirty="0"/>
          </a:p>
        </p:txBody>
      </p:sp>
      <p:sp>
        <p:nvSpPr>
          <p:cNvPr id="27652" name="文本框 2"/>
          <p:cNvSpPr txBox="1">
            <a:spLocks noChangeArrowheads="1"/>
          </p:cNvSpPr>
          <p:nvPr/>
        </p:nvSpPr>
        <p:spPr bwMode="auto">
          <a:xfrm>
            <a:off x="2058988" y="2743201"/>
            <a:ext cx="78470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457200" indent="-457200">
              <a:spcAft>
                <a:spcPts val="2400"/>
              </a:spcAft>
              <a:buAutoNum type="arabicPeriod"/>
            </a:pPr>
            <a:r>
              <a:rPr lang="zh-CN" altLang="en-US" sz="2000" b="1" dirty="0"/>
              <a:t>名称节点出错</a:t>
            </a:r>
            <a:endParaRPr lang="en-US" altLang="zh-CN" sz="2000" b="1" dirty="0"/>
          </a:p>
          <a:p>
            <a:pPr marL="457200" indent="-457200">
              <a:spcAft>
                <a:spcPts val="2400"/>
              </a:spcAft>
              <a:buFontTx/>
              <a:buAutoNum type="arabicPeriod"/>
            </a:pPr>
            <a:r>
              <a:rPr lang="zh-CN" altLang="en-US" sz="2000" b="1" dirty="0"/>
              <a:t>数据节点出错</a:t>
            </a:r>
            <a:endParaRPr lang="en-US" altLang="zh-CN" sz="2000" b="1" dirty="0"/>
          </a:p>
          <a:p>
            <a:pPr marL="457200" indent="-457200">
              <a:spcAft>
                <a:spcPts val="2400"/>
              </a:spcAft>
              <a:buFontTx/>
              <a:buAutoNum type="arabicPeriod"/>
            </a:pPr>
            <a:r>
              <a:rPr lang="zh-CN" altLang="en-US" sz="2000" b="1" dirty="0"/>
              <a:t>数据出错</a:t>
            </a:r>
            <a:endParaRPr lang="zh-CN" altLang="en-US" sz="2000" dirty="0"/>
          </a:p>
          <a:p>
            <a:pPr eaLnBrk="1" hangingPunct="1">
              <a:buFontTx/>
              <a:buNone/>
            </a:pPr>
            <a:endParaRPr lang="zh-CN" altLang="en-US" dirty="0"/>
          </a:p>
        </p:txBody>
      </p:sp>
    </p:spTree>
    <p:extLst>
      <p:ext uri="{BB962C8B-B14F-4D97-AF65-F5344CB8AC3E}">
        <p14:creationId xmlns:p14="http://schemas.microsoft.com/office/powerpoint/2010/main" val="3030208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pPr marL="342900" indent="-342900"/>
            <a:r>
              <a:rPr lang="zh-CN" altLang="en-US" b="1" dirty="0"/>
              <a:t>数据错误与恢复</a:t>
            </a:r>
          </a:p>
        </p:txBody>
      </p:sp>
      <p:sp>
        <p:nvSpPr>
          <p:cNvPr id="28675" name="文本框 3"/>
          <p:cNvSpPr txBox="1">
            <a:spLocks noChangeArrowheads="1"/>
          </p:cNvSpPr>
          <p:nvPr/>
        </p:nvSpPr>
        <p:spPr bwMode="auto">
          <a:xfrm>
            <a:off x="2057400" y="1658939"/>
            <a:ext cx="8153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spcAft>
                <a:spcPts val="2400"/>
              </a:spcAft>
            </a:pPr>
            <a:r>
              <a:rPr lang="zh-CN" altLang="en-US" sz="2000" b="1" dirty="0"/>
              <a:t>名称节点出错</a:t>
            </a:r>
            <a:endParaRPr lang="zh-CN" altLang="en-US" sz="2000" dirty="0"/>
          </a:p>
          <a:p>
            <a:r>
              <a:rPr lang="zh-CN" altLang="en-US" sz="2000" dirty="0"/>
              <a:t>        名称节点保存了所有的元数据信息，其中，最核心的两大数据结构是</a:t>
            </a:r>
            <a:r>
              <a:rPr lang="en-US" altLang="zh-CN" sz="2000" dirty="0" err="1"/>
              <a:t>FsImage</a:t>
            </a:r>
            <a:r>
              <a:rPr lang="zh-CN" altLang="en-US" sz="2000" dirty="0"/>
              <a:t>和</a:t>
            </a:r>
            <a:r>
              <a:rPr lang="en-US" altLang="zh-CN" sz="2000" dirty="0" err="1"/>
              <a:t>Editlog</a:t>
            </a:r>
            <a:r>
              <a:rPr lang="zh-CN" altLang="en-US" sz="2000" dirty="0"/>
              <a:t>，如果这两个文件发生损坏，那么整个</a:t>
            </a:r>
            <a:r>
              <a:rPr lang="en-US" altLang="zh-CN" sz="2000" dirty="0"/>
              <a:t>HDFS</a:t>
            </a:r>
            <a:r>
              <a:rPr lang="zh-CN" altLang="en-US" sz="2000" dirty="0"/>
              <a:t>实例将失效。因此，</a:t>
            </a:r>
            <a:r>
              <a:rPr lang="en-US" altLang="zh-CN" sz="2000" dirty="0"/>
              <a:t>HDFS</a:t>
            </a:r>
            <a:r>
              <a:rPr lang="zh-CN" altLang="en-US" sz="2000" dirty="0"/>
              <a:t>设置了备份机制，把这些核心文件同步复制到备份服务器</a:t>
            </a:r>
            <a:r>
              <a:rPr lang="en-US" altLang="zh-CN" sz="2000" dirty="0" err="1"/>
              <a:t>SecondaryNameNode</a:t>
            </a:r>
            <a:r>
              <a:rPr lang="zh-CN" altLang="en-US" sz="2000" dirty="0"/>
              <a:t>上。当名称节点出错时，就可以根据备份服务器</a:t>
            </a:r>
            <a:r>
              <a:rPr lang="en-US" altLang="zh-CN" sz="2000" dirty="0" err="1"/>
              <a:t>SecondaryNameNode</a:t>
            </a:r>
            <a:r>
              <a:rPr lang="zh-CN" altLang="en-US" sz="2000" dirty="0"/>
              <a:t>中的</a:t>
            </a:r>
            <a:r>
              <a:rPr lang="en-US" altLang="zh-CN" sz="2000" dirty="0" err="1"/>
              <a:t>FsImage</a:t>
            </a:r>
            <a:r>
              <a:rPr lang="zh-CN" altLang="en-US" sz="2000" dirty="0"/>
              <a:t>和</a:t>
            </a:r>
            <a:r>
              <a:rPr lang="en-US" altLang="zh-CN" sz="2000" dirty="0" err="1"/>
              <a:t>Editlog</a:t>
            </a:r>
            <a:r>
              <a:rPr lang="zh-CN" altLang="en-US" sz="2000" dirty="0"/>
              <a:t>数据进行恢复。</a:t>
            </a:r>
          </a:p>
        </p:txBody>
      </p:sp>
    </p:spTree>
    <p:extLst>
      <p:ext uri="{BB962C8B-B14F-4D97-AF65-F5344CB8AC3E}">
        <p14:creationId xmlns:p14="http://schemas.microsoft.com/office/powerpoint/2010/main" val="1605924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pPr marL="342900" indent="-342900"/>
            <a:r>
              <a:rPr lang="zh-CN" altLang="en-US" b="1" dirty="0"/>
              <a:t>数据错误与恢复</a:t>
            </a:r>
          </a:p>
        </p:txBody>
      </p:sp>
      <p:sp>
        <p:nvSpPr>
          <p:cNvPr id="28675" name="文本框 3"/>
          <p:cNvSpPr txBox="1">
            <a:spLocks noChangeArrowheads="1"/>
          </p:cNvSpPr>
          <p:nvPr/>
        </p:nvSpPr>
        <p:spPr bwMode="auto">
          <a:xfrm>
            <a:off x="2057400" y="1658939"/>
            <a:ext cx="8153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spcAft>
                <a:spcPts val="2400"/>
              </a:spcAft>
            </a:pPr>
            <a:r>
              <a:rPr lang="zh-CN" altLang="en-US" sz="2000" b="1" dirty="0"/>
              <a:t>数据节点出错</a:t>
            </a:r>
            <a:endParaRPr lang="zh-CN" altLang="en-US" sz="2000" dirty="0"/>
          </a:p>
          <a:p>
            <a:pPr eaLnBrk="1" hangingPunct="1">
              <a:buFontTx/>
              <a:buChar char="•"/>
            </a:pPr>
            <a:r>
              <a:rPr lang="zh-CN" altLang="en-US" sz="2000" dirty="0"/>
              <a:t>每个数据节点会定期向名称节点发送“心跳”信息，向名称节点报告自己的状态</a:t>
            </a:r>
            <a:endParaRPr lang="en-US" altLang="zh-CN" sz="2000" dirty="0"/>
          </a:p>
          <a:p>
            <a:pPr eaLnBrk="1" hangingPunct="1">
              <a:buFontTx/>
              <a:buChar char="•"/>
            </a:pPr>
            <a:r>
              <a:rPr lang="zh-CN" altLang="en-US" sz="2000" dirty="0"/>
              <a:t>当数据节点发生故障，或者网络发生断网时，名称节点就无法收到来自一些数据节点的心跳信息，这时，这些数据节点就会被标记为“宕机”，节点上面的所有数据都会被标记为“不可读”，名称节点不会再给它们发送任何</a:t>
            </a:r>
            <a:r>
              <a:rPr lang="en-US" altLang="zh-CN" sz="2000" dirty="0"/>
              <a:t>I/O</a:t>
            </a:r>
            <a:r>
              <a:rPr lang="zh-CN" altLang="en-US" sz="2000" dirty="0"/>
              <a:t>请求</a:t>
            </a:r>
            <a:endParaRPr lang="en-US" altLang="zh-CN" sz="2000" dirty="0"/>
          </a:p>
          <a:p>
            <a:pPr eaLnBrk="1" hangingPunct="1">
              <a:buFontTx/>
              <a:buChar char="•"/>
            </a:pPr>
            <a:r>
              <a:rPr lang="zh-CN" altLang="en-US" sz="2000" dirty="0"/>
              <a:t>这时，有可能出现一种情形，即由于一些数据节点的不可用，会导致一些数据块的副本数量小于冗余因子</a:t>
            </a:r>
            <a:endParaRPr lang="en-US" altLang="zh-CN" sz="2000" dirty="0"/>
          </a:p>
          <a:p>
            <a:pPr eaLnBrk="1" hangingPunct="1">
              <a:buFontTx/>
              <a:buChar char="•"/>
            </a:pPr>
            <a:r>
              <a:rPr lang="zh-CN" altLang="en-US" sz="2000" dirty="0"/>
              <a:t>名称节点会定期检查这种情况，一旦发现某个数据块的副本数量小于冗余因子，就会启动数据冗余复制，为它生成新的副本</a:t>
            </a:r>
            <a:endParaRPr lang="en-US" altLang="zh-CN" sz="2000" dirty="0"/>
          </a:p>
          <a:p>
            <a:pPr eaLnBrk="1" hangingPunct="1">
              <a:buFontTx/>
              <a:buChar char="•"/>
            </a:pPr>
            <a:r>
              <a:rPr lang="en-US" altLang="zh-CN" sz="2000" dirty="0"/>
              <a:t>HDFS</a:t>
            </a:r>
            <a:r>
              <a:rPr lang="zh-CN" altLang="en-US" sz="2000" dirty="0"/>
              <a:t>和其它分布式文件系统的最大区别就是可以调整冗余数据的位置</a:t>
            </a:r>
          </a:p>
        </p:txBody>
      </p:sp>
    </p:spTree>
    <p:extLst>
      <p:ext uri="{BB962C8B-B14F-4D97-AF65-F5344CB8AC3E}">
        <p14:creationId xmlns:p14="http://schemas.microsoft.com/office/powerpoint/2010/main" val="67947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pPr marL="342900" indent="-342900"/>
            <a:r>
              <a:rPr lang="zh-CN" altLang="en-US" b="1" dirty="0"/>
              <a:t>数据错误与恢复</a:t>
            </a:r>
          </a:p>
        </p:txBody>
      </p:sp>
      <p:sp>
        <p:nvSpPr>
          <p:cNvPr id="29699" name="文本框 3"/>
          <p:cNvSpPr txBox="1">
            <a:spLocks noChangeArrowheads="1"/>
          </p:cNvSpPr>
          <p:nvPr/>
        </p:nvSpPr>
        <p:spPr bwMode="auto">
          <a:xfrm>
            <a:off x="2057400" y="1295401"/>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buFontTx/>
              <a:buNone/>
            </a:pPr>
            <a:r>
              <a:rPr lang="zh-CN" altLang="en-US" sz="2000" b="1" dirty="0"/>
              <a:t>数据出错</a:t>
            </a:r>
            <a:endParaRPr lang="zh-CN" altLang="en-US" sz="2000" dirty="0"/>
          </a:p>
        </p:txBody>
      </p:sp>
      <p:sp>
        <p:nvSpPr>
          <p:cNvPr id="29700" name="Rectangle 4"/>
          <p:cNvSpPr>
            <a:spLocks noChangeArrowheads="1"/>
          </p:cNvSpPr>
          <p:nvPr/>
        </p:nvSpPr>
        <p:spPr bwMode="auto">
          <a:xfrm>
            <a:off x="2155826" y="1931988"/>
            <a:ext cx="79025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Arial" pitchFamily="34" charset="0"/>
              <a:buChar char="•"/>
            </a:pPr>
            <a:r>
              <a:rPr lang="zh-CN" altLang="en-US" dirty="0"/>
              <a:t>网络传输和磁盘错误等因素，都会造成数据错误</a:t>
            </a:r>
          </a:p>
          <a:p>
            <a:pPr>
              <a:buFont typeface="Arial" pitchFamily="34" charset="0"/>
              <a:buChar char="•"/>
            </a:pPr>
            <a:r>
              <a:rPr lang="zh-CN" altLang="en-US" dirty="0"/>
              <a:t>客户端在读取到数据后，会采用</a:t>
            </a:r>
            <a:r>
              <a:rPr lang="en-US" altLang="zh-CN" dirty="0"/>
              <a:t>md5</a:t>
            </a:r>
            <a:r>
              <a:rPr lang="zh-CN" altLang="en-US" dirty="0"/>
              <a:t>和</a:t>
            </a:r>
            <a:r>
              <a:rPr lang="en-US" altLang="zh-CN" dirty="0"/>
              <a:t>sha1</a:t>
            </a:r>
            <a:r>
              <a:rPr lang="zh-CN" altLang="en-US" dirty="0"/>
              <a:t>对数据块进行校验，以确定读取到正确的数据</a:t>
            </a:r>
          </a:p>
          <a:p>
            <a:pPr>
              <a:buFont typeface="Arial" pitchFamily="34" charset="0"/>
              <a:buChar char="•"/>
            </a:pPr>
            <a:r>
              <a:rPr lang="zh-CN" altLang="en-US" dirty="0"/>
              <a:t>在文件被创建时，客户端就会对每一个文件块进行信息摘录，并把这些信息写入到同一个路径的隐藏文件里面</a:t>
            </a:r>
          </a:p>
          <a:p>
            <a:pPr>
              <a:buFont typeface="Arial" pitchFamily="34" charset="0"/>
              <a:buChar char="•"/>
            </a:pPr>
            <a:r>
              <a:rPr lang="zh-CN" altLang="en-US" dirty="0"/>
              <a:t>当客户端读取文件的时候，会先读取该信息文件，然后，利用该信息文件对每个读取的数据块进行校验，如果校验出错，客户端就会请求到另外一个数据节点读取该文件块，并且向名称节点报告这个文件块有错误，名称节点会定期检查并且重新复制这个块</a:t>
            </a:r>
          </a:p>
        </p:txBody>
      </p:sp>
    </p:spTree>
    <p:extLst>
      <p:ext uri="{BB962C8B-B14F-4D97-AF65-F5344CB8AC3E}">
        <p14:creationId xmlns:p14="http://schemas.microsoft.com/office/powerpoint/2010/main" val="2335096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2"/>
          <p:cNvSpPr>
            <a:spLocks noGrp="1"/>
          </p:cNvSpPr>
          <p:nvPr>
            <p:ph type="title" idx="10"/>
          </p:nvPr>
        </p:nvSpPr>
        <p:spPr/>
        <p:txBody>
          <a:bodyPr/>
          <a:lstStyle/>
          <a:p>
            <a:r>
              <a:rPr lang="en-US" altLang="zh-CN" b="1" dirty="0"/>
              <a:t>HDFS</a:t>
            </a:r>
            <a:r>
              <a:rPr lang="zh-CN" altLang="en-US" b="1" dirty="0"/>
              <a:t>的文件操作</a:t>
            </a:r>
            <a:endParaRPr lang="zh-CN" altLang="en-US" dirty="0"/>
          </a:p>
        </p:txBody>
      </p:sp>
      <p:sp>
        <p:nvSpPr>
          <p:cNvPr id="37891" name="矩形 3"/>
          <p:cNvSpPr>
            <a:spLocks noChangeArrowheads="1"/>
          </p:cNvSpPr>
          <p:nvPr/>
        </p:nvSpPr>
        <p:spPr bwMode="auto">
          <a:xfrm>
            <a:off x="2133601" y="1295400"/>
            <a:ext cx="31021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Arial" pitchFamily="34" charset="0"/>
              <a:buChar char="•"/>
            </a:pPr>
            <a:endParaRPr lang="en-US" altLang="zh-CN" dirty="0"/>
          </a:p>
          <a:p>
            <a:pPr marL="285750" indent="-285750">
              <a:buFont typeface="Arial" pitchFamily="34" charset="0"/>
              <a:buChar char="•"/>
            </a:pPr>
            <a:r>
              <a:rPr lang="en-US" altLang="zh-CN" dirty="0"/>
              <a:t>shell</a:t>
            </a:r>
            <a:r>
              <a:rPr lang="zh-CN" altLang="en-US" dirty="0"/>
              <a:t>命令</a:t>
            </a:r>
            <a:r>
              <a:rPr lang="en-US" altLang="zh-CN" dirty="0"/>
              <a:t> </a:t>
            </a:r>
            <a:r>
              <a:rPr lang="zh-CN" altLang="en-US" dirty="0"/>
              <a:t>，类似</a:t>
            </a:r>
            <a:r>
              <a:rPr lang="en-US" altLang="zh-CN" dirty="0" err="1"/>
              <a:t>linux</a:t>
            </a:r>
            <a:r>
              <a:rPr lang="zh-CN" altLang="en-US" dirty="0"/>
              <a:t>命令</a:t>
            </a:r>
            <a:endParaRPr lang="en-US" altLang="zh-CN" dirty="0"/>
          </a:p>
          <a:p>
            <a:pPr marL="285750" indent="-285750">
              <a:buFont typeface="Arial" pitchFamily="34" charset="0"/>
              <a:buChar char="•"/>
            </a:pPr>
            <a:r>
              <a:rPr lang="en-US" altLang="zh-CN" dirty="0"/>
              <a:t>JAVA   API</a:t>
            </a:r>
            <a:r>
              <a:rPr lang="zh-CN" altLang="en-US" dirty="0"/>
              <a:t>编程接口</a:t>
            </a:r>
            <a:endParaRPr lang="en-US" altLang="zh-CN" dirty="0"/>
          </a:p>
        </p:txBody>
      </p:sp>
    </p:spTree>
    <p:extLst>
      <p:ext uri="{BB962C8B-B14F-4D97-AF65-F5344CB8AC3E}">
        <p14:creationId xmlns:p14="http://schemas.microsoft.com/office/powerpoint/2010/main" val="3546501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2"/>
          <p:cNvSpPr>
            <a:spLocks noGrp="1"/>
          </p:cNvSpPr>
          <p:nvPr>
            <p:ph type="title"/>
          </p:nvPr>
        </p:nvSpPr>
        <p:spPr/>
        <p:txBody>
          <a:bodyPr/>
          <a:lstStyle/>
          <a:p>
            <a:r>
              <a:rPr lang="en-US" altLang="zh-CN" dirty="0"/>
              <a:t>	HDFS</a:t>
            </a:r>
            <a:r>
              <a:rPr lang="zh-CN" altLang="en-US" dirty="0"/>
              <a:t>常用命令</a:t>
            </a:r>
          </a:p>
        </p:txBody>
      </p:sp>
      <p:sp>
        <p:nvSpPr>
          <p:cNvPr id="38915" name="Rectangle 5"/>
          <p:cNvSpPr>
            <a:spLocks noChangeArrowheads="1"/>
          </p:cNvSpPr>
          <p:nvPr/>
        </p:nvSpPr>
        <p:spPr bwMode="auto">
          <a:xfrm>
            <a:off x="1752600" y="1982944"/>
            <a:ext cx="8860118" cy="14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342900" indent="-342900">
              <a:lnSpc>
                <a:spcPct val="150000"/>
              </a:lnSpc>
              <a:buFont typeface="Arial" pitchFamily="34" charset="0"/>
              <a:buChar char="•"/>
            </a:pPr>
            <a:r>
              <a:rPr lang="en-US" altLang="zh-CN" sz="2000" dirty="0">
                <a:latin typeface="Times New Roman" pitchFamily="18" charset="0"/>
                <a:cs typeface="Times New Roman" pitchFamily="18" charset="0"/>
              </a:rPr>
              <a:t>hadoop fs</a:t>
            </a:r>
            <a:r>
              <a:rPr lang="zh-CN" altLang="en-US" sz="2000" dirty="0">
                <a:latin typeface="Times New Roman" pitchFamily="18" charset="0"/>
                <a:cs typeface="Times New Roman" pitchFamily="18" charset="0"/>
              </a:rPr>
              <a:t>适用于任何不同的文件系统，比如本地文件系统和</a:t>
            </a:r>
            <a:r>
              <a:rPr lang="en-US" altLang="zh-CN" sz="2000" dirty="0">
                <a:latin typeface="Times New Roman" pitchFamily="18" charset="0"/>
                <a:cs typeface="Times New Roman" pitchFamily="18" charset="0"/>
              </a:rPr>
              <a:t>HDFS</a:t>
            </a:r>
            <a:r>
              <a:rPr lang="zh-CN" altLang="en-US" sz="2000" dirty="0">
                <a:latin typeface="Times New Roman" pitchFamily="18" charset="0"/>
                <a:cs typeface="Times New Roman" pitchFamily="18" charset="0"/>
              </a:rPr>
              <a:t>文件系统</a:t>
            </a:r>
            <a:endParaRPr lang="en-US" altLang="zh-CN" sz="2000" dirty="0">
              <a:latin typeface="Times New Roman" pitchFamily="18" charset="0"/>
              <a:cs typeface="Times New Roman" pitchFamily="18" charset="0"/>
            </a:endParaRPr>
          </a:p>
          <a:p>
            <a:pPr marL="342900" indent="-342900">
              <a:lnSpc>
                <a:spcPct val="150000"/>
              </a:lnSpc>
              <a:buFont typeface="Arial" pitchFamily="34" charset="0"/>
              <a:buChar char="•"/>
            </a:pPr>
            <a:r>
              <a:rPr lang="en-US" altLang="zh-CN" sz="2000" dirty="0">
                <a:latin typeface="Times New Roman" pitchFamily="18" charset="0"/>
                <a:cs typeface="Times New Roman" pitchFamily="18" charset="0"/>
              </a:rPr>
              <a:t>hadoop </a:t>
            </a:r>
            <a:r>
              <a:rPr lang="en-US" altLang="zh-CN" sz="2000" dirty="0" err="1">
                <a:latin typeface="Times New Roman" pitchFamily="18" charset="0"/>
                <a:cs typeface="Times New Roman" pitchFamily="18" charset="0"/>
              </a:rPr>
              <a:t>dfs</a:t>
            </a:r>
            <a:r>
              <a:rPr lang="en-US" altLang="zh-CN" sz="2000" dirty="0">
                <a:latin typeface="Times New Roman" pitchFamily="18" charset="0"/>
                <a:cs typeface="Times New Roman" pitchFamily="18" charset="0"/>
              </a:rPr>
              <a:t> </a:t>
            </a:r>
            <a:r>
              <a:rPr lang="zh-CN" altLang="en-US" sz="2000" dirty="0">
                <a:latin typeface="Times New Roman" pitchFamily="18" charset="0"/>
                <a:cs typeface="Times New Roman" pitchFamily="18" charset="0"/>
              </a:rPr>
              <a:t>只能适用</a:t>
            </a:r>
            <a:r>
              <a:rPr lang="en-US" altLang="zh-CN" sz="2000" dirty="0" err="1">
                <a:latin typeface="Times New Roman" pitchFamily="18" charset="0"/>
                <a:cs typeface="Times New Roman" pitchFamily="18" charset="0"/>
              </a:rPr>
              <a:t>hadoop</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dfs</a:t>
            </a:r>
            <a:r>
              <a:rPr lang="zh-CN" altLang="en-US" sz="2000" dirty="0">
                <a:latin typeface="Times New Roman" pitchFamily="18" charset="0"/>
                <a:cs typeface="Times New Roman" pitchFamily="18" charset="0"/>
              </a:rPr>
              <a:t>的命令于</a:t>
            </a:r>
            <a:r>
              <a:rPr lang="en-US" altLang="zh-CN" sz="2000" dirty="0">
                <a:latin typeface="Times New Roman" pitchFamily="18" charset="0"/>
                <a:cs typeface="Times New Roman" pitchFamily="18" charset="0"/>
              </a:rPr>
              <a:t>HDFS</a:t>
            </a:r>
            <a:r>
              <a:rPr lang="zh-CN" altLang="en-US" sz="2000" dirty="0">
                <a:latin typeface="Times New Roman" pitchFamily="18" charset="0"/>
                <a:cs typeface="Times New Roman" pitchFamily="18" charset="0"/>
              </a:rPr>
              <a:t>文件系统</a:t>
            </a:r>
            <a:endParaRPr lang="en-US" altLang="zh-CN" sz="2000" dirty="0">
              <a:latin typeface="Times New Roman" pitchFamily="18" charset="0"/>
              <a:cs typeface="Times New Roman" pitchFamily="18" charset="0"/>
            </a:endParaRPr>
          </a:p>
          <a:p>
            <a:pPr marL="342900" indent="-342900">
              <a:lnSpc>
                <a:spcPct val="150000"/>
              </a:lnSpc>
              <a:buFont typeface="Arial" pitchFamily="34" charset="0"/>
              <a:buChar char="•"/>
            </a:pPr>
            <a:r>
              <a:rPr lang="en-US" altLang="zh-CN" sz="2000" dirty="0">
                <a:latin typeface="Times New Roman" pitchFamily="18" charset="0"/>
                <a:cs typeface="Times New Roman" pitchFamily="18" charset="0"/>
              </a:rPr>
              <a:t>hdfs </a:t>
            </a:r>
            <a:r>
              <a:rPr lang="en-US" altLang="zh-CN" sz="2000" dirty="0" err="1">
                <a:latin typeface="Times New Roman" pitchFamily="18" charset="0"/>
                <a:cs typeface="Times New Roman" pitchFamily="18" charset="0"/>
              </a:rPr>
              <a:t>dfs</a:t>
            </a:r>
            <a:r>
              <a:rPr lang="zh-CN" altLang="en-US" sz="2000" dirty="0">
                <a:latin typeface="Times New Roman" pitchFamily="18" charset="0"/>
                <a:cs typeface="Times New Roman" pitchFamily="18" charset="0"/>
              </a:rPr>
              <a:t>跟作用一样，也只能适用于</a:t>
            </a:r>
            <a:r>
              <a:rPr lang="en-US" altLang="zh-CN" sz="2000" dirty="0">
                <a:latin typeface="Times New Roman" pitchFamily="18" charset="0"/>
                <a:cs typeface="Times New Roman" pitchFamily="18" charset="0"/>
              </a:rPr>
              <a:t>HDFS</a:t>
            </a:r>
            <a:r>
              <a:rPr lang="zh-CN" altLang="en-US" sz="2000" dirty="0">
                <a:latin typeface="Times New Roman" pitchFamily="18" charset="0"/>
                <a:cs typeface="Times New Roman" pitchFamily="18" charset="0"/>
              </a:rPr>
              <a:t>文件系统</a:t>
            </a:r>
          </a:p>
        </p:txBody>
      </p:sp>
      <p:sp>
        <p:nvSpPr>
          <p:cNvPr id="38916" name="TextBox 3"/>
          <p:cNvSpPr txBox="1">
            <a:spLocks noChangeArrowheads="1"/>
          </p:cNvSpPr>
          <p:nvPr/>
        </p:nvSpPr>
        <p:spPr bwMode="auto">
          <a:xfrm>
            <a:off x="2133704" y="1295456"/>
            <a:ext cx="3583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dirty="0"/>
              <a:t>Hadoop</a:t>
            </a:r>
            <a:r>
              <a:rPr lang="zh-CN" altLang="en-US" dirty="0"/>
              <a:t>中有三种</a:t>
            </a:r>
            <a:r>
              <a:rPr lang="en-US" altLang="zh-CN" dirty="0"/>
              <a:t>Shell</a:t>
            </a:r>
            <a:r>
              <a:rPr lang="zh-CN" altLang="en-US" dirty="0"/>
              <a:t>命令方式：</a:t>
            </a:r>
            <a:endParaRPr lang="en-US" altLang="zh-CN" dirty="0"/>
          </a:p>
        </p:txBody>
      </p:sp>
    </p:spTree>
    <p:extLst>
      <p:ext uri="{BB962C8B-B14F-4D97-AF65-F5344CB8AC3E}">
        <p14:creationId xmlns:p14="http://schemas.microsoft.com/office/powerpoint/2010/main" val="298211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905000" y="1143000"/>
            <a:ext cx="8686800" cy="5562600"/>
          </a:xfrm>
        </p:spPr>
        <p:txBody>
          <a:bodyPr>
            <a:normAutofit/>
          </a:bodyPr>
          <a:lstStyle/>
          <a:p>
            <a:r>
              <a:rPr lang="en-US" altLang="zh-CN" sz="2000" dirty="0" err="1">
                <a:latin typeface="Times New Roman" pitchFamily="18" charset="0"/>
                <a:cs typeface="Times New Roman" pitchFamily="18" charset="0"/>
              </a:rPr>
              <a:t>hdfs</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dfs</a:t>
            </a:r>
            <a:r>
              <a:rPr lang="en-US" altLang="zh-CN" sz="2000" dirty="0">
                <a:latin typeface="Times New Roman" pitchFamily="18" charset="0"/>
                <a:cs typeface="Times New Roman" pitchFamily="18" charset="0"/>
              </a:rPr>
              <a:t> </a:t>
            </a:r>
            <a:r>
              <a:rPr lang="en-US" altLang="zh-CN" sz="2000" dirty="0"/>
              <a:t>-ls  /</a:t>
            </a:r>
          </a:p>
          <a:p>
            <a:r>
              <a:rPr lang="en-US" altLang="zh-CN" sz="2000" dirty="0" err="1"/>
              <a:t>mkdir</a:t>
            </a:r>
            <a:r>
              <a:rPr lang="en-US" altLang="zh-CN" sz="2000" dirty="0"/>
              <a:t>(</a:t>
            </a:r>
            <a:r>
              <a:rPr lang="zh-CN" altLang="en-US" sz="2000" dirty="0"/>
              <a:t>创建目录</a:t>
            </a:r>
            <a:r>
              <a:rPr lang="en-US" altLang="zh-CN" sz="2000" dirty="0"/>
              <a:t>)</a:t>
            </a:r>
          </a:p>
          <a:p>
            <a:pPr lvl="1"/>
            <a:r>
              <a:rPr lang="en-US" altLang="zh-CN" sz="2000" dirty="0" err="1"/>
              <a:t>hdfs</a:t>
            </a:r>
            <a:r>
              <a:rPr lang="en-US" altLang="zh-CN" sz="2000" dirty="0"/>
              <a:t> </a:t>
            </a:r>
            <a:r>
              <a:rPr lang="en-US" altLang="zh-CN" sz="2000" dirty="0" err="1"/>
              <a:t>dfs-mkdir</a:t>
            </a:r>
            <a:r>
              <a:rPr lang="en-US" altLang="zh-CN" sz="2000" dirty="0"/>
              <a:t> [-p]  (p</a:t>
            </a:r>
            <a:r>
              <a:rPr lang="zh-CN" altLang="en-US" sz="2000" dirty="0"/>
              <a:t>和</a:t>
            </a:r>
            <a:r>
              <a:rPr lang="en-US" altLang="zh-CN" sz="2000" dirty="0"/>
              <a:t>Linux</a:t>
            </a:r>
            <a:r>
              <a:rPr lang="zh-CN" altLang="en-US" sz="2000" dirty="0"/>
              <a:t>系统效果一样</a:t>
            </a:r>
            <a:r>
              <a:rPr lang="en-US" altLang="zh-CN" sz="2000" dirty="0"/>
              <a:t>)</a:t>
            </a:r>
          </a:p>
          <a:p>
            <a:pPr lvl="1"/>
            <a:r>
              <a:rPr lang="en-US" altLang="zh-CN" sz="2000" dirty="0" err="1"/>
              <a:t>hdfs</a:t>
            </a:r>
            <a:r>
              <a:rPr lang="en-US" altLang="zh-CN" sz="2000" dirty="0"/>
              <a:t> </a:t>
            </a:r>
            <a:r>
              <a:rPr lang="en-US" altLang="zh-CN" sz="2000" dirty="0" err="1"/>
              <a:t>dfs</a:t>
            </a:r>
            <a:r>
              <a:rPr lang="en-US" altLang="zh-CN" sz="2000" dirty="0"/>
              <a:t> -</a:t>
            </a:r>
            <a:r>
              <a:rPr lang="en-US" altLang="zh-CN" sz="2000" dirty="0" err="1"/>
              <a:t>mkdir</a:t>
            </a:r>
            <a:r>
              <a:rPr lang="en-US" altLang="zh-CN" sz="2000" dirty="0"/>
              <a:t> -p /test/test1/test/test2</a:t>
            </a:r>
          </a:p>
          <a:p>
            <a:r>
              <a:rPr lang="en-US" altLang="zh-CN" sz="2000" dirty="0"/>
              <a:t>mv</a:t>
            </a:r>
          </a:p>
          <a:p>
            <a:pPr lvl="1"/>
            <a:r>
              <a:rPr lang="en-US" altLang="zh-CN" sz="2000" dirty="0" err="1"/>
              <a:t>hdfs</a:t>
            </a:r>
            <a:r>
              <a:rPr lang="en-US" altLang="zh-CN" sz="2000" dirty="0"/>
              <a:t> </a:t>
            </a:r>
            <a:r>
              <a:rPr lang="en-US" altLang="zh-CN" sz="2000" dirty="0" err="1"/>
              <a:t>dfs</a:t>
            </a:r>
            <a:r>
              <a:rPr lang="en-US" altLang="zh-CN" sz="2000" dirty="0"/>
              <a:t> -mv URI [URI ...]</a:t>
            </a:r>
          </a:p>
          <a:p>
            <a:pPr lvl="1"/>
            <a:r>
              <a:rPr lang="en-US" altLang="zh-CN" sz="2000" dirty="0" err="1"/>
              <a:t>hdfs</a:t>
            </a:r>
            <a:r>
              <a:rPr lang="en-US" altLang="zh-CN" sz="2000" dirty="0"/>
              <a:t> </a:t>
            </a:r>
            <a:r>
              <a:rPr lang="en-US" altLang="zh-CN" sz="2000" dirty="0" err="1"/>
              <a:t>dfs</a:t>
            </a:r>
            <a:r>
              <a:rPr lang="en-US" altLang="zh-CN" sz="2000" dirty="0"/>
              <a:t> –mv /output/CHANGES.txt/output/README.md/test/test2/</a:t>
            </a:r>
          </a:p>
          <a:p>
            <a:r>
              <a:rPr lang="en-US" altLang="zh-CN" sz="2000" dirty="0"/>
              <a:t>put(</a:t>
            </a:r>
            <a:r>
              <a:rPr lang="zh-CN" altLang="en-US" sz="2000" dirty="0"/>
              <a:t>上传</a:t>
            </a:r>
            <a:r>
              <a:rPr lang="en-US" altLang="zh-CN" sz="2000" dirty="0"/>
              <a:t>)</a:t>
            </a:r>
          </a:p>
          <a:p>
            <a:pPr lvl="1"/>
            <a:r>
              <a:rPr lang="en-US" altLang="zh-CN" sz="2000" dirty="0" err="1"/>
              <a:t>hdfs</a:t>
            </a:r>
            <a:r>
              <a:rPr lang="en-US" altLang="zh-CN" sz="2000" dirty="0"/>
              <a:t> </a:t>
            </a:r>
            <a:r>
              <a:rPr lang="en-US" altLang="zh-CN" sz="2000" dirty="0" err="1"/>
              <a:t>dfs</a:t>
            </a:r>
            <a:r>
              <a:rPr lang="en-US" altLang="zh-CN" sz="2000" dirty="0"/>
              <a:t> -put ...</a:t>
            </a:r>
          </a:p>
          <a:p>
            <a:pPr lvl="1"/>
            <a:r>
              <a:rPr lang="en-US" altLang="zh-CN" sz="2000" dirty="0"/>
              <a:t>hadoop </a:t>
            </a:r>
            <a:r>
              <a:rPr lang="en-US" altLang="zh-CN" sz="2000" dirty="0" err="1"/>
              <a:t>dfs</a:t>
            </a:r>
            <a:r>
              <a:rPr lang="en-US" altLang="zh-CN" sz="2000" dirty="0"/>
              <a:t>-put c.txt d.txt/test/test2/</a:t>
            </a:r>
          </a:p>
          <a:p>
            <a:r>
              <a:rPr lang="en-US" altLang="zh-CN" sz="2000" dirty="0" err="1"/>
              <a:t>rm</a:t>
            </a:r>
            <a:r>
              <a:rPr lang="zh-CN" altLang="en-US" sz="2000" dirty="0"/>
              <a:t>（删除）</a:t>
            </a:r>
          </a:p>
          <a:p>
            <a:pPr lvl="1"/>
            <a:r>
              <a:rPr lang="en-US" altLang="zh-CN" sz="2000" dirty="0" err="1"/>
              <a:t>hdfs</a:t>
            </a:r>
            <a:r>
              <a:rPr lang="en-US" altLang="zh-CN" sz="2000" dirty="0"/>
              <a:t> </a:t>
            </a:r>
            <a:r>
              <a:rPr lang="en-US" altLang="zh-CN" sz="2000" dirty="0" err="1"/>
              <a:t>dfs</a:t>
            </a:r>
            <a:r>
              <a:rPr lang="en-US" altLang="zh-CN" sz="2000" dirty="0"/>
              <a:t> -rm [-f] [-r|-R] [-</a:t>
            </a:r>
            <a:r>
              <a:rPr lang="en-US" altLang="zh-CN" sz="2000" dirty="0" err="1"/>
              <a:t>skipTrash</a:t>
            </a:r>
            <a:r>
              <a:rPr lang="en-US" altLang="zh-CN" sz="2000" dirty="0"/>
              <a:t>] URI [URI ...] (f</a:t>
            </a:r>
            <a:r>
              <a:rPr lang="zh-CN" altLang="en-US" sz="2000" dirty="0"/>
              <a:t>：是否确认 </a:t>
            </a:r>
            <a:r>
              <a:rPr lang="en-US" altLang="zh-CN" sz="2000" dirty="0"/>
              <a:t>r:</a:t>
            </a:r>
            <a:r>
              <a:rPr lang="zh-CN" altLang="en-US" sz="2000" dirty="0"/>
              <a:t>递归删除 </a:t>
            </a:r>
            <a:r>
              <a:rPr lang="en-US" altLang="zh-CN" sz="2000" dirty="0" err="1"/>
              <a:t>skipTrash</a:t>
            </a:r>
            <a:r>
              <a:rPr lang="zh-CN" altLang="en-US" sz="2000" dirty="0"/>
              <a:t>：直接删除 </a:t>
            </a:r>
            <a:r>
              <a:rPr lang="en-US" altLang="zh-CN" sz="2000" dirty="0"/>
              <a:t>)</a:t>
            </a:r>
            <a:endParaRPr lang="zh-CN" altLang="en-US" sz="2000" dirty="0"/>
          </a:p>
          <a:p>
            <a:pPr lvl="1"/>
            <a:r>
              <a:rPr lang="en-US" altLang="zh-CN" sz="2000" dirty="0"/>
              <a:t>hadoop </a:t>
            </a:r>
            <a:r>
              <a:rPr lang="en-US" altLang="zh-CN" sz="2000" dirty="0" err="1"/>
              <a:t>dfs</a:t>
            </a:r>
            <a:r>
              <a:rPr lang="en-US" altLang="zh-CN" sz="2000" dirty="0"/>
              <a:t>-rm-r/test/</a:t>
            </a:r>
          </a:p>
          <a:p>
            <a:r>
              <a:rPr lang="zh-CN" altLang="en-US" sz="2400" dirty="0"/>
              <a:t>更多命令示例，查看帮助 打命令：</a:t>
            </a:r>
            <a:r>
              <a:rPr lang="en-US" altLang="zh-CN" sz="2400" dirty="0"/>
              <a:t> hadoop </a:t>
            </a:r>
            <a:r>
              <a:rPr lang="en-US" altLang="zh-CN" sz="2400" dirty="0" err="1"/>
              <a:t>dfs</a:t>
            </a:r>
            <a:endParaRPr lang="en-US" altLang="zh-CN" sz="2400" dirty="0"/>
          </a:p>
          <a:p>
            <a:pPr marL="0" indent="0">
              <a:buNone/>
            </a:pPr>
            <a:endParaRPr lang="zh-CN" altLang="en-US" sz="2000" dirty="0"/>
          </a:p>
        </p:txBody>
      </p:sp>
      <p:sp>
        <p:nvSpPr>
          <p:cNvPr id="3" name="标题 2"/>
          <p:cNvSpPr>
            <a:spLocks noGrp="1"/>
          </p:cNvSpPr>
          <p:nvPr>
            <p:ph type="title" idx="10"/>
          </p:nvPr>
        </p:nvSpPr>
        <p:spPr/>
        <p:txBody>
          <a:bodyPr/>
          <a:lstStyle/>
          <a:p>
            <a:r>
              <a:rPr lang="zh-CN" altLang="en-US" dirty="0"/>
              <a:t>实例</a:t>
            </a:r>
          </a:p>
        </p:txBody>
      </p:sp>
    </p:spTree>
    <p:extLst>
      <p:ext uri="{BB962C8B-B14F-4D97-AF65-F5344CB8AC3E}">
        <p14:creationId xmlns:p14="http://schemas.microsoft.com/office/powerpoint/2010/main" val="328116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2"/>
          <p:cNvSpPr>
            <a:spLocks noGrp="1"/>
          </p:cNvSpPr>
          <p:nvPr>
            <p:ph type="title" idx="10"/>
          </p:nvPr>
        </p:nvSpPr>
        <p:spPr/>
        <p:txBody>
          <a:bodyPr/>
          <a:lstStyle/>
          <a:p>
            <a:r>
              <a:rPr lang="en-US" altLang="zh-CN" dirty="0"/>
              <a:t>Hadoop</a:t>
            </a:r>
            <a:r>
              <a:rPr lang="zh-CN" altLang="en-US" dirty="0"/>
              <a:t>简介</a:t>
            </a:r>
          </a:p>
        </p:txBody>
      </p:sp>
      <p:sp>
        <p:nvSpPr>
          <p:cNvPr id="6147" name="TextBox 4"/>
          <p:cNvSpPr txBox="1">
            <a:spLocks noChangeArrowheads="1"/>
          </p:cNvSpPr>
          <p:nvPr/>
        </p:nvSpPr>
        <p:spPr bwMode="auto">
          <a:xfrm>
            <a:off x="2209800" y="1524001"/>
            <a:ext cx="7924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Tx/>
              <a:buChar char="•"/>
            </a:pPr>
            <a:r>
              <a:rPr lang="en-US" altLang="zh-CN" sz="2000" dirty="0">
                <a:latin typeface="Times New Roman" pitchFamily="18" charset="0"/>
                <a:ea typeface="黑体" pitchFamily="49" charset="-122"/>
              </a:rPr>
              <a:t> </a:t>
            </a:r>
            <a:r>
              <a:rPr lang="en-US" altLang="zh-CN" sz="2000" dirty="0"/>
              <a:t>Hadoop</a:t>
            </a:r>
            <a:r>
              <a:rPr lang="zh-CN" altLang="zh-CN" sz="2000" dirty="0"/>
              <a:t>是</a:t>
            </a:r>
            <a:r>
              <a:rPr lang="en-US" altLang="zh-CN" sz="2000" dirty="0"/>
              <a:t>Apache</a:t>
            </a:r>
            <a:r>
              <a:rPr lang="zh-CN" altLang="zh-CN" sz="2000" dirty="0"/>
              <a:t>软件基金会旗下的一个开源分布式计算平台，为用户提供了系统底层细节透明的分布式基础架构</a:t>
            </a:r>
            <a:endParaRPr lang="zh-CN" altLang="en-US" sz="2000" dirty="0"/>
          </a:p>
          <a:p>
            <a:pPr eaLnBrk="1" hangingPunct="1">
              <a:buFontTx/>
              <a:buChar char="•"/>
            </a:pPr>
            <a:r>
              <a:rPr lang="en-US" altLang="zh-CN" sz="2000" dirty="0"/>
              <a:t>Hadoop</a:t>
            </a:r>
            <a:r>
              <a:rPr lang="zh-CN" altLang="zh-CN" sz="2000" dirty="0"/>
              <a:t>是基于</a:t>
            </a:r>
            <a:r>
              <a:rPr lang="en-US" altLang="zh-CN" sz="2000" dirty="0"/>
              <a:t>Java</a:t>
            </a:r>
            <a:r>
              <a:rPr lang="zh-CN" altLang="zh-CN" sz="2000" dirty="0"/>
              <a:t>语言开发的，具有很好的跨平台特性，并且可以部署在廉价的计算机集群中</a:t>
            </a:r>
            <a:endParaRPr lang="zh-CN" altLang="en-US" sz="2000" dirty="0"/>
          </a:p>
          <a:p>
            <a:pPr eaLnBrk="1" hangingPunct="1">
              <a:buFontTx/>
              <a:buChar char="•"/>
            </a:pPr>
            <a:r>
              <a:rPr lang="en-US" altLang="zh-CN" sz="2000" dirty="0"/>
              <a:t>Hadoop</a:t>
            </a:r>
            <a:r>
              <a:rPr lang="zh-CN" altLang="zh-CN" sz="2000" dirty="0"/>
              <a:t>的核心是分布式文件系统</a:t>
            </a:r>
            <a:r>
              <a:rPr lang="en-US" altLang="zh-CN" sz="2000" dirty="0"/>
              <a:t>HDFS</a:t>
            </a:r>
            <a:r>
              <a:rPr lang="zh-CN" altLang="zh-CN" sz="2000" dirty="0"/>
              <a:t>（</a:t>
            </a:r>
            <a:r>
              <a:rPr lang="en-US" altLang="zh-CN" sz="2000" dirty="0"/>
              <a:t>Hadoop Distributed File System</a:t>
            </a:r>
            <a:r>
              <a:rPr lang="zh-CN" altLang="zh-CN" sz="2000" dirty="0"/>
              <a:t>）和</a:t>
            </a:r>
            <a:r>
              <a:rPr lang="en-US" altLang="zh-CN" sz="2000" dirty="0" err="1"/>
              <a:t>MapReduce</a:t>
            </a:r>
            <a:endParaRPr lang="zh-CN" altLang="zh-CN" sz="2000" dirty="0"/>
          </a:p>
          <a:p>
            <a:pPr eaLnBrk="1" hangingPunct="1">
              <a:buFontTx/>
              <a:buChar char="•"/>
            </a:pPr>
            <a:r>
              <a:rPr lang="en-US" altLang="zh-CN" sz="2000" dirty="0"/>
              <a:t>Hadoop</a:t>
            </a:r>
            <a:r>
              <a:rPr lang="zh-CN" altLang="zh-CN" sz="2000" dirty="0"/>
              <a:t>被公认为行业大数据标准开源软件，在分布式环境下提供了海量数据的处理能力</a:t>
            </a:r>
            <a:endParaRPr lang="zh-CN" altLang="en-US" sz="2000" dirty="0"/>
          </a:p>
          <a:p>
            <a:pPr eaLnBrk="1" hangingPunct="1">
              <a:buFontTx/>
              <a:buChar char="•"/>
            </a:pPr>
            <a:r>
              <a:rPr lang="zh-CN" altLang="zh-CN" sz="2000" dirty="0"/>
              <a:t>几乎所有主流厂商都围绕</a:t>
            </a:r>
            <a:r>
              <a:rPr lang="en-US" altLang="zh-CN" sz="2000" dirty="0"/>
              <a:t>Hadoop</a:t>
            </a:r>
            <a:r>
              <a:rPr lang="zh-CN" altLang="zh-CN" sz="2000" dirty="0"/>
              <a:t>提供开发工具、开源软件、商业化工具和技术服务，如谷歌、雅虎、微软、思科、淘宝等，都支持</a:t>
            </a:r>
            <a:r>
              <a:rPr lang="en-US" altLang="zh-CN" sz="2000" dirty="0"/>
              <a:t>Hadoop</a:t>
            </a:r>
            <a:endParaRPr lang="zh-CN" altLang="zh-CN" sz="2000" dirty="0"/>
          </a:p>
        </p:txBody>
      </p:sp>
    </p:spTree>
    <p:extLst>
      <p:ext uri="{BB962C8B-B14F-4D97-AF65-F5344CB8AC3E}">
        <p14:creationId xmlns:p14="http://schemas.microsoft.com/office/powerpoint/2010/main" val="309640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981200" y="1371600"/>
            <a:ext cx="8229600" cy="5410200"/>
          </a:xfrm>
        </p:spPr>
        <p:txBody>
          <a:bodyPr/>
          <a:lstStyle/>
          <a:p>
            <a:r>
              <a:rPr lang="zh-CN" altLang="en-US" dirty="0"/>
              <a:t>对分</a:t>
            </a:r>
            <a:r>
              <a:rPr lang="en-US" altLang="zh-CN" dirty="0"/>
              <a:t>HDFS</a:t>
            </a:r>
            <a:r>
              <a:rPr lang="zh-CN" altLang="en-US" dirty="0"/>
              <a:t>中的文件操作主要涉及一下几个类：</a:t>
            </a:r>
            <a:endParaRPr lang="en-US" altLang="zh-CN" dirty="0"/>
          </a:p>
          <a:p>
            <a:pPr lvl="1"/>
            <a:r>
              <a:rPr lang="en-US" altLang="zh-CN" dirty="0"/>
              <a:t>Configuration</a:t>
            </a:r>
            <a:r>
              <a:rPr lang="zh-CN" altLang="en-US" dirty="0"/>
              <a:t>类：该类的对象封转了客户端或者服务器的配置。</a:t>
            </a:r>
            <a:endParaRPr lang="en-US" altLang="zh-CN" dirty="0"/>
          </a:p>
          <a:p>
            <a:pPr lvl="1"/>
            <a:r>
              <a:rPr lang="en-US" altLang="zh-CN" dirty="0" err="1"/>
              <a:t>FileSystem</a:t>
            </a:r>
            <a:r>
              <a:rPr lang="zh-CN" altLang="en-US" dirty="0"/>
              <a:t>类：该类的对象是一个文件系统对象，可以用该对象的一些方法来对文件进行操作。</a:t>
            </a:r>
            <a:r>
              <a:rPr lang="en-US" altLang="zh-CN" dirty="0" err="1"/>
              <a:t>FileSystem</a:t>
            </a:r>
            <a:r>
              <a:rPr lang="en-US" altLang="zh-CN" dirty="0"/>
              <a:t> </a:t>
            </a:r>
            <a:r>
              <a:rPr lang="en-US" altLang="zh-CN" dirty="0" err="1"/>
              <a:t>fs</a:t>
            </a:r>
            <a:r>
              <a:rPr lang="en-US" altLang="zh-CN" dirty="0"/>
              <a:t> = </a:t>
            </a:r>
            <a:r>
              <a:rPr lang="en-US" altLang="zh-CN" dirty="0" err="1"/>
              <a:t>FileSystem.get</a:t>
            </a:r>
            <a:r>
              <a:rPr lang="en-US" altLang="zh-CN" dirty="0"/>
              <a:t>(</a:t>
            </a:r>
            <a:r>
              <a:rPr lang="en-US" altLang="zh-CN" dirty="0" err="1"/>
              <a:t>conf</a:t>
            </a:r>
            <a:r>
              <a:rPr lang="en-US" altLang="zh-CN" dirty="0"/>
              <a:t>);</a:t>
            </a:r>
            <a:r>
              <a:rPr lang="zh-CN" altLang="en-US" dirty="0"/>
              <a:t>通过</a:t>
            </a:r>
            <a:r>
              <a:rPr lang="en-US" altLang="zh-CN" dirty="0" err="1"/>
              <a:t>FileSystem</a:t>
            </a:r>
            <a:r>
              <a:rPr lang="zh-CN" altLang="en-US" dirty="0"/>
              <a:t>的静态方法</a:t>
            </a:r>
            <a:r>
              <a:rPr lang="en-US" altLang="zh-CN" dirty="0"/>
              <a:t>get</a:t>
            </a:r>
            <a:r>
              <a:rPr lang="zh-CN" altLang="en-US" dirty="0"/>
              <a:t>获得该对象。</a:t>
            </a:r>
            <a:endParaRPr lang="en-US" altLang="zh-CN" dirty="0"/>
          </a:p>
          <a:p>
            <a:pPr lvl="1"/>
            <a:r>
              <a:rPr lang="en-US" altLang="zh-CN" dirty="0" err="1"/>
              <a:t>FSDataInputStream</a:t>
            </a:r>
            <a:r>
              <a:rPr lang="zh-CN" altLang="en-US" dirty="0"/>
              <a:t>和</a:t>
            </a:r>
            <a:r>
              <a:rPr lang="en-US" altLang="zh-CN" dirty="0" err="1"/>
              <a:t>FSDataOutputStream</a:t>
            </a:r>
            <a:r>
              <a:rPr lang="zh-CN" altLang="en-US" dirty="0"/>
              <a:t>：这两个类是</a:t>
            </a:r>
            <a:r>
              <a:rPr lang="en-US" altLang="zh-CN" dirty="0"/>
              <a:t>HDFS</a:t>
            </a:r>
            <a:r>
              <a:rPr lang="zh-CN" altLang="en-US" dirty="0"/>
              <a:t>中的输入输出流。分别通过</a:t>
            </a:r>
            <a:r>
              <a:rPr lang="en-US" altLang="zh-CN" dirty="0" err="1"/>
              <a:t>FileSystem</a:t>
            </a:r>
            <a:r>
              <a:rPr lang="zh-CN" altLang="en-US" dirty="0"/>
              <a:t>的</a:t>
            </a:r>
            <a:r>
              <a:rPr lang="en-US" altLang="zh-CN" dirty="0"/>
              <a:t>open</a:t>
            </a:r>
            <a:r>
              <a:rPr lang="zh-CN" altLang="en-US" dirty="0"/>
              <a:t>方法和</a:t>
            </a:r>
            <a:r>
              <a:rPr lang="en-US" altLang="zh-CN" dirty="0"/>
              <a:t>create</a:t>
            </a:r>
            <a:r>
              <a:rPr lang="zh-CN" altLang="en-US" dirty="0"/>
              <a:t>方法获得。</a:t>
            </a:r>
          </a:p>
        </p:txBody>
      </p:sp>
      <p:sp>
        <p:nvSpPr>
          <p:cNvPr id="3" name="标题 2"/>
          <p:cNvSpPr>
            <a:spLocks noGrp="1"/>
          </p:cNvSpPr>
          <p:nvPr>
            <p:ph type="title" idx="10"/>
          </p:nvPr>
        </p:nvSpPr>
        <p:spPr/>
        <p:txBody>
          <a:bodyPr/>
          <a:lstStyle/>
          <a:p>
            <a:r>
              <a:rPr lang="en-US" altLang="zh-CN" dirty="0"/>
              <a:t>Java </a:t>
            </a:r>
            <a:r>
              <a:rPr lang="en-US" altLang="zh-CN" dirty="0" err="1"/>
              <a:t>api</a:t>
            </a:r>
            <a:endParaRPr lang="zh-CN" altLang="en-US" dirty="0"/>
          </a:p>
        </p:txBody>
      </p:sp>
    </p:spTree>
    <p:extLst>
      <p:ext uri="{BB962C8B-B14F-4D97-AF65-F5344CB8AC3E}">
        <p14:creationId xmlns:p14="http://schemas.microsoft.com/office/powerpoint/2010/main" val="312050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849085" y="0"/>
            <a:ext cx="10308772" cy="6858000"/>
          </a:xfrm>
        </p:spPr>
        <p:txBody>
          <a:bodyPr>
            <a:normAutofit fontScale="92500" lnSpcReduction="10000"/>
          </a:bodyPr>
          <a:lstStyle/>
          <a:p>
            <a:pPr marL="0" indent="0">
              <a:buNone/>
            </a:pPr>
            <a:r>
              <a:rPr lang="zh-CN" altLang="en-US" sz="1200" dirty="0"/>
              <a:t> </a:t>
            </a:r>
            <a:r>
              <a:rPr lang="en-US" altLang="zh-CN" sz="1200" dirty="0"/>
              <a:t>//</a:t>
            </a:r>
            <a:r>
              <a:rPr lang="zh-CN" altLang="en-US" sz="1200" dirty="0"/>
              <a:t>创建目录</a:t>
            </a:r>
          </a:p>
          <a:p>
            <a:pPr marL="0" indent="0">
              <a:buNone/>
            </a:pPr>
            <a:r>
              <a:rPr lang="en-US" altLang="zh-CN" sz="1200" dirty="0"/>
              <a:t>public static void </a:t>
            </a:r>
            <a:r>
              <a:rPr lang="en-US" altLang="zh-CN" sz="1200" dirty="0" err="1"/>
              <a:t>mkdir</a:t>
            </a:r>
            <a:r>
              <a:rPr lang="en-US" altLang="zh-CN" sz="1200" dirty="0"/>
              <a:t>(String path) throws </a:t>
            </a:r>
            <a:r>
              <a:rPr lang="en-US" altLang="zh-CN" sz="1200" dirty="0" err="1"/>
              <a:t>IOException</a:t>
            </a:r>
            <a:r>
              <a:rPr lang="en-US" altLang="zh-CN" sz="1200" dirty="0"/>
              <a:t>{</a:t>
            </a:r>
          </a:p>
          <a:p>
            <a:pPr marL="0" indent="0">
              <a:buNone/>
            </a:pPr>
            <a:r>
              <a:rPr lang="en-US" altLang="zh-CN" sz="1200" dirty="0"/>
              <a:t>Configuration </a:t>
            </a:r>
            <a:r>
              <a:rPr lang="en-US" altLang="zh-CN" sz="1200" dirty="0" err="1"/>
              <a:t>conf</a:t>
            </a:r>
            <a:r>
              <a:rPr lang="en-US" altLang="zh-CN" sz="1200" dirty="0"/>
              <a:t> = new Configuration();</a:t>
            </a:r>
          </a:p>
          <a:p>
            <a:pPr marL="0" indent="0">
              <a:buNone/>
            </a:pPr>
            <a:r>
              <a:rPr lang="en-US" altLang="zh-CN" sz="1200" dirty="0"/>
              <a:t> </a:t>
            </a:r>
            <a:r>
              <a:rPr lang="en-US" altLang="zh-CN" sz="1200" dirty="0" err="1"/>
              <a:t>FileSystem</a:t>
            </a:r>
            <a:r>
              <a:rPr lang="en-US" altLang="zh-CN" sz="1200" dirty="0"/>
              <a:t> </a:t>
            </a:r>
            <a:r>
              <a:rPr lang="en-US" altLang="zh-CN" sz="1200" dirty="0" err="1"/>
              <a:t>fs</a:t>
            </a:r>
            <a:r>
              <a:rPr lang="en-US" altLang="zh-CN" sz="1200" dirty="0"/>
              <a:t> = </a:t>
            </a:r>
            <a:r>
              <a:rPr lang="en-US" altLang="zh-CN" sz="1200" dirty="0" err="1"/>
              <a:t>FileSystem.get</a:t>
            </a:r>
            <a:r>
              <a:rPr lang="en-US" altLang="zh-CN" sz="1200" dirty="0"/>
              <a:t>(</a:t>
            </a:r>
            <a:r>
              <a:rPr lang="en-US" altLang="zh-CN" sz="1200" dirty="0" err="1"/>
              <a:t>conf</a:t>
            </a:r>
            <a:r>
              <a:rPr lang="en-US" altLang="zh-CN" sz="1200" dirty="0"/>
              <a:t>);</a:t>
            </a:r>
          </a:p>
          <a:p>
            <a:pPr marL="0" indent="0">
              <a:buNone/>
            </a:pPr>
            <a:r>
              <a:rPr lang="en-US" altLang="zh-CN" sz="1200" dirty="0"/>
              <a:t> Path </a:t>
            </a:r>
            <a:r>
              <a:rPr lang="en-US" altLang="zh-CN" sz="1200" dirty="0" err="1"/>
              <a:t>srcPath</a:t>
            </a:r>
            <a:r>
              <a:rPr lang="en-US" altLang="zh-CN" sz="1200" dirty="0"/>
              <a:t> = new Path(path);</a:t>
            </a:r>
          </a:p>
          <a:p>
            <a:pPr marL="0" indent="0">
              <a:buNone/>
            </a:pPr>
            <a:r>
              <a:rPr lang="en-US" altLang="zh-CN" sz="1200" dirty="0"/>
              <a:t> </a:t>
            </a:r>
            <a:r>
              <a:rPr lang="en-US" altLang="zh-CN" sz="1200" dirty="0" err="1"/>
              <a:t>boolean</a:t>
            </a:r>
            <a:r>
              <a:rPr lang="en-US" altLang="zh-CN" sz="1200" dirty="0"/>
              <a:t> </a:t>
            </a:r>
            <a:r>
              <a:rPr lang="en-US" altLang="zh-CN" sz="1200" dirty="0" err="1"/>
              <a:t>isok</a:t>
            </a:r>
            <a:r>
              <a:rPr lang="en-US" altLang="zh-CN" sz="1200" dirty="0"/>
              <a:t> = </a:t>
            </a:r>
            <a:r>
              <a:rPr lang="en-US" altLang="zh-CN" sz="1200" dirty="0" err="1"/>
              <a:t>fs.mkdirs</a:t>
            </a:r>
            <a:r>
              <a:rPr lang="en-US" altLang="zh-CN" sz="1200" dirty="0"/>
              <a:t>(</a:t>
            </a:r>
            <a:r>
              <a:rPr lang="en-US" altLang="zh-CN" sz="1200" dirty="0" err="1"/>
              <a:t>srcPath</a:t>
            </a:r>
            <a:r>
              <a:rPr lang="en-US" altLang="zh-CN" sz="1200" dirty="0"/>
              <a:t>);</a:t>
            </a:r>
          </a:p>
          <a:p>
            <a:pPr marL="0" indent="0">
              <a:buNone/>
            </a:pPr>
            <a:r>
              <a:rPr lang="en-US" altLang="zh-CN" sz="1200" dirty="0"/>
              <a:t> if(</a:t>
            </a:r>
            <a:r>
              <a:rPr lang="en-US" altLang="zh-CN" sz="1200" dirty="0" err="1"/>
              <a:t>isok</a:t>
            </a:r>
            <a:r>
              <a:rPr lang="en-US" altLang="zh-CN" sz="1200" dirty="0"/>
              <a:t>){</a:t>
            </a:r>
          </a:p>
          <a:p>
            <a:pPr marL="0" indent="0">
              <a:buNone/>
            </a:pPr>
            <a:r>
              <a:rPr lang="en-US" altLang="zh-CN" sz="1200" dirty="0"/>
              <a:t> </a:t>
            </a:r>
            <a:r>
              <a:rPr lang="en-US" altLang="zh-CN" sz="1200" dirty="0" err="1"/>
              <a:t>System.out.println</a:t>
            </a:r>
            <a:r>
              <a:rPr lang="en-US" altLang="zh-CN" sz="1200" dirty="0"/>
              <a:t>("create </a:t>
            </a:r>
            <a:r>
              <a:rPr lang="en-US" altLang="zh-CN" sz="1200" dirty="0" err="1"/>
              <a:t>dir</a:t>
            </a:r>
            <a:r>
              <a:rPr lang="en-US" altLang="zh-CN" sz="1200" dirty="0"/>
              <a:t> ok!");</a:t>
            </a:r>
          </a:p>
          <a:p>
            <a:pPr marL="0" indent="0">
              <a:buNone/>
            </a:pPr>
            <a:r>
              <a:rPr lang="en-US" altLang="zh-CN" sz="1200" dirty="0"/>
              <a:t>  }else{</a:t>
            </a:r>
          </a:p>
          <a:p>
            <a:pPr marL="0" indent="0">
              <a:buNone/>
            </a:pPr>
            <a:r>
              <a:rPr lang="en-US" altLang="zh-CN" sz="1200" dirty="0"/>
              <a:t>     </a:t>
            </a:r>
            <a:r>
              <a:rPr lang="en-US" altLang="zh-CN" sz="1200" dirty="0" err="1"/>
              <a:t>System.out.println</a:t>
            </a:r>
            <a:r>
              <a:rPr lang="en-US" altLang="zh-CN" sz="1200" dirty="0"/>
              <a:t>("create </a:t>
            </a:r>
            <a:r>
              <a:rPr lang="en-US" altLang="zh-CN" sz="1200" dirty="0" err="1"/>
              <a:t>dir</a:t>
            </a:r>
            <a:r>
              <a:rPr lang="en-US" altLang="zh-CN" sz="1200" dirty="0"/>
              <a:t> failure");</a:t>
            </a:r>
          </a:p>
          <a:p>
            <a:pPr marL="0" indent="0">
              <a:buNone/>
            </a:pPr>
            <a:r>
              <a:rPr lang="en-US" altLang="zh-CN" sz="1200" dirty="0"/>
              <a:t>   }</a:t>
            </a:r>
          </a:p>
          <a:p>
            <a:pPr marL="0" indent="0">
              <a:buNone/>
            </a:pPr>
            <a:r>
              <a:rPr lang="en-US" altLang="zh-CN" sz="1200" dirty="0"/>
              <a:t>  </a:t>
            </a:r>
            <a:r>
              <a:rPr lang="en-US" altLang="zh-CN" sz="1200" dirty="0" err="1"/>
              <a:t>fs.close</a:t>
            </a:r>
            <a:r>
              <a:rPr lang="en-US" altLang="zh-CN" sz="1200" dirty="0"/>
              <a:t>();</a:t>
            </a:r>
          </a:p>
          <a:p>
            <a:pPr marL="0" indent="0">
              <a:buNone/>
            </a:pPr>
            <a:r>
              <a:rPr lang="en-US" altLang="zh-CN" sz="1200" dirty="0"/>
              <a:t>  }  </a:t>
            </a:r>
          </a:p>
          <a:p>
            <a:pPr marL="0" indent="0">
              <a:buNone/>
            </a:pPr>
            <a:r>
              <a:rPr lang="en-US" altLang="zh-CN" sz="1200" dirty="0"/>
              <a:t>     //</a:t>
            </a:r>
            <a:r>
              <a:rPr lang="zh-CN" altLang="en-US" sz="1200" dirty="0"/>
              <a:t>读取文件的内容</a:t>
            </a:r>
          </a:p>
          <a:p>
            <a:pPr marL="0" indent="0">
              <a:buNone/>
            </a:pPr>
            <a:r>
              <a:rPr lang="zh-CN" altLang="en-US" sz="1200" dirty="0"/>
              <a:t>    </a:t>
            </a:r>
            <a:r>
              <a:rPr lang="en-US" altLang="zh-CN" sz="1200" dirty="0"/>
              <a:t>public static void </a:t>
            </a:r>
            <a:r>
              <a:rPr lang="en-US" altLang="zh-CN" sz="1200" dirty="0" err="1"/>
              <a:t>readFile</a:t>
            </a:r>
            <a:r>
              <a:rPr lang="en-US" altLang="zh-CN" sz="1200" dirty="0"/>
              <a:t>(String </a:t>
            </a:r>
            <a:r>
              <a:rPr lang="en-US" altLang="zh-CN" sz="1200" dirty="0" err="1"/>
              <a:t>filePath</a:t>
            </a:r>
            <a:r>
              <a:rPr lang="en-US" altLang="zh-CN" sz="1200" dirty="0"/>
              <a:t>) throws </a:t>
            </a:r>
            <a:r>
              <a:rPr lang="en-US" altLang="zh-CN" sz="1200" dirty="0" err="1"/>
              <a:t>IOException</a:t>
            </a:r>
            <a:r>
              <a:rPr lang="en-US" altLang="zh-CN" sz="1200" dirty="0"/>
              <a:t>{</a:t>
            </a:r>
          </a:p>
          <a:p>
            <a:pPr marL="0" indent="0">
              <a:buNone/>
            </a:pPr>
            <a:r>
              <a:rPr lang="en-US" altLang="zh-CN" sz="1200" dirty="0"/>
              <a:t>    Configuration </a:t>
            </a:r>
            <a:r>
              <a:rPr lang="en-US" altLang="zh-CN" sz="1200" dirty="0" err="1"/>
              <a:t>conf</a:t>
            </a:r>
            <a:r>
              <a:rPr lang="en-US" altLang="zh-CN" sz="1200" dirty="0"/>
              <a:t> = new Configuration();</a:t>
            </a:r>
          </a:p>
          <a:p>
            <a:pPr marL="0" indent="0">
              <a:buNone/>
            </a:pPr>
            <a:r>
              <a:rPr lang="en-US" altLang="zh-CN" sz="1200" dirty="0"/>
              <a:t>    </a:t>
            </a:r>
            <a:r>
              <a:rPr lang="en-US" altLang="zh-CN" sz="1200" dirty="0" err="1"/>
              <a:t>FileSystem</a:t>
            </a:r>
            <a:r>
              <a:rPr lang="en-US" altLang="zh-CN" sz="1200" dirty="0"/>
              <a:t> </a:t>
            </a:r>
            <a:r>
              <a:rPr lang="en-US" altLang="zh-CN" sz="1200" dirty="0" err="1"/>
              <a:t>fs</a:t>
            </a:r>
            <a:r>
              <a:rPr lang="en-US" altLang="zh-CN" sz="1200" dirty="0"/>
              <a:t> = </a:t>
            </a:r>
            <a:r>
              <a:rPr lang="en-US" altLang="zh-CN" sz="1200" dirty="0" err="1"/>
              <a:t>FileSystem.get</a:t>
            </a:r>
            <a:r>
              <a:rPr lang="en-US" altLang="zh-CN" sz="1200" dirty="0"/>
              <a:t>(</a:t>
            </a:r>
            <a:r>
              <a:rPr lang="en-US" altLang="zh-CN" sz="1200" dirty="0" err="1"/>
              <a:t>conf</a:t>
            </a:r>
            <a:r>
              <a:rPr lang="en-US" altLang="zh-CN" sz="1200" dirty="0"/>
              <a:t>);</a:t>
            </a:r>
          </a:p>
          <a:p>
            <a:pPr marL="0" indent="0">
              <a:buNone/>
            </a:pPr>
            <a:r>
              <a:rPr lang="en-US" altLang="zh-CN" sz="1200" dirty="0"/>
              <a:t>    Path </a:t>
            </a:r>
            <a:r>
              <a:rPr lang="en-US" altLang="zh-CN" sz="1200" dirty="0" err="1"/>
              <a:t>srcPath</a:t>
            </a:r>
            <a:r>
              <a:rPr lang="en-US" altLang="zh-CN" sz="1200" dirty="0"/>
              <a:t> = new Path(</a:t>
            </a:r>
            <a:r>
              <a:rPr lang="en-US" altLang="zh-CN" sz="1200" dirty="0" err="1"/>
              <a:t>filePath</a:t>
            </a:r>
            <a:r>
              <a:rPr lang="en-US" altLang="zh-CN" sz="1200" dirty="0"/>
              <a:t>);</a:t>
            </a:r>
          </a:p>
          <a:p>
            <a:pPr marL="0" indent="0">
              <a:buNone/>
            </a:pPr>
            <a:r>
              <a:rPr lang="en-US" altLang="zh-CN" sz="1200" dirty="0"/>
              <a:t>   </a:t>
            </a:r>
            <a:r>
              <a:rPr lang="en-US" altLang="zh-CN" sz="1200" dirty="0" err="1"/>
              <a:t>InputStream</a:t>
            </a:r>
            <a:r>
              <a:rPr lang="en-US" altLang="zh-CN" sz="1200" dirty="0"/>
              <a:t> in = null;</a:t>
            </a:r>
          </a:p>
          <a:p>
            <a:pPr marL="0" indent="0">
              <a:buNone/>
            </a:pPr>
            <a:r>
              <a:rPr lang="en-US" altLang="zh-CN" sz="1200" dirty="0"/>
              <a:t>   try {</a:t>
            </a:r>
          </a:p>
          <a:p>
            <a:pPr marL="0" indent="0">
              <a:buNone/>
            </a:pPr>
            <a:r>
              <a:rPr lang="en-US" altLang="zh-CN" sz="1200" dirty="0"/>
              <a:t>   in = </a:t>
            </a:r>
            <a:r>
              <a:rPr lang="en-US" altLang="zh-CN" sz="1200" dirty="0" err="1"/>
              <a:t>fs.open</a:t>
            </a:r>
            <a:r>
              <a:rPr lang="en-US" altLang="zh-CN" sz="1200" dirty="0"/>
              <a:t>(</a:t>
            </a:r>
            <a:r>
              <a:rPr lang="en-US" altLang="zh-CN" sz="1200" dirty="0" err="1"/>
              <a:t>srcPath</a:t>
            </a:r>
            <a:r>
              <a:rPr lang="en-US" altLang="zh-CN" sz="1200" dirty="0"/>
              <a:t>);</a:t>
            </a:r>
          </a:p>
          <a:p>
            <a:pPr marL="0" indent="0">
              <a:buNone/>
            </a:pPr>
            <a:r>
              <a:rPr lang="en-US" altLang="zh-CN" sz="1200" dirty="0"/>
              <a:t>      </a:t>
            </a:r>
            <a:r>
              <a:rPr lang="en-US" altLang="zh-CN" sz="1200" dirty="0" err="1"/>
              <a:t>IOUtils.copyBytes</a:t>
            </a:r>
            <a:r>
              <a:rPr lang="en-US" altLang="zh-CN" sz="1200" dirty="0"/>
              <a:t>(in, </a:t>
            </a:r>
            <a:r>
              <a:rPr lang="en-US" altLang="zh-CN" sz="1200" dirty="0" err="1"/>
              <a:t>System.out</a:t>
            </a:r>
            <a:r>
              <a:rPr lang="en-US" altLang="zh-CN" sz="1200" dirty="0"/>
              <a:t>, 4096, false); //</a:t>
            </a:r>
            <a:r>
              <a:rPr lang="zh-CN" altLang="en-US" sz="1200" dirty="0"/>
              <a:t>复制到标准输出流</a:t>
            </a:r>
          </a:p>
          <a:p>
            <a:pPr marL="0" indent="0">
              <a:buNone/>
            </a:pPr>
            <a:r>
              <a:rPr lang="zh-CN" altLang="en-US" sz="1200" dirty="0"/>
              <a:t>   </a:t>
            </a:r>
            <a:r>
              <a:rPr lang="en-US" altLang="zh-CN" sz="1200" dirty="0"/>
              <a:t>} finally {</a:t>
            </a:r>
          </a:p>
          <a:p>
            <a:pPr marL="0" indent="0">
              <a:buNone/>
            </a:pPr>
            <a:r>
              <a:rPr lang="en-US" altLang="zh-CN" sz="1200" dirty="0"/>
              <a:t>       </a:t>
            </a:r>
            <a:r>
              <a:rPr lang="en-US" altLang="zh-CN" sz="1200" dirty="0" err="1"/>
              <a:t>IOUtils.closeStream</a:t>
            </a:r>
            <a:r>
              <a:rPr lang="en-US" altLang="zh-CN" sz="1200" dirty="0"/>
              <a:t>(in);</a:t>
            </a:r>
          </a:p>
          <a:p>
            <a:pPr marL="0" indent="0">
              <a:buNone/>
            </a:pPr>
            <a:r>
              <a:rPr lang="en-US" altLang="zh-CN" sz="1200" dirty="0"/>
              <a:t>  }  }</a:t>
            </a:r>
            <a:endParaRPr lang="zh-CN" altLang="en-US" sz="1200" dirty="0"/>
          </a:p>
        </p:txBody>
      </p:sp>
      <p:sp>
        <p:nvSpPr>
          <p:cNvPr id="3" name="标题 2"/>
          <p:cNvSpPr>
            <a:spLocks noGrp="1"/>
          </p:cNvSpPr>
          <p:nvPr>
            <p:ph type="title" idx="10"/>
          </p:nvPr>
        </p:nvSpPr>
        <p:spPr>
          <a:xfrm>
            <a:off x="6858000" y="1077685"/>
            <a:ext cx="10668000" cy="914400"/>
          </a:xfrm>
        </p:spPr>
        <p:txBody>
          <a:bodyPr/>
          <a:lstStyle/>
          <a:p>
            <a:r>
              <a:rPr lang="en-US" altLang="zh-CN" dirty="0"/>
              <a:t>java</a:t>
            </a:r>
            <a:r>
              <a:rPr lang="zh-CN" altLang="en-US" dirty="0"/>
              <a:t> </a:t>
            </a:r>
            <a:r>
              <a:rPr lang="en-US" altLang="zh-CN" dirty="0"/>
              <a:t>hadoop</a:t>
            </a:r>
            <a:r>
              <a:rPr lang="zh-CN" altLang="en-US" dirty="0"/>
              <a:t> </a:t>
            </a:r>
            <a:r>
              <a:rPr lang="en-US" altLang="zh-CN" dirty="0"/>
              <a:t>API</a:t>
            </a:r>
            <a:r>
              <a:rPr lang="zh-CN" altLang="en-US" dirty="0"/>
              <a:t>示例</a:t>
            </a:r>
          </a:p>
        </p:txBody>
      </p:sp>
    </p:spTree>
    <p:extLst>
      <p:ext uri="{BB962C8B-B14F-4D97-AF65-F5344CB8AC3E}">
        <p14:creationId xmlns:p14="http://schemas.microsoft.com/office/powerpoint/2010/main" val="1375953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b="1" dirty="0"/>
              <a:t> </a:t>
            </a:r>
            <a:r>
              <a:rPr lang="zh-CN" altLang="zh-CN" b="1" dirty="0"/>
              <a:t>Hadoop</a:t>
            </a:r>
            <a:r>
              <a:rPr lang="zh-CN" altLang="en-US" b="1" dirty="0"/>
              <a:t>和</a:t>
            </a:r>
            <a:r>
              <a:rPr lang="en-US" altLang="zh-CN" b="1" dirty="0"/>
              <a:t>HDFS</a:t>
            </a:r>
            <a:r>
              <a:rPr lang="zh-CN" b="1" dirty="0"/>
              <a:t>的局限与不足</a:t>
            </a:r>
            <a:endParaRPr lang="zh-CN" altLang="en-US" dirty="0"/>
          </a:p>
        </p:txBody>
      </p:sp>
      <p:sp>
        <p:nvSpPr>
          <p:cNvPr id="8195" name="矩形 2"/>
          <p:cNvSpPr>
            <a:spLocks noChangeArrowheads="1"/>
          </p:cNvSpPr>
          <p:nvPr/>
        </p:nvSpPr>
        <p:spPr bwMode="auto">
          <a:xfrm>
            <a:off x="2133600" y="15240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t>Hadoop1.0</a:t>
            </a:r>
            <a:r>
              <a:rPr lang="zh-CN" altLang="zh-CN" sz="2400" dirty="0"/>
              <a:t>的核心组件（仅指</a:t>
            </a:r>
            <a:r>
              <a:rPr lang="en-US" altLang="zh-CN" sz="2400" dirty="0"/>
              <a:t>MapReduce</a:t>
            </a:r>
            <a:r>
              <a:rPr lang="zh-CN" altLang="zh-CN" sz="2400" dirty="0"/>
              <a:t>和</a:t>
            </a:r>
            <a:r>
              <a:rPr lang="en-US" altLang="zh-CN" sz="2400" dirty="0"/>
              <a:t>HDFS</a:t>
            </a:r>
            <a:r>
              <a:rPr lang="zh-CN" altLang="zh-CN" sz="2400" dirty="0"/>
              <a:t>，不包括</a:t>
            </a:r>
            <a:r>
              <a:rPr lang="en-US" altLang="zh-CN" sz="2400" dirty="0"/>
              <a:t>Hadoop</a:t>
            </a:r>
            <a:r>
              <a:rPr lang="zh-CN" altLang="zh-CN" sz="2400" dirty="0"/>
              <a:t>生态系统内的</a:t>
            </a:r>
            <a:r>
              <a:rPr lang="en-US" altLang="zh-CN" sz="2400" dirty="0"/>
              <a:t>Pig</a:t>
            </a:r>
            <a:r>
              <a:rPr lang="zh-CN" altLang="zh-CN" sz="2400" dirty="0"/>
              <a:t>、</a:t>
            </a:r>
            <a:r>
              <a:rPr lang="en-US" altLang="zh-CN" sz="2400" dirty="0"/>
              <a:t>Hive</a:t>
            </a:r>
            <a:r>
              <a:rPr lang="zh-CN" altLang="zh-CN" sz="2400" dirty="0"/>
              <a:t>、</a:t>
            </a:r>
            <a:r>
              <a:rPr lang="en-US" altLang="zh-CN" sz="2400" dirty="0"/>
              <a:t>HBase</a:t>
            </a:r>
            <a:r>
              <a:rPr lang="zh-CN" altLang="zh-CN" sz="2400" dirty="0"/>
              <a:t>等其他组件），主要存在以下不足：</a:t>
            </a:r>
          </a:p>
          <a:p>
            <a:pPr>
              <a:buFont typeface="Arial" pitchFamily="34" charset="0"/>
              <a:buChar char="•"/>
            </a:pPr>
            <a:r>
              <a:rPr lang="zh-CN" altLang="zh-CN" sz="2400" dirty="0"/>
              <a:t>抽象层次低</a:t>
            </a:r>
            <a:r>
              <a:rPr lang="zh-CN" altLang="en-US" sz="2400" dirty="0"/>
              <a:t>，需人工编码</a:t>
            </a:r>
            <a:endParaRPr lang="zh-CN" altLang="zh-CN" sz="2400" dirty="0"/>
          </a:p>
          <a:p>
            <a:pPr>
              <a:buFont typeface="Arial" pitchFamily="34" charset="0"/>
              <a:buChar char="•"/>
            </a:pPr>
            <a:r>
              <a:rPr lang="zh-CN" altLang="zh-CN" sz="2400" dirty="0"/>
              <a:t>表达能力有限</a:t>
            </a:r>
          </a:p>
          <a:p>
            <a:pPr>
              <a:buFont typeface="Arial" pitchFamily="34" charset="0"/>
              <a:buChar char="•"/>
            </a:pPr>
            <a:r>
              <a:rPr lang="zh-CN" altLang="zh-CN" sz="2400" dirty="0"/>
              <a:t>开发者自己管理</a:t>
            </a:r>
            <a:r>
              <a:rPr lang="zh-CN" altLang="en-US" sz="2400" dirty="0"/>
              <a:t>作业（</a:t>
            </a:r>
            <a:r>
              <a:rPr lang="en-US" altLang="zh-CN" sz="2400" dirty="0"/>
              <a:t>Job</a:t>
            </a:r>
            <a:r>
              <a:rPr lang="zh-CN" altLang="en-US" sz="2400" dirty="0"/>
              <a:t>）</a:t>
            </a:r>
            <a:r>
              <a:rPr lang="zh-CN" altLang="zh-CN" sz="2400" dirty="0"/>
              <a:t>之间的依赖关系</a:t>
            </a:r>
          </a:p>
          <a:p>
            <a:pPr>
              <a:buFont typeface="Arial" pitchFamily="34" charset="0"/>
              <a:buChar char="•"/>
            </a:pPr>
            <a:r>
              <a:rPr lang="zh-CN" altLang="zh-CN" sz="2400" dirty="0"/>
              <a:t>难以看到程序整体逻辑</a:t>
            </a:r>
          </a:p>
          <a:p>
            <a:pPr>
              <a:buFont typeface="Arial" pitchFamily="34" charset="0"/>
              <a:buChar char="•"/>
            </a:pPr>
            <a:r>
              <a:rPr lang="zh-CN" altLang="zh-CN" sz="2400" dirty="0"/>
              <a:t>执行迭代操作效率低</a:t>
            </a:r>
          </a:p>
          <a:p>
            <a:pPr>
              <a:buFont typeface="Arial" pitchFamily="34" charset="0"/>
              <a:buChar char="•"/>
            </a:pPr>
            <a:r>
              <a:rPr lang="zh-CN" altLang="zh-CN" sz="2400" dirty="0"/>
              <a:t>资源浪费</a:t>
            </a:r>
            <a:r>
              <a:rPr lang="zh-CN" altLang="en-US" sz="2400" dirty="0"/>
              <a:t>（</a:t>
            </a:r>
            <a:r>
              <a:rPr lang="en-US" altLang="zh-CN" sz="2400" dirty="0"/>
              <a:t>Map</a:t>
            </a:r>
            <a:r>
              <a:rPr lang="zh-CN" altLang="en-US" sz="2400" dirty="0"/>
              <a:t>和</a:t>
            </a:r>
            <a:r>
              <a:rPr lang="en-US" altLang="zh-CN" sz="2400" dirty="0"/>
              <a:t>Reduce</a:t>
            </a:r>
            <a:r>
              <a:rPr lang="zh-CN" altLang="en-US" sz="2400" dirty="0"/>
              <a:t>分两阶段执行）</a:t>
            </a:r>
            <a:endParaRPr lang="zh-CN" altLang="zh-CN" sz="2400" dirty="0"/>
          </a:p>
          <a:p>
            <a:pPr>
              <a:buFont typeface="Arial" pitchFamily="34" charset="0"/>
              <a:buChar char="•"/>
            </a:pPr>
            <a:r>
              <a:rPr lang="zh-CN" altLang="zh-CN" sz="2400" dirty="0"/>
              <a:t>实时性差</a:t>
            </a:r>
            <a:r>
              <a:rPr lang="zh-CN" altLang="en-US" sz="2400" dirty="0"/>
              <a:t>（适合批处理，不支持实时交互式）</a:t>
            </a:r>
          </a:p>
        </p:txBody>
      </p:sp>
    </p:spTree>
    <p:extLst>
      <p:ext uri="{BB962C8B-B14F-4D97-AF65-F5344CB8AC3E}">
        <p14:creationId xmlns:p14="http://schemas.microsoft.com/office/powerpoint/2010/main" val="1643709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b="1" dirty="0"/>
              <a:t>针对</a:t>
            </a:r>
            <a:r>
              <a:rPr lang="zh-CN" altLang="zh-CN" b="1" dirty="0"/>
              <a:t>Hadoop</a:t>
            </a:r>
            <a:r>
              <a:rPr lang="zh-CN" b="1" dirty="0"/>
              <a:t>的改进与提升</a:t>
            </a:r>
            <a:endParaRPr lang="zh-CN" altLang="en-US" dirty="0"/>
          </a:p>
        </p:txBody>
      </p:sp>
      <p:sp>
        <p:nvSpPr>
          <p:cNvPr id="9219" name="矩形 2"/>
          <p:cNvSpPr>
            <a:spLocks noChangeArrowheads="1"/>
          </p:cNvSpPr>
          <p:nvPr/>
        </p:nvSpPr>
        <p:spPr bwMode="auto">
          <a:xfrm>
            <a:off x="2209800" y="1295401"/>
            <a:ext cx="777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t>Hadoop</a:t>
            </a:r>
            <a:r>
              <a:rPr lang="zh-CN" altLang="zh-CN" sz="2400" dirty="0"/>
              <a:t>的优化与发展主要体现在两个方面</a:t>
            </a:r>
            <a:r>
              <a:rPr lang="zh-CN" altLang="en-US" sz="2400" dirty="0"/>
              <a:t>：</a:t>
            </a:r>
            <a:endParaRPr lang="en-US" altLang="zh-CN" sz="2400" dirty="0"/>
          </a:p>
          <a:p>
            <a:endParaRPr lang="en-US" altLang="zh-CN" sz="2400" dirty="0"/>
          </a:p>
          <a:p>
            <a:pPr>
              <a:buFont typeface="Arial" pitchFamily="34" charset="0"/>
              <a:buChar char="•"/>
            </a:pPr>
            <a:r>
              <a:rPr lang="zh-CN" altLang="zh-CN" sz="2400" dirty="0"/>
              <a:t>一方面是</a:t>
            </a:r>
            <a:r>
              <a:rPr lang="en-US" altLang="zh-CN" sz="2400" dirty="0"/>
              <a:t>Hadoop</a:t>
            </a:r>
            <a:r>
              <a:rPr lang="zh-CN" altLang="zh-CN" sz="2400" dirty="0"/>
              <a:t>自身两大核心组件</a:t>
            </a:r>
            <a:r>
              <a:rPr lang="en-US" altLang="zh-CN" sz="2400" dirty="0"/>
              <a:t>MapReduce</a:t>
            </a:r>
            <a:r>
              <a:rPr lang="zh-CN" altLang="zh-CN" sz="2400" dirty="0"/>
              <a:t>和</a:t>
            </a:r>
            <a:r>
              <a:rPr lang="en-US" altLang="zh-CN" sz="2400" dirty="0"/>
              <a:t>HDFS</a:t>
            </a:r>
            <a:r>
              <a:rPr lang="zh-CN" altLang="zh-CN" sz="2400" dirty="0"/>
              <a:t>的架构设计改进</a:t>
            </a:r>
            <a:endParaRPr lang="en-US" altLang="zh-CN" sz="2400" dirty="0"/>
          </a:p>
          <a:p>
            <a:pPr>
              <a:buFont typeface="Arial" pitchFamily="34" charset="0"/>
              <a:buChar char="•"/>
            </a:pPr>
            <a:endParaRPr lang="en-US" altLang="zh-CN" sz="2400" dirty="0"/>
          </a:p>
          <a:p>
            <a:pPr>
              <a:buFont typeface="Arial" pitchFamily="34" charset="0"/>
              <a:buChar char="•"/>
            </a:pPr>
            <a:r>
              <a:rPr lang="zh-CN" altLang="zh-CN" sz="2400" dirty="0"/>
              <a:t>另一方面是</a:t>
            </a:r>
            <a:r>
              <a:rPr lang="en-US" altLang="zh-CN" sz="2400" dirty="0"/>
              <a:t>Hadoop</a:t>
            </a:r>
            <a:r>
              <a:rPr lang="zh-CN" altLang="zh-CN" sz="2400" dirty="0"/>
              <a:t>生态系统其它组件的不断丰富</a:t>
            </a:r>
            <a:r>
              <a:rPr lang="zh-CN" altLang="en-US" sz="2400" dirty="0"/>
              <a:t>，加入了</a:t>
            </a:r>
            <a:r>
              <a:rPr lang="en-US" altLang="zh-CN" sz="2400" dirty="0"/>
              <a:t>Pig</a:t>
            </a:r>
            <a:r>
              <a:rPr lang="zh-CN" altLang="zh-CN" sz="2400" dirty="0"/>
              <a:t>、</a:t>
            </a:r>
            <a:r>
              <a:rPr lang="en-US" altLang="zh-CN" sz="2400" dirty="0" err="1"/>
              <a:t>Tez</a:t>
            </a:r>
            <a:r>
              <a:rPr lang="zh-CN" altLang="zh-CN" sz="2400" dirty="0"/>
              <a:t>、</a:t>
            </a:r>
            <a:r>
              <a:rPr lang="en-US" altLang="zh-CN" sz="2400" dirty="0"/>
              <a:t>Spark</a:t>
            </a:r>
            <a:r>
              <a:rPr lang="zh-CN" altLang="zh-CN" sz="2400" dirty="0"/>
              <a:t>和</a:t>
            </a:r>
            <a:r>
              <a:rPr lang="en-US" altLang="zh-CN" sz="2400" dirty="0"/>
              <a:t>Kafka</a:t>
            </a:r>
            <a:r>
              <a:rPr lang="zh-CN" altLang="en-US" sz="2400" dirty="0"/>
              <a:t>等新组件</a:t>
            </a:r>
          </a:p>
        </p:txBody>
      </p:sp>
    </p:spTree>
    <p:extLst>
      <p:ext uri="{BB962C8B-B14F-4D97-AF65-F5344CB8AC3E}">
        <p14:creationId xmlns:p14="http://schemas.microsoft.com/office/powerpoint/2010/main" val="3546075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zh-CN" b="1" dirty="0"/>
              <a:t>针对</a:t>
            </a:r>
            <a:r>
              <a:rPr lang="zh-CN" altLang="zh-CN" b="1" dirty="0"/>
              <a:t>Hadoop</a:t>
            </a:r>
            <a:r>
              <a:rPr lang="zh-CN" b="1" dirty="0"/>
              <a:t>的改进与提升</a:t>
            </a:r>
            <a:endParaRPr lang="zh-CN" altLang="en-US" dirty="0"/>
          </a:p>
        </p:txBody>
      </p:sp>
      <p:graphicFrame>
        <p:nvGraphicFramePr>
          <p:cNvPr id="3" name="表格 2"/>
          <p:cNvGraphicFramePr>
            <a:graphicFrameLocks noGrp="1"/>
          </p:cNvGraphicFramePr>
          <p:nvPr/>
        </p:nvGraphicFramePr>
        <p:xfrm>
          <a:off x="1828800" y="1676401"/>
          <a:ext cx="8382000" cy="4664075"/>
        </p:xfrm>
        <a:graphic>
          <a:graphicData uri="http://schemas.openxmlformats.org/drawingml/2006/table">
            <a:tbl>
              <a:tblPr/>
              <a:tblGrid>
                <a:gridCol w="943910">
                  <a:extLst>
                    <a:ext uri="{9D8B030D-6E8A-4147-A177-3AD203B41FA5}">
                      <a16:colId xmlns:a16="http://schemas.microsoft.com/office/drawing/2014/main" val="20000"/>
                    </a:ext>
                  </a:extLst>
                </a:gridCol>
                <a:gridCol w="4458720">
                  <a:extLst>
                    <a:ext uri="{9D8B030D-6E8A-4147-A177-3AD203B41FA5}">
                      <a16:colId xmlns:a16="http://schemas.microsoft.com/office/drawing/2014/main" val="20001"/>
                    </a:ext>
                  </a:extLst>
                </a:gridCol>
                <a:gridCol w="2979370">
                  <a:extLst>
                    <a:ext uri="{9D8B030D-6E8A-4147-A177-3AD203B41FA5}">
                      <a16:colId xmlns:a16="http://schemas.microsoft.com/office/drawing/2014/main" val="20002"/>
                    </a:ext>
                  </a:extLst>
                </a:gridCol>
              </a:tblGrid>
              <a:tr h="274357">
                <a:tc>
                  <a:txBody>
                    <a:bodyPr/>
                    <a:lstStyle/>
                    <a:p>
                      <a:pPr algn="ctr">
                        <a:spcAft>
                          <a:spcPts val="0"/>
                        </a:spcAft>
                      </a:pPr>
                      <a:r>
                        <a:rPr lang="zh-CN" sz="1800" b="1" kern="100" dirty="0">
                          <a:latin typeface="Times New Roman"/>
                          <a:ea typeface="宋体"/>
                        </a:rPr>
                        <a:t>组件</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dirty="0">
                          <a:latin typeface="Times New Roman"/>
                          <a:ea typeface="宋体"/>
                        </a:rPr>
                        <a:t>功能</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dirty="0">
                          <a:latin typeface="Times New Roman"/>
                          <a:ea typeface="宋体"/>
                        </a:rPr>
                        <a:t>解决</a:t>
                      </a:r>
                      <a:r>
                        <a:rPr lang="en-US" sz="1800" b="1" kern="100" dirty="0">
                          <a:latin typeface="Times New Roman"/>
                          <a:ea typeface="宋体"/>
                        </a:rPr>
                        <a:t>Hadoop</a:t>
                      </a:r>
                      <a:r>
                        <a:rPr lang="zh-CN" sz="1800" b="1" kern="100" dirty="0">
                          <a:latin typeface="Times New Roman"/>
                          <a:ea typeface="宋体"/>
                        </a:rPr>
                        <a:t>中存在的问题</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3072">
                <a:tc>
                  <a:txBody>
                    <a:bodyPr/>
                    <a:lstStyle/>
                    <a:p>
                      <a:pPr algn="l">
                        <a:spcAft>
                          <a:spcPts val="0"/>
                        </a:spcAft>
                      </a:pPr>
                      <a:r>
                        <a:rPr lang="en-US" sz="1800" kern="100">
                          <a:latin typeface="Times New Roman"/>
                          <a:ea typeface="宋体"/>
                        </a:rPr>
                        <a:t>Pig</a:t>
                      </a:r>
                      <a:endParaRPr lang="zh-CN" sz="1800" kern="10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100" dirty="0">
                          <a:latin typeface="Times New Roman"/>
                          <a:ea typeface="宋体"/>
                        </a:rPr>
                        <a:t>处理大规模数据的脚本语言，用户只需要编写几条简单的语句，系统会自动转换为</a:t>
                      </a:r>
                      <a:r>
                        <a:rPr lang="en-US" sz="1800" kern="100" dirty="0" err="1">
                          <a:latin typeface="Times New Roman"/>
                          <a:ea typeface="宋体"/>
                        </a:rPr>
                        <a:t>MapReduce</a:t>
                      </a:r>
                      <a:r>
                        <a:rPr lang="zh-CN" sz="1800" kern="100" dirty="0">
                          <a:latin typeface="Times New Roman"/>
                          <a:ea typeface="宋体"/>
                        </a:rPr>
                        <a:t>作业</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100">
                          <a:latin typeface="Times New Roman"/>
                          <a:ea typeface="宋体"/>
                        </a:rPr>
                        <a:t>抽象层次低，需要手工编写大量代码</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8715">
                <a:tc>
                  <a:txBody>
                    <a:bodyPr/>
                    <a:lstStyle/>
                    <a:p>
                      <a:pPr algn="l">
                        <a:spcAft>
                          <a:spcPts val="0"/>
                        </a:spcAft>
                      </a:pPr>
                      <a:r>
                        <a:rPr lang="en-US" sz="1800" kern="100">
                          <a:latin typeface="Times New Roman"/>
                          <a:ea typeface="宋体"/>
                        </a:rPr>
                        <a:t>Spark</a:t>
                      </a:r>
                      <a:endParaRPr lang="zh-CN" sz="1800" kern="10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100">
                          <a:latin typeface="Times New Roman"/>
                          <a:ea typeface="宋体"/>
                        </a:rPr>
                        <a:t>基于内存的分布式并行编程框架，具有较高的实时性，并且较好支持迭代计算</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100">
                          <a:latin typeface="Times New Roman"/>
                          <a:ea typeface="宋体"/>
                        </a:rPr>
                        <a:t>延迟高，而且不适合执行迭代计算</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3072">
                <a:tc>
                  <a:txBody>
                    <a:bodyPr/>
                    <a:lstStyle/>
                    <a:p>
                      <a:pPr algn="l">
                        <a:spcAft>
                          <a:spcPts val="0"/>
                        </a:spcAft>
                      </a:pPr>
                      <a:r>
                        <a:rPr lang="en-US" sz="1800" kern="100" dirty="0" err="1">
                          <a:latin typeface="Times New Roman"/>
                          <a:ea typeface="宋体"/>
                        </a:rPr>
                        <a:t>Oozie</a:t>
                      </a:r>
                      <a:endParaRPr lang="zh-CN" sz="1800" kern="100" dirty="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100" dirty="0">
                          <a:latin typeface="Times New Roman"/>
                          <a:ea typeface="宋体"/>
                        </a:rPr>
                        <a:t>工作流和协作服务引擎，协调</a:t>
                      </a:r>
                      <a:r>
                        <a:rPr lang="en-US" sz="1800" kern="100" dirty="0">
                          <a:latin typeface="Times New Roman"/>
                          <a:ea typeface="宋体"/>
                        </a:rPr>
                        <a:t>Hadoop</a:t>
                      </a:r>
                      <a:r>
                        <a:rPr lang="zh-CN" sz="1800" kern="100" dirty="0">
                          <a:latin typeface="Times New Roman"/>
                          <a:ea typeface="宋体"/>
                        </a:rPr>
                        <a:t>上运行的不同任务</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100" dirty="0">
                          <a:latin typeface="Times New Roman"/>
                          <a:ea typeface="宋体"/>
                        </a:rPr>
                        <a:t>没有提供</a:t>
                      </a:r>
                      <a:r>
                        <a:rPr lang="zh-CN" altLang="en-US" sz="1800" kern="100" dirty="0">
                          <a:latin typeface="Times New Roman"/>
                          <a:ea typeface="宋体"/>
                        </a:rPr>
                        <a:t>作业（</a:t>
                      </a:r>
                      <a:r>
                        <a:rPr lang="en-US" sz="1800" kern="100" dirty="0">
                          <a:latin typeface="Times New Roman"/>
                          <a:ea typeface="宋体"/>
                        </a:rPr>
                        <a:t>Job</a:t>
                      </a:r>
                      <a:r>
                        <a:rPr lang="zh-CN" altLang="en-US" sz="1800" kern="100" dirty="0">
                          <a:latin typeface="Times New Roman"/>
                          <a:ea typeface="宋体"/>
                        </a:rPr>
                        <a:t>）之间</a:t>
                      </a:r>
                      <a:r>
                        <a:rPr lang="zh-CN" sz="1800" kern="100" dirty="0">
                          <a:latin typeface="Times New Roman"/>
                          <a:ea typeface="宋体"/>
                        </a:rPr>
                        <a:t>依赖关系管理机制，需要用户自己处理</a:t>
                      </a:r>
                      <a:r>
                        <a:rPr lang="zh-CN" altLang="en-US" sz="1800" kern="100" dirty="0">
                          <a:latin typeface="Times New Roman"/>
                          <a:ea typeface="+mn-ea"/>
                        </a:rPr>
                        <a:t>作业</a:t>
                      </a:r>
                      <a:r>
                        <a:rPr lang="zh-CN" sz="1800" kern="100" dirty="0">
                          <a:latin typeface="Times New Roman"/>
                          <a:ea typeface="宋体"/>
                        </a:rPr>
                        <a:t>之间依赖关系</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3072">
                <a:tc>
                  <a:txBody>
                    <a:bodyPr/>
                    <a:lstStyle/>
                    <a:p>
                      <a:pPr algn="l">
                        <a:spcAft>
                          <a:spcPts val="0"/>
                        </a:spcAft>
                      </a:pPr>
                      <a:r>
                        <a:rPr lang="en-US" sz="1800" kern="100">
                          <a:latin typeface="Times New Roman"/>
                          <a:ea typeface="宋体"/>
                        </a:rPr>
                        <a:t>Tez</a:t>
                      </a:r>
                      <a:endParaRPr lang="zh-CN" sz="1800" kern="10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100" dirty="0">
                          <a:latin typeface="Times New Roman"/>
                          <a:ea typeface="宋体"/>
                        </a:rPr>
                        <a:t>支持</a:t>
                      </a:r>
                      <a:r>
                        <a:rPr lang="en-US" sz="1800" kern="100" dirty="0">
                          <a:latin typeface="Times New Roman"/>
                          <a:ea typeface="宋体"/>
                        </a:rPr>
                        <a:t>DAG</a:t>
                      </a:r>
                      <a:r>
                        <a:rPr lang="zh-CN" sz="1800" kern="100" dirty="0">
                          <a:latin typeface="Times New Roman"/>
                          <a:ea typeface="宋体"/>
                        </a:rPr>
                        <a:t>作业的计算框架，对</a:t>
                      </a:r>
                      <a:r>
                        <a:rPr lang="zh-CN" altLang="en-US" sz="1800" kern="100" dirty="0">
                          <a:latin typeface="Times New Roman"/>
                          <a:ea typeface="宋体"/>
                        </a:rPr>
                        <a:t>作业</a:t>
                      </a:r>
                      <a:r>
                        <a:rPr lang="zh-CN" sz="1800" kern="100" dirty="0">
                          <a:latin typeface="Times New Roman"/>
                          <a:ea typeface="宋体"/>
                        </a:rPr>
                        <a:t>的操作进行重新分解和组合，形成一个大的</a:t>
                      </a:r>
                      <a:r>
                        <a:rPr lang="en-US" sz="1800" kern="100" dirty="0">
                          <a:latin typeface="Times New Roman"/>
                          <a:ea typeface="宋体"/>
                        </a:rPr>
                        <a:t>DAG</a:t>
                      </a:r>
                      <a:r>
                        <a:rPr lang="zh-CN" sz="1800" kern="100" dirty="0">
                          <a:latin typeface="Times New Roman"/>
                          <a:ea typeface="宋体"/>
                        </a:rPr>
                        <a:t>作业，减少不必要操作</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100">
                          <a:latin typeface="Times New Roman"/>
                          <a:ea typeface="宋体"/>
                        </a:rPr>
                        <a:t>不同的</a:t>
                      </a:r>
                      <a:r>
                        <a:rPr lang="en-US" sz="1800" kern="100">
                          <a:latin typeface="Times New Roman"/>
                          <a:ea typeface="宋体"/>
                        </a:rPr>
                        <a:t>MapReduce</a:t>
                      </a:r>
                      <a:r>
                        <a:rPr lang="zh-CN" sz="1800" kern="100">
                          <a:latin typeface="Times New Roman"/>
                          <a:ea typeface="宋体"/>
                        </a:rPr>
                        <a:t>任务之间存在重复操作，降低了效率</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787">
                <a:tc>
                  <a:txBody>
                    <a:bodyPr/>
                    <a:lstStyle/>
                    <a:p>
                      <a:pPr algn="l">
                        <a:spcAft>
                          <a:spcPts val="0"/>
                        </a:spcAft>
                      </a:pPr>
                      <a:r>
                        <a:rPr lang="en-US" sz="1800" kern="100">
                          <a:latin typeface="Times New Roman"/>
                          <a:ea typeface="宋体"/>
                        </a:rPr>
                        <a:t>Kafka</a:t>
                      </a:r>
                      <a:endParaRPr lang="zh-CN" sz="1800" kern="10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zh-CN" sz="1800" kern="1200" dirty="0">
                          <a:solidFill>
                            <a:schemeClr val="tx1"/>
                          </a:solidFill>
                          <a:latin typeface="+mn-lt"/>
                          <a:ea typeface="+mn-ea"/>
                          <a:cs typeface="+mn-cs"/>
                        </a:rPr>
                        <a:t>分布式发布订阅消息系统，一般作为</a:t>
                      </a:r>
                      <a:r>
                        <a:rPr lang="zh-CN" altLang="en-US" sz="1800" kern="1200" dirty="0">
                          <a:solidFill>
                            <a:schemeClr val="tx1"/>
                          </a:solidFill>
                          <a:latin typeface="+mn-lt"/>
                          <a:ea typeface="+mn-ea"/>
                          <a:cs typeface="+mn-cs"/>
                        </a:rPr>
                        <a:t>企业大数据</a:t>
                      </a:r>
                      <a:r>
                        <a:rPr lang="zh-CN" altLang="zh-CN" sz="1800" kern="1200" dirty="0">
                          <a:solidFill>
                            <a:schemeClr val="tx1"/>
                          </a:solidFill>
                          <a:latin typeface="+mn-lt"/>
                          <a:ea typeface="+mn-ea"/>
                          <a:cs typeface="+mn-cs"/>
                        </a:rPr>
                        <a:t>分析平台的数据交换枢纽</a:t>
                      </a:r>
                      <a:r>
                        <a:rPr lang="zh-CN" sz="1800" kern="100" dirty="0">
                          <a:latin typeface="Times New Roman"/>
                          <a:ea typeface="宋体"/>
                        </a:rPr>
                        <a:t>，不同类型的分布式系统可以统一接入到</a:t>
                      </a:r>
                      <a:r>
                        <a:rPr lang="en-US" sz="1800" kern="100" dirty="0">
                          <a:latin typeface="Times New Roman"/>
                          <a:ea typeface="宋体"/>
                        </a:rPr>
                        <a:t>Kafka</a:t>
                      </a:r>
                      <a:r>
                        <a:rPr lang="zh-CN" sz="1800" kern="100" dirty="0">
                          <a:latin typeface="Times New Roman"/>
                          <a:ea typeface="宋体"/>
                        </a:rPr>
                        <a:t>，实现和</a:t>
                      </a:r>
                      <a:r>
                        <a:rPr lang="en-US" sz="1800" kern="100" dirty="0">
                          <a:latin typeface="Times New Roman"/>
                          <a:ea typeface="宋体"/>
                        </a:rPr>
                        <a:t>Hadoop</a:t>
                      </a:r>
                      <a:r>
                        <a:rPr lang="zh-CN" sz="1800" kern="100" dirty="0">
                          <a:latin typeface="Times New Roman"/>
                          <a:ea typeface="宋体"/>
                        </a:rPr>
                        <a:t>各个组件之间的不同类型数据的实时高效交换</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100" dirty="0">
                          <a:latin typeface="Times New Roman"/>
                          <a:ea typeface="宋体"/>
                        </a:rPr>
                        <a:t>Hadoop</a:t>
                      </a:r>
                      <a:r>
                        <a:rPr lang="zh-CN" sz="1800" kern="100" dirty="0">
                          <a:latin typeface="Times New Roman"/>
                          <a:ea typeface="宋体"/>
                        </a:rPr>
                        <a:t>生态系统中各个组件和其他产品之间缺乏统一的、高效的数据交换中介</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297" name="Rectangle 1"/>
          <p:cNvSpPr>
            <a:spLocks noChangeArrowheads="1"/>
          </p:cNvSpPr>
          <p:nvPr/>
        </p:nvSpPr>
        <p:spPr bwMode="auto">
          <a:xfrm>
            <a:off x="3352800" y="1143001"/>
            <a:ext cx="495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zh-CN" altLang="en-US" sz="2400" dirty="0">
                <a:latin typeface="Times New Roman" pitchFamily="18" charset="0"/>
                <a:cs typeface="Times New Roman" pitchFamily="18" charset="0"/>
              </a:rPr>
              <a:t>不断完善的</a:t>
            </a:r>
            <a:r>
              <a:rPr lang="en-US" altLang="zh-CN" sz="2400" dirty="0">
                <a:latin typeface="Times New Roman" pitchFamily="18" charset="0"/>
                <a:cs typeface="Times New Roman" pitchFamily="18" charset="0"/>
              </a:rPr>
              <a:t>Hadoop</a:t>
            </a:r>
            <a:r>
              <a:rPr lang="zh-CN" altLang="en-US" sz="2400" dirty="0">
                <a:latin typeface="Times New Roman" pitchFamily="18" charset="0"/>
                <a:cs typeface="Times New Roman" pitchFamily="18" charset="0"/>
              </a:rPr>
              <a:t>生态系统</a:t>
            </a:r>
            <a:endParaRPr lang="zh-CN" altLang="en-US" sz="2400" dirty="0"/>
          </a:p>
        </p:txBody>
      </p:sp>
    </p:spTree>
    <p:extLst>
      <p:ext uri="{BB962C8B-B14F-4D97-AF65-F5344CB8AC3E}">
        <p14:creationId xmlns:p14="http://schemas.microsoft.com/office/powerpoint/2010/main" val="125882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b="1" dirty="0"/>
              <a:t>针对</a:t>
            </a:r>
            <a:r>
              <a:rPr lang="zh-CN" altLang="zh-CN" b="1" dirty="0"/>
              <a:t>Hadoop</a:t>
            </a:r>
            <a:r>
              <a:rPr lang="zh-CN" b="1" dirty="0"/>
              <a:t>的改进与提升</a:t>
            </a:r>
            <a:endParaRPr lang="zh-CN" altLang="en-US" dirty="0"/>
          </a:p>
        </p:txBody>
      </p:sp>
      <p:graphicFrame>
        <p:nvGraphicFramePr>
          <p:cNvPr id="3" name="表格 2"/>
          <p:cNvGraphicFramePr>
            <a:graphicFrameLocks noGrp="1"/>
          </p:cNvGraphicFramePr>
          <p:nvPr/>
        </p:nvGraphicFramePr>
        <p:xfrm>
          <a:off x="2667000" y="2590800"/>
          <a:ext cx="7162800" cy="2133600"/>
        </p:xfrm>
        <a:graphic>
          <a:graphicData uri="http://schemas.openxmlformats.org/drawingml/2006/table">
            <a:tbl>
              <a:tblPr/>
              <a:tblGrid>
                <a:gridCol w="1429198">
                  <a:extLst>
                    <a:ext uri="{9D8B030D-6E8A-4147-A177-3AD203B41FA5}">
                      <a16:colId xmlns:a16="http://schemas.microsoft.com/office/drawing/2014/main" val="20000"/>
                    </a:ext>
                  </a:extLst>
                </a:gridCol>
                <a:gridCol w="2858395">
                  <a:extLst>
                    <a:ext uri="{9D8B030D-6E8A-4147-A177-3AD203B41FA5}">
                      <a16:colId xmlns:a16="http://schemas.microsoft.com/office/drawing/2014/main" val="20001"/>
                    </a:ext>
                  </a:extLst>
                </a:gridCol>
                <a:gridCol w="2875207">
                  <a:extLst>
                    <a:ext uri="{9D8B030D-6E8A-4147-A177-3AD203B41FA5}">
                      <a16:colId xmlns:a16="http://schemas.microsoft.com/office/drawing/2014/main" val="20002"/>
                    </a:ext>
                  </a:extLst>
                </a:gridCol>
              </a:tblGrid>
              <a:tr h="0">
                <a:tc>
                  <a:txBody>
                    <a:bodyPr/>
                    <a:lstStyle/>
                    <a:p>
                      <a:pPr algn="ctr">
                        <a:spcAft>
                          <a:spcPts val="0"/>
                        </a:spcAft>
                      </a:pPr>
                      <a:r>
                        <a:rPr lang="zh-CN" sz="2000" b="1" kern="100" dirty="0">
                          <a:latin typeface="Times New Roman"/>
                          <a:ea typeface="宋体"/>
                        </a:rPr>
                        <a:t>组件</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rPr>
                        <a:t>Hadoop1.0</a:t>
                      </a:r>
                      <a:r>
                        <a:rPr lang="zh-CN" sz="2000" b="1" kern="100" dirty="0">
                          <a:latin typeface="Times New Roman"/>
                          <a:ea typeface="宋体"/>
                        </a:rPr>
                        <a:t>的问题</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rPr>
                        <a:t>Hadoop2.0</a:t>
                      </a:r>
                      <a:r>
                        <a:rPr lang="zh-CN" sz="2000" b="1" kern="100" dirty="0">
                          <a:latin typeface="Times New Roman"/>
                          <a:ea typeface="宋体"/>
                        </a:rPr>
                        <a:t>的改进</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spcAft>
                          <a:spcPts val="0"/>
                        </a:spcAft>
                      </a:pPr>
                      <a:r>
                        <a:rPr lang="en-US" sz="2000" kern="100" dirty="0">
                          <a:latin typeface="Times New Roman"/>
                          <a:ea typeface="宋体"/>
                        </a:rPr>
                        <a:t>HDFS</a:t>
                      </a:r>
                      <a:endParaRPr lang="zh-CN" sz="2000" kern="100" dirty="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100" dirty="0">
                          <a:latin typeface="Times New Roman"/>
                          <a:ea typeface="宋体"/>
                        </a:rPr>
                        <a:t>单一名称节点，存在单点</a:t>
                      </a:r>
                      <a:r>
                        <a:rPr lang="zh-CN" altLang="en-US" sz="2000" kern="100" dirty="0">
                          <a:latin typeface="Times New Roman"/>
                          <a:ea typeface="宋体"/>
                        </a:rPr>
                        <a:t>失效</a:t>
                      </a:r>
                      <a:r>
                        <a:rPr lang="zh-CN" sz="2000" kern="100" dirty="0">
                          <a:latin typeface="Times New Roman"/>
                          <a:ea typeface="宋体"/>
                        </a:rPr>
                        <a:t>问题</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100" dirty="0">
                          <a:latin typeface="Times New Roman"/>
                          <a:ea typeface="宋体"/>
                        </a:rPr>
                        <a:t>设计了</a:t>
                      </a:r>
                      <a:r>
                        <a:rPr lang="en-US" sz="2000" kern="100" dirty="0">
                          <a:latin typeface="Times New Roman"/>
                          <a:ea typeface="宋体"/>
                        </a:rPr>
                        <a:t>HDFS HA</a:t>
                      </a:r>
                      <a:r>
                        <a:rPr lang="zh-CN" sz="2000" kern="100" dirty="0">
                          <a:latin typeface="Times New Roman"/>
                          <a:ea typeface="宋体"/>
                        </a:rPr>
                        <a:t>，提供名称节点热备机制</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spcAft>
                          <a:spcPts val="0"/>
                        </a:spcAft>
                      </a:pPr>
                      <a:r>
                        <a:rPr lang="en-US" sz="2000" kern="100" dirty="0">
                          <a:latin typeface="Times New Roman"/>
                          <a:ea typeface="宋体"/>
                        </a:rPr>
                        <a:t>HDFS</a:t>
                      </a:r>
                      <a:endParaRPr lang="zh-CN" sz="2000" kern="100" dirty="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100" dirty="0">
                          <a:latin typeface="Times New Roman"/>
                          <a:ea typeface="宋体"/>
                        </a:rPr>
                        <a:t>单一命名空间，无法实现资源隔离</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100" dirty="0">
                          <a:latin typeface="Times New Roman"/>
                          <a:ea typeface="宋体"/>
                        </a:rPr>
                        <a:t>设计了</a:t>
                      </a:r>
                      <a:r>
                        <a:rPr lang="en-US" sz="2000" kern="100" dirty="0">
                          <a:latin typeface="Times New Roman"/>
                          <a:ea typeface="宋体"/>
                        </a:rPr>
                        <a:t>HDFS Federation</a:t>
                      </a:r>
                      <a:r>
                        <a:rPr lang="zh-CN" sz="2000" kern="100" dirty="0">
                          <a:latin typeface="Times New Roman"/>
                          <a:ea typeface="宋体"/>
                        </a:rPr>
                        <a:t>，管理多个命名空间</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spcAft>
                          <a:spcPts val="0"/>
                        </a:spcAft>
                      </a:pPr>
                      <a:r>
                        <a:rPr lang="en-US" sz="2000" kern="100">
                          <a:latin typeface="Times New Roman"/>
                          <a:ea typeface="宋体"/>
                        </a:rPr>
                        <a:t>MapReduce</a:t>
                      </a:r>
                      <a:endParaRPr lang="zh-CN" sz="2000" kern="10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100">
                          <a:latin typeface="Times New Roman"/>
                          <a:ea typeface="宋体"/>
                        </a:rPr>
                        <a:t>资源管理效率低</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100" dirty="0">
                          <a:latin typeface="Times New Roman"/>
                          <a:ea typeface="宋体"/>
                        </a:rPr>
                        <a:t>设计了新的资源管理框架</a:t>
                      </a:r>
                      <a:r>
                        <a:rPr lang="en-US" sz="2000" kern="100" dirty="0">
                          <a:latin typeface="Times New Roman"/>
                          <a:ea typeface="宋体"/>
                        </a:rPr>
                        <a:t>YARN</a:t>
                      </a:r>
                      <a:endParaRPr lang="zh-CN" sz="2000" kern="100" dirty="0">
                        <a:latin typeface="Times New Roman"/>
                        <a:ea typeface="宋体"/>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265" name="Rectangle 1"/>
          <p:cNvSpPr>
            <a:spLocks noChangeArrowheads="1"/>
          </p:cNvSpPr>
          <p:nvPr/>
        </p:nvSpPr>
        <p:spPr bwMode="auto">
          <a:xfrm>
            <a:off x="3048000" y="1824038"/>
            <a:ext cx="609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altLang="zh-CN" sz="2400" dirty="0">
                <a:latin typeface="Times New Roman" pitchFamily="18" charset="0"/>
                <a:cs typeface="Times New Roman" pitchFamily="18" charset="0"/>
              </a:rPr>
              <a:t>Hadoop</a:t>
            </a:r>
            <a:r>
              <a:rPr lang="zh-CN" altLang="en-US" sz="2400" dirty="0">
                <a:latin typeface="Times New Roman" pitchFamily="18" charset="0"/>
                <a:cs typeface="Times New Roman" pitchFamily="18" charset="0"/>
              </a:rPr>
              <a:t>框架自身的改进：从</a:t>
            </a:r>
            <a:r>
              <a:rPr lang="en-US" altLang="zh-CN" sz="2400" dirty="0">
                <a:latin typeface="Times New Roman" pitchFamily="18" charset="0"/>
                <a:cs typeface="Times New Roman" pitchFamily="18" charset="0"/>
              </a:rPr>
              <a:t>1.0</a:t>
            </a:r>
            <a:r>
              <a:rPr lang="zh-CN" altLang="en-US" sz="2400" dirty="0">
                <a:latin typeface="Times New Roman" pitchFamily="18" charset="0"/>
                <a:cs typeface="Times New Roman" pitchFamily="18" charset="0"/>
              </a:rPr>
              <a:t>到</a:t>
            </a:r>
            <a:r>
              <a:rPr lang="en-US" altLang="zh-CN" sz="2400" dirty="0">
                <a:latin typeface="Times New Roman" pitchFamily="18" charset="0"/>
                <a:cs typeface="Times New Roman" pitchFamily="18" charset="0"/>
              </a:rPr>
              <a:t>2.0</a:t>
            </a:r>
            <a:endParaRPr lang="en-US" altLang="zh-CN" sz="2400" dirty="0"/>
          </a:p>
        </p:txBody>
      </p:sp>
    </p:spTree>
    <p:extLst>
      <p:ext uri="{BB962C8B-B14F-4D97-AF65-F5344CB8AC3E}">
        <p14:creationId xmlns:p14="http://schemas.microsoft.com/office/powerpoint/2010/main" val="2435435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zh-CN" altLang="zh-CN" b="1" dirty="0"/>
              <a:t>HDFS2.0</a:t>
            </a:r>
            <a:r>
              <a:rPr lang="zh-CN" b="1" dirty="0"/>
              <a:t>的新特性</a:t>
            </a:r>
            <a:endParaRPr lang="zh-CN" altLang="en-US" dirty="0"/>
          </a:p>
        </p:txBody>
      </p:sp>
      <p:sp>
        <p:nvSpPr>
          <p:cNvPr id="12291" name="矩形 2"/>
          <p:cNvSpPr>
            <a:spLocks noChangeArrowheads="1"/>
          </p:cNvSpPr>
          <p:nvPr/>
        </p:nvSpPr>
        <p:spPr bwMode="auto">
          <a:xfrm>
            <a:off x="2514600" y="1676401"/>
            <a:ext cx="26561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t>HDFS HA</a:t>
            </a:r>
            <a:endParaRPr lang="en-US" altLang="zh-CN" sz="2800" b="1" dirty="0"/>
          </a:p>
          <a:p>
            <a:r>
              <a:rPr lang="zh-CN" altLang="zh-CN" sz="2800" b="1" dirty="0"/>
              <a:t>HDFS Federation</a:t>
            </a:r>
          </a:p>
        </p:txBody>
      </p:sp>
    </p:spTree>
    <p:extLst>
      <p:ext uri="{BB962C8B-B14F-4D97-AF65-F5344CB8AC3E}">
        <p14:creationId xmlns:p14="http://schemas.microsoft.com/office/powerpoint/2010/main" val="615951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zh-CN" altLang="zh-CN" b="1" dirty="0"/>
              <a:t>HDFS HA</a:t>
            </a:r>
            <a:endParaRPr lang="zh-CN" altLang="en-US" dirty="0"/>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t="18423"/>
          <a:stretch>
            <a:fillRect/>
          </a:stretch>
        </p:blipFill>
        <p:spPr bwMode="auto">
          <a:xfrm>
            <a:off x="3352800" y="2438401"/>
            <a:ext cx="60960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267201"/>
            <a:ext cx="13335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2133601" y="1066801"/>
            <a:ext cx="3913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400" dirty="0"/>
              <a:t>HDFS1.0</a:t>
            </a:r>
            <a:r>
              <a:rPr lang="zh-CN" altLang="en-US" sz="2400" dirty="0"/>
              <a:t>组件及其功能回顾</a:t>
            </a:r>
          </a:p>
        </p:txBody>
      </p:sp>
      <p:sp>
        <p:nvSpPr>
          <p:cNvPr id="13318" name="TextBox 5"/>
          <p:cNvSpPr txBox="1">
            <a:spLocks noChangeArrowheads="1"/>
          </p:cNvSpPr>
          <p:nvPr/>
        </p:nvSpPr>
        <p:spPr bwMode="auto">
          <a:xfrm>
            <a:off x="2057400" y="1524001"/>
            <a:ext cx="7931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a:t>名称节点保存元数据：</a:t>
            </a:r>
            <a:endParaRPr lang="en-US" altLang="zh-CN" dirty="0"/>
          </a:p>
          <a:p>
            <a:pPr eaLnBrk="1" hangingPunct="1"/>
            <a:r>
              <a:rPr lang="zh-CN" altLang="en-US" dirty="0"/>
              <a:t>（</a:t>
            </a:r>
            <a:r>
              <a:rPr lang="en-US" altLang="zh-CN" dirty="0"/>
              <a:t>1</a:t>
            </a:r>
            <a:r>
              <a:rPr lang="zh-CN" altLang="en-US" dirty="0"/>
              <a:t>）在磁盘上：</a:t>
            </a:r>
            <a:r>
              <a:rPr lang="en-US" altLang="zh-CN" dirty="0" err="1"/>
              <a:t>FsImage</a:t>
            </a:r>
            <a:r>
              <a:rPr lang="zh-CN" altLang="en-US" dirty="0"/>
              <a:t>和</a:t>
            </a:r>
            <a:r>
              <a:rPr lang="en-US" altLang="zh-CN" dirty="0" err="1"/>
              <a:t>EditLog</a:t>
            </a:r>
            <a:endParaRPr lang="en-US" altLang="zh-CN" dirty="0"/>
          </a:p>
          <a:p>
            <a:pPr eaLnBrk="1" hangingPunct="1"/>
            <a:r>
              <a:rPr lang="zh-CN" altLang="en-US" dirty="0"/>
              <a:t>（</a:t>
            </a:r>
            <a:r>
              <a:rPr lang="en-US" altLang="zh-CN" dirty="0"/>
              <a:t>2</a:t>
            </a:r>
            <a:r>
              <a:rPr lang="zh-CN" altLang="en-US" dirty="0"/>
              <a:t>）在内存中：映射信息，即文件包含哪些块，每个块存储在哪个数据节点</a:t>
            </a:r>
          </a:p>
        </p:txBody>
      </p:sp>
    </p:spTree>
    <p:extLst>
      <p:ext uri="{BB962C8B-B14F-4D97-AF65-F5344CB8AC3E}">
        <p14:creationId xmlns:p14="http://schemas.microsoft.com/office/powerpoint/2010/main" val="1645878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zh-CN" b="1" dirty="0"/>
              <a:t>HDFS HA</a:t>
            </a:r>
            <a:endParaRPr lang="zh-CN" altLang="en-US" dirty="0"/>
          </a:p>
        </p:txBody>
      </p:sp>
      <p:sp>
        <p:nvSpPr>
          <p:cNvPr id="14339" name="矩形 4"/>
          <p:cNvSpPr>
            <a:spLocks noChangeArrowheads="1"/>
          </p:cNvSpPr>
          <p:nvPr/>
        </p:nvSpPr>
        <p:spPr bwMode="auto">
          <a:xfrm>
            <a:off x="1981200" y="1066801"/>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US" altLang="zh-CN" dirty="0"/>
              <a:t>HDFS 1.0</a:t>
            </a:r>
            <a:r>
              <a:rPr lang="zh-CN" altLang="en-US" dirty="0"/>
              <a:t>存在</a:t>
            </a:r>
            <a:r>
              <a:rPr lang="zh-CN" altLang="zh-CN" dirty="0"/>
              <a:t>单点故障问题</a:t>
            </a:r>
            <a:endParaRPr lang="en-US" altLang="zh-CN" dirty="0"/>
          </a:p>
          <a:p>
            <a:pPr>
              <a:buFont typeface="Arial" pitchFamily="34" charset="0"/>
              <a:buChar char="•"/>
            </a:pPr>
            <a:r>
              <a:rPr lang="zh-CN" altLang="en-US" dirty="0"/>
              <a:t>第二名称节点（</a:t>
            </a:r>
            <a:r>
              <a:rPr lang="en-US" altLang="zh-CN" dirty="0" err="1"/>
              <a:t>SecondaryNameNode</a:t>
            </a:r>
            <a:r>
              <a:rPr lang="zh-CN" altLang="en-US" dirty="0"/>
              <a:t>）无法解决单点故障问题</a:t>
            </a:r>
            <a:endParaRPr lang="en-US" altLang="zh-CN" dirty="0"/>
          </a:p>
        </p:txBody>
      </p:sp>
      <p:pic>
        <p:nvPicPr>
          <p:cNvPr id="14340" name="Picture 2" descr="fsimage_e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46264"/>
            <a:ext cx="42672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矩形 8"/>
          <p:cNvSpPr>
            <a:spLocks noChangeArrowheads="1"/>
          </p:cNvSpPr>
          <p:nvPr/>
        </p:nvSpPr>
        <p:spPr bwMode="auto">
          <a:xfrm>
            <a:off x="6629400" y="1676401"/>
            <a:ext cx="3581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US" altLang="zh-CN"/>
              <a:t>SecondaryNameNode</a:t>
            </a:r>
            <a:r>
              <a:rPr lang="zh-CN" altLang="en-US"/>
              <a:t>会定期和</a:t>
            </a:r>
            <a:r>
              <a:rPr lang="en-US" altLang="zh-CN"/>
              <a:t>NameNode</a:t>
            </a:r>
            <a:r>
              <a:rPr lang="zh-CN" altLang="en-US"/>
              <a:t>通信</a:t>
            </a:r>
            <a:endParaRPr lang="en-US" altLang="zh-CN"/>
          </a:p>
          <a:p>
            <a:pPr>
              <a:buFont typeface="Arial" pitchFamily="34" charset="0"/>
              <a:buChar char="•"/>
            </a:pPr>
            <a:r>
              <a:rPr lang="zh-CN" altLang="en-US"/>
              <a:t>从</a:t>
            </a:r>
            <a:r>
              <a:rPr lang="en-US" altLang="zh-CN"/>
              <a:t>NameNode</a:t>
            </a:r>
            <a:r>
              <a:rPr lang="zh-CN" altLang="en-US"/>
              <a:t>上获取到</a:t>
            </a:r>
            <a:r>
              <a:rPr lang="en-US" altLang="zh-CN"/>
              <a:t>FsImage</a:t>
            </a:r>
            <a:r>
              <a:rPr lang="zh-CN" altLang="en-US"/>
              <a:t>和</a:t>
            </a:r>
            <a:r>
              <a:rPr lang="en-US" altLang="zh-CN"/>
              <a:t>EditLog</a:t>
            </a:r>
            <a:r>
              <a:rPr lang="zh-CN" altLang="en-US"/>
              <a:t>文件，并下载到本地的相应目录下</a:t>
            </a:r>
            <a:endParaRPr lang="en-US" altLang="zh-CN"/>
          </a:p>
          <a:p>
            <a:pPr>
              <a:buFont typeface="Arial" pitchFamily="34" charset="0"/>
              <a:buChar char="•"/>
            </a:pPr>
            <a:r>
              <a:rPr lang="zh-CN" altLang="en-US"/>
              <a:t>执行</a:t>
            </a:r>
            <a:r>
              <a:rPr lang="en-US" altLang="zh-CN"/>
              <a:t>EditLog</a:t>
            </a:r>
            <a:r>
              <a:rPr lang="zh-CN" altLang="en-US"/>
              <a:t>和</a:t>
            </a:r>
            <a:r>
              <a:rPr lang="en-US" altLang="zh-CN"/>
              <a:t>FsImage</a:t>
            </a:r>
            <a:r>
              <a:rPr lang="zh-CN" altLang="en-US"/>
              <a:t>文件合并</a:t>
            </a:r>
            <a:endParaRPr lang="en-US" altLang="zh-CN"/>
          </a:p>
          <a:p>
            <a:pPr>
              <a:buFont typeface="Arial" pitchFamily="34" charset="0"/>
              <a:buChar char="•"/>
            </a:pPr>
            <a:r>
              <a:rPr lang="zh-CN" altLang="en-US"/>
              <a:t>将新的</a:t>
            </a:r>
            <a:r>
              <a:rPr lang="en-US" altLang="zh-CN"/>
              <a:t>FsImage</a:t>
            </a:r>
            <a:r>
              <a:rPr lang="zh-CN" altLang="en-US"/>
              <a:t>文件发送到</a:t>
            </a:r>
            <a:r>
              <a:rPr lang="en-US" altLang="zh-CN"/>
              <a:t>NameNode</a:t>
            </a:r>
            <a:r>
              <a:rPr lang="zh-CN" altLang="en-US"/>
              <a:t>节点上</a:t>
            </a:r>
            <a:endParaRPr lang="en-US" altLang="zh-CN"/>
          </a:p>
          <a:p>
            <a:pPr>
              <a:buFont typeface="Arial" pitchFamily="34" charset="0"/>
              <a:buChar char="•"/>
            </a:pPr>
            <a:r>
              <a:rPr lang="en-US" altLang="zh-CN"/>
              <a:t>NameNode</a:t>
            </a:r>
            <a:r>
              <a:rPr lang="zh-CN" altLang="en-US"/>
              <a:t>使用新的</a:t>
            </a:r>
            <a:r>
              <a:rPr lang="en-US" altLang="zh-CN"/>
              <a:t>FsImage</a:t>
            </a:r>
            <a:r>
              <a:rPr lang="zh-CN" altLang="en-US"/>
              <a:t>和</a:t>
            </a:r>
            <a:r>
              <a:rPr lang="en-US" altLang="zh-CN"/>
              <a:t>EditLog</a:t>
            </a:r>
            <a:r>
              <a:rPr lang="zh-CN" altLang="en-US"/>
              <a:t>（缩小了）</a:t>
            </a:r>
          </a:p>
        </p:txBody>
      </p:sp>
      <p:sp>
        <p:nvSpPr>
          <p:cNvPr id="14342" name="TextBox 9"/>
          <p:cNvSpPr txBox="1">
            <a:spLocks noChangeArrowheads="1"/>
          </p:cNvSpPr>
          <p:nvPr/>
        </p:nvSpPr>
        <p:spPr bwMode="auto">
          <a:xfrm>
            <a:off x="6629400" y="4495800"/>
            <a:ext cx="350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a:t>第二名称节点用途：</a:t>
            </a:r>
            <a:endParaRPr lang="en-US" altLang="zh-CN" dirty="0"/>
          </a:p>
          <a:p>
            <a:pPr eaLnBrk="1" hangingPunct="1">
              <a:buFont typeface="Arial" pitchFamily="34" charset="0"/>
              <a:buChar char="•"/>
            </a:pPr>
            <a:r>
              <a:rPr lang="zh-CN" altLang="en-US" dirty="0"/>
              <a:t>不是热备份</a:t>
            </a:r>
            <a:endParaRPr lang="en-US" altLang="zh-CN" dirty="0"/>
          </a:p>
          <a:p>
            <a:pPr eaLnBrk="1" hangingPunct="1">
              <a:buFont typeface="Arial" pitchFamily="34" charset="0"/>
              <a:buChar char="•"/>
            </a:pPr>
            <a:r>
              <a:rPr lang="zh-CN" altLang="en-US" dirty="0"/>
              <a:t>主要是</a:t>
            </a:r>
            <a:r>
              <a:rPr lang="zh-CN" altLang="zh-CN" dirty="0"/>
              <a:t>防止日志文件</a:t>
            </a:r>
            <a:r>
              <a:rPr lang="en-US" altLang="zh-CN" dirty="0" err="1"/>
              <a:t>EditLog</a:t>
            </a:r>
            <a:r>
              <a:rPr lang="zh-CN" altLang="zh-CN" dirty="0"/>
              <a:t>过大，导致名称节点失败恢复时消耗过多时间</a:t>
            </a:r>
            <a:endParaRPr lang="en-US" altLang="zh-CN" dirty="0"/>
          </a:p>
          <a:p>
            <a:pPr eaLnBrk="1" hangingPunct="1">
              <a:buFont typeface="Arial" pitchFamily="34" charset="0"/>
              <a:buChar char="•"/>
            </a:pPr>
            <a:r>
              <a:rPr lang="zh-CN" altLang="en-US" dirty="0"/>
              <a:t>附带起到冷备份功能</a:t>
            </a:r>
          </a:p>
        </p:txBody>
      </p:sp>
    </p:spTree>
    <p:extLst>
      <p:ext uri="{BB962C8B-B14F-4D97-AF65-F5344CB8AC3E}">
        <p14:creationId xmlns:p14="http://schemas.microsoft.com/office/powerpoint/2010/main" val="3927957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r>
              <a:rPr lang="zh-CN" altLang="zh-CN" b="1" dirty="0"/>
              <a:t>HDFS HA</a:t>
            </a:r>
            <a:endParaRPr lang="zh-CN" altLang="en-US" dirty="0"/>
          </a:p>
        </p:txBody>
      </p:sp>
      <p:sp>
        <p:nvSpPr>
          <p:cNvPr id="15363" name="矩形 3"/>
          <p:cNvSpPr>
            <a:spLocks noChangeArrowheads="1"/>
          </p:cNvSpPr>
          <p:nvPr/>
        </p:nvSpPr>
        <p:spPr bwMode="auto">
          <a:xfrm>
            <a:off x="8077201" y="6172200"/>
            <a:ext cx="1755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dirty="0"/>
              <a:t>图</a:t>
            </a:r>
            <a:r>
              <a:rPr lang="en-US" altLang="zh-CN" dirty="0"/>
              <a:t> HDFS HA</a:t>
            </a:r>
            <a:r>
              <a:rPr lang="zh-CN" altLang="zh-CN" dirty="0"/>
              <a:t>架构</a:t>
            </a:r>
            <a:endParaRPr lang="zh-CN" altLang="en-US" dirty="0"/>
          </a:p>
        </p:txBody>
      </p:sp>
      <p:sp>
        <p:nvSpPr>
          <p:cNvPr id="15364" name="矩形 4"/>
          <p:cNvSpPr>
            <a:spLocks noChangeArrowheads="1"/>
          </p:cNvSpPr>
          <p:nvPr/>
        </p:nvSpPr>
        <p:spPr bwMode="auto">
          <a:xfrm>
            <a:off x="1981200" y="108585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US" altLang="zh-CN" dirty="0"/>
              <a:t>HDFS HA</a:t>
            </a:r>
            <a:r>
              <a:rPr lang="zh-CN" altLang="en-US" dirty="0"/>
              <a:t>（</a:t>
            </a:r>
            <a:r>
              <a:rPr lang="en-US" altLang="zh-CN" dirty="0"/>
              <a:t>High Availability</a:t>
            </a:r>
            <a:r>
              <a:rPr lang="zh-CN" altLang="en-US" dirty="0"/>
              <a:t>）是为了解决</a:t>
            </a:r>
            <a:r>
              <a:rPr lang="zh-CN" altLang="zh-CN" dirty="0"/>
              <a:t>单点故障问题</a:t>
            </a:r>
            <a:endParaRPr lang="en-US" altLang="zh-CN" dirty="0"/>
          </a:p>
          <a:p>
            <a:pPr>
              <a:buFont typeface="Arial" pitchFamily="34" charset="0"/>
              <a:buChar char="•"/>
            </a:pPr>
            <a:r>
              <a:rPr lang="en-US" altLang="zh-CN" dirty="0"/>
              <a:t>HA</a:t>
            </a:r>
            <a:r>
              <a:rPr lang="zh-CN" altLang="zh-CN" dirty="0"/>
              <a:t>集群设置两个名称节点，“活跃（</a:t>
            </a:r>
            <a:r>
              <a:rPr lang="en-US" altLang="zh-CN" dirty="0"/>
              <a:t>Active</a:t>
            </a:r>
            <a:r>
              <a:rPr lang="zh-CN" altLang="zh-CN" dirty="0"/>
              <a:t>）”</a:t>
            </a:r>
            <a:r>
              <a:rPr lang="zh-CN" altLang="en-US" dirty="0"/>
              <a:t>和</a:t>
            </a:r>
            <a:r>
              <a:rPr lang="zh-CN" altLang="zh-CN" dirty="0"/>
              <a:t>“待命（</a:t>
            </a:r>
            <a:r>
              <a:rPr lang="en-US" altLang="zh-CN" dirty="0"/>
              <a:t>Standby</a:t>
            </a:r>
            <a:r>
              <a:rPr lang="zh-CN" altLang="zh-CN" dirty="0"/>
              <a:t>）”</a:t>
            </a:r>
            <a:endParaRPr lang="en-US" altLang="zh-CN" dirty="0"/>
          </a:p>
          <a:p>
            <a:pPr>
              <a:buFont typeface="Arial" pitchFamily="34" charset="0"/>
              <a:buChar char="•"/>
            </a:pPr>
            <a:r>
              <a:rPr lang="zh-CN" altLang="zh-CN" dirty="0"/>
              <a:t>两种名称节点的状态同步，可以借助于一个共享存储系统来实现</a:t>
            </a:r>
            <a:endParaRPr lang="en-US" altLang="zh-CN" dirty="0"/>
          </a:p>
          <a:p>
            <a:pPr>
              <a:buFont typeface="Arial" pitchFamily="34" charset="0"/>
              <a:buChar char="•"/>
            </a:pPr>
            <a:r>
              <a:rPr lang="zh-CN" altLang="zh-CN" dirty="0"/>
              <a:t>一旦活跃名称节点出现故障，就可以立即切换到待命名称节点</a:t>
            </a:r>
            <a:endParaRPr lang="en-US" altLang="zh-CN" dirty="0"/>
          </a:p>
          <a:p>
            <a:pPr>
              <a:buFont typeface="Arial" pitchFamily="34" charset="0"/>
              <a:buChar char="•"/>
            </a:pPr>
            <a:r>
              <a:rPr lang="en-US" altLang="zh-CN" dirty="0"/>
              <a:t>Zookeeper</a:t>
            </a:r>
            <a:r>
              <a:rPr lang="zh-CN" altLang="en-US" dirty="0"/>
              <a:t>确保一个名称节点在对外服务</a:t>
            </a:r>
            <a:endParaRPr lang="en-US" altLang="zh-CN" dirty="0"/>
          </a:p>
          <a:p>
            <a:pPr>
              <a:buFont typeface="Arial" pitchFamily="34" charset="0"/>
              <a:buChar char="•"/>
            </a:pPr>
            <a:r>
              <a:rPr lang="zh-CN" altLang="en-US" dirty="0"/>
              <a:t>名称节点维护映射信息，数据节点同时向两个名称节点汇报信息</a:t>
            </a: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819400"/>
            <a:ext cx="7154863" cy="3810000"/>
          </a:xfrm>
          <a:prstGeom prst="rect">
            <a:avLst/>
          </a:prstGeom>
          <a:solidFill>
            <a:schemeClr val="bg2"/>
          </a:solidFill>
          <a:ln>
            <a:noFill/>
          </a:ln>
        </p:spPr>
      </p:pic>
    </p:spTree>
    <p:extLst>
      <p:ext uri="{BB962C8B-B14F-4D97-AF65-F5344CB8AC3E}">
        <p14:creationId xmlns:p14="http://schemas.microsoft.com/office/powerpoint/2010/main" val="310260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2"/>
          <p:cNvSpPr>
            <a:spLocks noGrp="1"/>
          </p:cNvSpPr>
          <p:nvPr>
            <p:ph type="title" idx="10"/>
          </p:nvPr>
        </p:nvSpPr>
        <p:spPr/>
        <p:txBody>
          <a:bodyPr/>
          <a:lstStyle/>
          <a:p>
            <a:r>
              <a:rPr lang="en-US" altLang="zh-CN" dirty="0"/>
              <a:t>Hadoop</a:t>
            </a:r>
            <a:r>
              <a:rPr lang="zh-CN" altLang="en-US" dirty="0"/>
              <a:t>发展简史</a:t>
            </a:r>
          </a:p>
        </p:txBody>
      </p:sp>
      <p:sp>
        <p:nvSpPr>
          <p:cNvPr id="8195" name="矩形 2"/>
          <p:cNvSpPr>
            <a:spLocks noChangeArrowheads="1"/>
          </p:cNvSpPr>
          <p:nvPr/>
        </p:nvSpPr>
        <p:spPr bwMode="auto">
          <a:xfrm>
            <a:off x="2514600" y="1371601"/>
            <a:ext cx="7543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altLang="zh-CN" sz="2000" dirty="0"/>
              <a:t> </a:t>
            </a:r>
            <a:r>
              <a:rPr lang="zh-CN" altLang="zh-CN" sz="2000" dirty="0"/>
              <a:t>到了</a:t>
            </a:r>
            <a:r>
              <a:rPr lang="en-US" altLang="zh-CN" sz="2000" dirty="0"/>
              <a:t>2006</a:t>
            </a:r>
            <a:r>
              <a:rPr lang="zh-CN" altLang="zh-CN" sz="2000" dirty="0"/>
              <a:t>年</a:t>
            </a:r>
            <a:r>
              <a:rPr lang="en-US" altLang="zh-CN" sz="2000" dirty="0"/>
              <a:t>2</a:t>
            </a:r>
            <a:r>
              <a:rPr lang="zh-CN" altLang="zh-CN" sz="2000" dirty="0"/>
              <a:t>月，</a:t>
            </a:r>
            <a:r>
              <a:rPr lang="en-US" altLang="zh-CN" sz="2000" dirty="0" err="1"/>
              <a:t>Nutch</a:t>
            </a:r>
            <a:r>
              <a:rPr lang="zh-CN" altLang="zh-CN" sz="2000" dirty="0"/>
              <a:t>中的</a:t>
            </a:r>
            <a:r>
              <a:rPr lang="en-US" altLang="zh-CN" sz="2000" dirty="0"/>
              <a:t>NDFS</a:t>
            </a:r>
            <a:r>
              <a:rPr lang="zh-CN" altLang="zh-CN" sz="2000" dirty="0"/>
              <a:t>和</a:t>
            </a:r>
            <a:r>
              <a:rPr lang="en-US" altLang="zh-CN" sz="2000" dirty="0"/>
              <a:t>MapReduce</a:t>
            </a:r>
            <a:r>
              <a:rPr lang="zh-CN" altLang="zh-CN" sz="2000" dirty="0"/>
              <a:t>开始独立出来，成为</a:t>
            </a:r>
            <a:r>
              <a:rPr lang="en-US" altLang="zh-CN" sz="2000" dirty="0"/>
              <a:t>Lucene</a:t>
            </a:r>
            <a:r>
              <a:rPr lang="zh-CN" altLang="zh-CN" sz="2000" dirty="0"/>
              <a:t>项目的一个子项目，称为</a:t>
            </a:r>
            <a:r>
              <a:rPr lang="en-US" altLang="zh-CN" sz="2000" dirty="0"/>
              <a:t>Hadoop</a:t>
            </a:r>
            <a:r>
              <a:rPr lang="zh-CN" altLang="zh-CN" sz="2000" dirty="0"/>
              <a:t>，同时，</a:t>
            </a:r>
            <a:r>
              <a:rPr lang="en-US" altLang="zh-CN" sz="2000" dirty="0"/>
              <a:t>Doug Cutting</a:t>
            </a:r>
            <a:r>
              <a:rPr lang="zh-CN" altLang="zh-CN" sz="2000" dirty="0"/>
              <a:t>加盟雅虎</a:t>
            </a:r>
            <a:endParaRPr lang="en-US" altLang="zh-CN" sz="2000" dirty="0"/>
          </a:p>
          <a:p>
            <a:pPr>
              <a:buFont typeface="Arial" charset="0"/>
              <a:buChar char="•"/>
            </a:pPr>
            <a:r>
              <a:rPr lang="en-US" altLang="zh-CN" sz="2000" dirty="0"/>
              <a:t> 2008</a:t>
            </a:r>
            <a:r>
              <a:rPr lang="zh-CN" altLang="zh-CN" sz="2000" dirty="0"/>
              <a:t>年</a:t>
            </a:r>
            <a:r>
              <a:rPr lang="en-US" altLang="zh-CN" sz="2000" dirty="0"/>
              <a:t>1</a:t>
            </a:r>
            <a:r>
              <a:rPr lang="zh-CN" altLang="zh-CN" sz="2000" dirty="0"/>
              <a:t>月，</a:t>
            </a:r>
            <a:r>
              <a:rPr lang="en-US" altLang="zh-CN" sz="2000" dirty="0"/>
              <a:t>Hadoop</a:t>
            </a:r>
            <a:r>
              <a:rPr lang="zh-CN" altLang="zh-CN" sz="2000" dirty="0"/>
              <a:t>正式成为</a:t>
            </a:r>
            <a:r>
              <a:rPr lang="en-US" altLang="zh-CN" sz="2000" dirty="0"/>
              <a:t>Apache</a:t>
            </a:r>
            <a:r>
              <a:rPr lang="zh-CN" altLang="zh-CN" sz="2000" dirty="0"/>
              <a:t>顶级项目，</a:t>
            </a:r>
            <a:r>
              <a:rPr lang="en-US" altLang="zh-CN" sz="2000" dirty="0"/>
              <a:t>Hadoop</a:t>
            </a:r>
            <a:r>
              <a:rPr lang="zh-CN" altLang="zh-CN" sz="2000" dirty="0"/>
              <a:t>也逐渐开始被雅虎之外的其他公司使用</a:t>
            </a:r>
            <a:endParaRPr lang="en-US" altLang="zh-CN" sz="2000" dirty="0"/>
          </a:p>
          <a:p>
            <a:pPr>
              <a:buFont typeface="Arial" charset="0"/>
              <a:buChar char="•"/>
            </a:pPr>
            <a:r>
              <a:rPr lang="en-US" altLang="zh-CN" sz="2000" dirty="0"/>
              <a:t> 2008</a:t>
            </a:r>
            <a:r>
              <a:rPr lang="zh-CN" altLang="zh-CN" sz="2000" dirty="0"/>
              <a:t>年</a:t>
            </a:r>
            <a:r>
              <a:rPr lang="en-US" altLang="zh-CN" sz="2000" dirty="0"/>
              <a:t>4</a:t>
            </a:r>
            <a:r>
              <a:rPr lang="zh-CN" altLang="zh-CN" sz="2000" dirty="0"/>
              <a:t>月，</a:t>
            </a:r>
            <a:r>
              <a:rPr lang="en-US" altLang="zh-CN" sz="2000" dirty="0"/>
              <a:t>Hadoop</a:t>
            </a:r>
            <a:r>
              <a:rPr lang="zh-CN" altLang="zh-CN" sz="2000" dirty="0"/>
              <a:t>打破世界纪录，成为最快排序</a:t>
            </a:r>
            <a:r>
              <a:rPr lang="en-US" altLang="zh-CN" sz="2000" dirty="0"/>
              <a:t>1TB</a:t>
            </a:r>
            <a:r>
              <a:rPr lang="zh-CN" altLang="zh-CN" sz="2000" dirty="0"/>
              <a:t>数据的系统，它采用一个由</a:t>
            </a:r>
            <a:r>
              <a:rPr lang="en-US" altLang="zh-CN" sz="2000" dirty="0"/>
              <a:t>910</a:t>
            </a:r>
            <a:r>
              <a:rPr lang="zh-CN" altLang="zh-CN" sz="2000" dirty="0"/>
              <a:t>个节点构成的集群进行运算，排序时间只用了</a:t>
            </a:r>
            <a:r>
              <a:rPr lang="en-US" altLang="zh-CN" sz="2000" dirty="0"/>
              <a:t>209</a:t>
            </a:r>
            <a:r>
              <a:rPr lang="zh-CN" altLang="zh-CN" sz="2000" dirty="0"/>
              <a:t>秒</a:t>
            </a:r>
            <a:endParaRPr lang="en-US" altLang="zh-CN" sz="2000" dirty="0"/>
          </a:p>
          <a:p>
            <a:pPr>
              <a:buFont typeface="Arial" charset="0"/>
              <a:buChar char="•"/>
            </a:pPr>
            <a:r>
              <a:rPr lang="zh-CN" altLang="zh-CN" sz="2000" dirty="0"/>
              <a:t>在</a:t>
            </a:r>
            <a:r>
              <a:rPr lang="en-US" altLang="zh-CN" sz="2000" dirty="0"/>
              <a:t>2009</a:t>
            </a:r>
            <a:r>
              <a:rPr lang="zh-CN" altLang="zh-CN" sz="2000" dirty="0"/>
              <a:t>年</a:t>
            </a:r>
            <a:r>
              <a:rPr lang="en-US" altLang="zh-CN" sz="2000" dirty="0"/>
              <a:t>5</a:t>
            </a:r>
            <a:r>
              <a:rPr lang="zh-CN" altLang="zh-CN" sz="2000" dirty="0"/>
              <a:t>月，</a:t>
            </a:r>
            <a:r>
              <a:rPr lang="en-US" altLang="zh-CN" sz="2000" dirty="0"/>
              <a:t>Hadoop</a:t>
            </a:r>
            <a:r>
              <a:rPr lang="zh-CN" altLang="zh-CN" sz="2000" dirty="0"/>
              <a:t>更是把</a:t>
            </a:r>
            <a:r>
              <a:rPr lang="en-US" altLang="zh-CN" sz="2000" dirty="0"/>
              <a:t>1TB</a:t>
            </a:r>
            <a:r>
              <a:rPr lang="zh-CN" altLang="zh-CN" sz="2000" dirty="0"/>
              <a:t>数据排序时间缩短到</a:t>
            </a:r>
            <a:r>
              <a:rPr lang="en-US" altLang="zh-CN" sz="2000" dirty="0"/>
              <a:t>62</a:t>
            </a:r>
            <a:r>
              <a:rPr lang="zh-CN" altLang="zh-CN" sz="2000" dirty="0"/>
              <a:t>秒。</a:t>
            </a:r>
            <a:r>
              <a:rPr lang="en-US" altLang="zh-CN" sz="2000" dirty="0"/>
              <a:t>Hadoop</a:t>
            </a:r>
            <a:r>
              <a:rPr lang="zh-CN" altLang="zh-CN" sz="2000" dirty="0"/>
              <a:t>从此名声大震，迅速发展成为大数据时代最具影响力的开源分布式开发平台，并成为事实上的大数据处理标准</a:t>
            </a:r>
          </a:p>
        </p:txBody>
      </p:sp>
    </p:spTree>
    <p:extLst>
      <p:ext uri="{BB962C8B-B14F-4D97-AF65-F5344CB8AC3E}">
        <p14:creationId xmlns:p14="http://schemas.microsoft.com/office/powerpoint/2010/main" val="307349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zh-CN" b="1" dirty="0"/>
              <a:t>HDFS Federation</a:t>
            </a:r>
            <a:endParaRPr lang="zh-CN" altLang="en-US" dirty="0"/>
          </a:p>
        </p:txBody>
      </p:sp>
      <p:sp>
        <p:nvSpPr>
          <p:cNvPr id="16387" name="矩形 3"/>
          <p:cNvSpPr>
            <a:spLocks noChangeArrowheads="1"/>
          </p:cNvSpPr>
          <p:nvPr/>
        </p:nvSpPr>
        <p:spPr bwMode="auto">
          <a:xfrm>
            <a:off x="1752600" y="1341438"/>
            <a:ext cx="861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zh-CN" altLang="zh-CN" dirty="0"/>
              <a:t>单点故障问题</a:t>
            </a:r>
            <a:endParaRPr lang="en-US" altLang="zh-CN" dirty="0"/>
          </a:p>
          <a:p>
            <a:pPr>
              <a:buFont typeface="Arial" pitchFamily="34" charset="0"/>
              <a:buChar char="•"/>
            </a:pPr>
            <a:r>
              <a:rPr lang="zh-CN" altLang="zh-CN" dirty="0"/>
              <a:t>不可以水平</a:t>
            </a:r>
            <a:r>
              <a:rPr lang="zh-CN" altLang="en-US" dirty="0"/>
              <a:t>扩展</a:t>
            </a:r>
            <a:endParaRPr lang="en-US" altLang="zh-CN" dirty="0"/>
          </a:p>
          <a:p>
            <a:pPr>
              <a:buFont typeface="Arial" pitchFamily="34" charset="0"/>
              <a:buChar char="•"/>
            </a:pPr>
            <a:r>
              <a:rPr lang="zh-CN" altLang="zh-CN" dirty="0"/>
              <a:t>系统整体性能受限于单个名称节点的吞吐量</a:t>
            </a:r>
            <a:endParaRPr lang="en-US" altLang="zh-CN" dirty="0"/>
          </a:p>
          <a:p>
            <a:pPr>
              <a:buFont typeface="Arial" pitchFamily="34" charset="0"/>
              <a:buChar char="•"/>
            </a:pPr>
            <a:r>
              <a:rPr lang="zh-CN" altLang="zh-CN" dirty="0"/>
              <a:t>单个名称节点难以提供不同程序之间的隔离性</a:t>
            </a:r>
            <a:endParaRPr lang="en-US" altLang="zh-CN" dirty="0"/>
          </a:p>
          <a:p>
            <a:pPr>
              <a:buFont typeface="Arial" pitchFamily="34" charset="0"/>
              <a:buChar char="•"/>
            </a:pPr>
            <a:r>
              <a:rPr lang="en-US" altLang="zh-CN" dirty="0"/>
              <a:t>HDFS HA</a:t>
            </a:r>
            <a:r>
              <a:rPr lang="zh-CN" altLang="en-US" dirty="0"/>
              <a:t>是热备份，提供高可用性，但是无法解决可扩展性、系统性能和隔离性</a:t>
            </a:r>
          </a:p>
        </p:txBody>
      </p:sp>
      <p:sp>
        <p:nvSpPr>
          <p:cNvPr id="16388" name="矩形 5"/>
          <p:cNvSpPr>
            <a:spLocks noChangeArrowheads="1"/>
          </p:cNvSpPr>
          <p:nvPr/>
        </p:nvSpPr>
        <p:spPr bwMode="auto">
          <a:xfrm>
            <a:off x="6554788" y="6248400"/>
            <a:ext cx="2490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dirty="0"/>
              <a:t>图</a:t>
            </a:r>
            <a:r>
              <a:rPr lang="en-US" altLang="zh-CN" dirty="0"/>
              <a:t> HDFS Federation</a:t>
            </a:r>
            <a:r>
              <a:rPr lang="zh-CN" altLang="zh-CN" dirty="0"/>
              <a:t>架构</a:t>
            </a:r>
            <a:endParaRPr lang="zh-CN" altLang="en-US" dirty="0"/>
          </a:p>
        </p:txBody>
      </p:sp>
      <p:sp>
        <p:nvSpPr>
          <p:cNvPr id="16389" name="矩形 6"/>
          <p:cNvSpPr>
            <a:spLocks noChangeArrowheads="1"/>
          </p:cNvSpPr>
          <p:nvPr/>
        </p:nvSpPr>
        <p:spPr bwMode="auto">
          <a:xfrm>
            <a:off x="1676400" y="3149600"/>
            <a:ext cx="3505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zh-CN" altLang="zh-CN" dirty="0"/>
              <a:t>在</a:t>
            </a:r>
            <a:r>
              <a:rPr lang="en-US" altLang="zh-CN" dirty="0"/>
              <a:t>HDFS Federation</a:t>
            </a:r>
            <a:r>
              <a:rPr lang="zh-CN" altLang="zh-CN" dirty="0"/>
              <a:t>中，设计了多个相互独立的名称节点，使得</a:t>
            </a:r>
            <a:r>
              <a:rPr lang="en-US" altLang="zh-CN" dirty="0"/>
              <a:t>HDFS</a:t>
            </a:r>
            <a:r>
              <a:rPr lang="zh-CN" altLang="zh-CN" dirty="0"/>
              <a:t>的命名服务能够水平扩展，这些名称节点分别进行各自命名空间和块的管理，相互之间是联盟</a:t>
            </a:r>
            <a:r>
              <a:rPr lang="zh-CN" altLang="en-US" dirty="0"/>
              <a:t>（</a:t>
            </a:r>
            <a:r>
              <a:rPr lang="en-US" altLang="zh-CN" dirty="0"/>
              <a:t>Federation</a:t>
            </a:r>
            <a:r>
              <a:rPr lang="zh-CN" altLang="en-US" dirty="0"/>
              <a:t>）</a:t>
            </a:r>
            <a:r>
              <a:rPr lang="zh-CN" altLang="zh-CN" dirty="0"/>
              <a:t>关系，不需要彼此协调</a:t>
            </a:r>
            <a:r>
              <a:rPr lang="zh-CN" altLang="en-US" dirty="0"/>
              <a:t>。并且向后兼容</a:t>
            </a:r>
          </a:p>
        </p:txBody>
      </p:sp>
      <p:sp>
        <p:nvSpPr>
          <p:cNvPr id="16390" name="矩形 7"/>
          <p:cNvSpPr>
            <a:spLocks noChangeArrowheads="1"/>
          </p:cNvSpPr>
          <p:nvPr/>
        </p:nvSpPr>
        <p:spPr bwMode="auto">
          <a:xfrm>
            <a:off x="1676400" y="5124450"/>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US" altLang="zh-CN" dirty="0"/>
              <a:t>HDFS Federation</a:t>
            </a:r>
            <a:r>
              <a:rPr lang="zh-CN" altLang="zh-CN" dirty="0"/>
              <a:t>中，所有名称节点会共享底层的数据节点存储资源</a:t>
            </a:r>
            <a:r>
              <a:rPr lang="zh-CN" altLang="en-US" dirty="0"/>
              <a:t>，数据节点向所有名称节点汇报</a:t>
            </a:r>
          </a:p>
        </p:txBody>
      </p:sp>
      <p:sp>
        <p:nvSpPr>
          <p:cNvPr id="16391" name="矩形 8"/>
          <p:cNvSpPr>
            <a:spLocks noChangeArrowheads="1"/>
          </p:cNvSpPr>
          <p:nvPr/>
        </p:nvSpPr>
        <p:spPr bwMode="auto">
          <a:xfrm>
            <a:off x="1676400" y="6259514"/>
            <a:ext cx="464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zh-CN" altLang="zh-CN" dirty="0"/>
              <a:t>属于同一个命名空间的块构成一个“块池”</a:t>
            </a:r>
            <a:endParaRPr lang="zh-CN" altLang="en-US" dirty="0"/>
          </a:p>
        </p:txBody>
      </p:sp>
      <p:pic>
        <p:nvPicPr>
          <p:cNvPr id="1639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229" y="2904119"/>
            <a:ext cx="5181600" cy="3148012"/>
          </a:xfrm>
          <a:prstGeom prst="rect">
            <a:avLst/>
          </a:prstGeom>
          <a:solidFill>
            <a:schemeClr val="bg2"/>
          </a:solidFill>
          <a:ln>
            <a:noFill/>
          </a:ln>
        </p:spPr>
      </p:pic>
      <p:sp>
        <p:nvSpPr>
          <p:cNvPr id="16393" name="Rectangle 11"/>
          <p:cNvSpPr>
            <a:spLocks noChangeArrowheads="1"/>
          </p:cNvSpPr>
          <p:nvPr/>
        </p:nvSpPr>
        <p:spPr bwMode="auto">
          <a:xfrm>
            <a:off x="1676400" y="2830514"/>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altLang="zh-CN" b="1" dirty="0">
                <a:solidFill>
                  <a:srgbClr val="FF0000"/>
                </a:solidFill>
                <a:latin typeface="Times New Roman" pitchFamily="18" charset="0"/>
                <a:cs typeface="Times New Roman" pitchFamily="18" charset="0"/>
              </a:rPr>
              <a:t>2.HDFS Federation</a:t>
            </a:r>
            <a:r>
              <a:rPr lang="zh-CN" altLang="en-US" b="1" dirty="0">
                <a:solidFill>
                  <a:srgbClr val="FF0000"/>
                </a:solidFill>
                <a:latin typeface="Times New Roman" pitchFamily="18" charset="0"/>
                <a:cs typeface="Times New Roman" pitchFamily="18" charset="0"/>
              </a:rPr>
              <a:t>的设计</a:t>
            </a:r>
            <a:endParaRPr lang="zh-CN" altLang="en-US" dirty="0">
              <a:solidFill>
                <a:srgbClr val="FF0000"/>
              </a:solidFill>
            </a:endParaRPr>
          </a:p>
        </p:txBody>
      </p:sp>
      <p:sp>
        <p:nvSpPr>
          <p:cNvPr id="16394" name="矩形 11"/>
          <p:cNvSpPr>
            <a:spLocks noChangeArrowheads="1"/>
          </p:cNvSpPr>
          <p:nvPr/>
        </p:nvSpPr>
        <p:spPr bwMode="auto">
          <a:xfrm>
            <a:off x="1698625" y="1066800"/>
            <a:ext cx="2555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FF0000"/>
                </a:solidFill>
              </a:rPr>
              <a:t>1.HDFS1.0</a:t>
            </a:r>
            <a:r>
              <a:rPr lang="zh-CN" altLang="zh-CN" b="1">
                <a:solidFill>
                  <a:srgbClr val="FF0000"/>
                </a:solidFill>
              </a:rPr>
              <a:t>中存在的问题</a:t>
            </a:r>
            <a:endParaRPr lang="zh-CN" altLang="en-US">
              <a:solidFill>
                <a:srgbClr val="FF0000"/>
              </a:solidFill>
            </a:endParaRPr>
          </a:p>
        </p:txBody>
      </p:sp>
    </p:spTree>
    <p:extLst>
      <p:ext uri="{BB962C8B-B14F-4D97-AF65-F5344CB8AC3E}">
        <p14:creationId xmlns:p14="http://schemas.microsoft.com/office/powerpoint/2010/main" val="1343687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zh-CN" altLang="zh-CN" b="1" dirty="0"/>
              <a:t>HDFS Federation</a:t>
            </a:r>
            <a:endParaRPr lang="zh-CN" altLang="en-US" dirty="0"/>
          </a:p>
        </p:txBody>
      </p:sp>
      <p:sp>
        <p:nvSpPr>
          <p:cNvPr id="17413" name="矩形 4"/>
          <p:cNvSpPr>
            <a:spLocks noChangeArrowheads="1"/>
          </p:cNvSpPr>
          <p:nvPr/>
        </p:nvSpPr>
        <p:spPr bwMode="auto">
          <a:xfrm>
            <a:off x="2057400" y="1514476"/>
            <a:ext cx="769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zh-CN" altLang="zh-CN" dirty="0"/>
              <a:t>对于</a:t>
            </a:r>
            <a:r>
              <a:rPr lang="en-US" altLang="zh-CN" dirty="0"/>
              <a:t>Federation</a:t>
            </a:r>
            <a:r>
              <a:rPr lang="zh-CN" altLang="zh-CN" dirty="0"/>
              <a:t>中的多个命名空间，可以采用客户端挂载表（</a:t>
            </a:r>
            <a:r>
              <a:rPr lang="en-US" altLang="zh-CN" dirty="0"/>
              <a:t>Client Side Mount Table</a:t>
            </a:r>
            <a:r>
              <a:rPr lang="zh-CN" altLang="zh-CN" dirty="0"/>
              <a:t>）方式进行数据共享和访问</a:t>
            </a:r>
            <a:endParaRPr lang="en-US" altLang="zh-CN" dirty="0"/>
          </a:p>
          <a:p>
            <a:pPr>
              <a:buFont typeface="Arial" pitchFamily="34" charset="0"/>
              <a:buChar char="•"/>
            </a:pPr>
            <a:r>
              <a:rPr lang="zh-CN" altLang="zh-CN" dirty="0"/>
              <a:t>客户可以访问不同的挂载点来访问不同的子命名空间</a:t>
            </a:r>
            <a:endParaRPr lang="zh-CN" altLang="en-US" dirty="0"/>
          </a:p>
        </p:txBody>
      </p:sp>
      <p:sp>
        <p:nvSpPr>
          <p:cNvPr id="17414" name="矩形 5"/>
          <p:cNvSpPr>
            <a:spLocks noChangeArrowheads="1"/>
          </p:cNvSpPr>
          <p:nvPr/>
        </p:nvSpPr>
        <p:spPr bwMode="auto">
          <a:xfrm>
            <a:off x="1981200" y="25146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zh-CN" altLang="zh-CN" dirty="0"/>
              <a:t>把各个命名空间挂载到全局“挂载表”（</a:t>
            </a:r>
            <a:r>
              <a:rPr lang="en-US" altLang="zh-CN" dirty="0"/>
              <a:t>mount-table</a:t>
            </a:r>
            <a:r>
              <a:rPr lang="zh-CN" altLang="zh-CN" dirty="0"/>
              <a:t>）中，实现数据全局共享</a:t>
            </a:r>
            <a:endParaRPr lang="en-US" altLang="zh-CN" dirty="0"/>
          </a:p>
          <a:p>
            <a:pPr>
              <a:buFont typeface="Arial" pitchFamily="34" charset="0"/>
              <a:buChar char="•"/>
            </a:pPr>
            <a:r>
              <a:rPr lang="zh-CN" altLang="zh-CN" dirty="0"/>
              <a:t>同样的命名空间挂载到个人的挂载表中，就成为应用程序可见的命名空间</a:t>
            </a:r>
            <a:endParaRPr lang="zh-CN" altLang="en-US" dirty="0"/>
          </a:p>
        </p:txBody>
      </p:sp>
      <p:sp>
        <p:nvSpPr>
          <p:cNvPr id="17415" name="矩形 6"/>
          <p:cNvSpPr>
            <a:spLocks noChangeArrowheads="1"/>
          </p:cNvSpPr>
          <p:nvPr/>
        </p:nvSpPr>
        <p:spPr bwMode="auto">
          <a:xfrm>
            <a:off x="1981200" y="1143000"/>
            <a:ext cx="3162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FF0000"/>
                </a:solidFill>
              </a:rPr>
              <a:t>3. HDFS Federation</a:t>
            </a:r>
            <a:r>
              <a:rPr lang="zh-CN" altLang="zh-CN" b="1" dirty="0">
                <a:solidFill>
                  <a:srgbClr val="FF0000"/>
                </a:solidFill>
              </a:rPr>
              <a:t>的访问方式</a:t>
            </a:r>
            <a:endParaRPr lang="zh-CN" altLang="en-US" dirty="0">
              <a:solidFill>
                <a:srgbClr val="FF0000"/>
              </a:solidFill>
            </a:endParaRPr>
          </a:p>
        </p:txBody>
      </p:sp>
      <p:sp>
        <p:nvSpPr>
          <p:cNvPr id="17416" name="矩形 7"/>
          <p:cNvSpPr>
            <a:spLocks noChangeArrowheads="1"/>
          </p:cNvSpPr>
          <p:nvPr/>
        </p:nvSpPr>
        <p:spPr bwMode="auto">
          <a:xfrm>
            <a:off x="8839200" y="4648201"/>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t>每个阴影三角形代表一个独立的命名空间</a:t>
            </a:r>
            <a:endParaRPr lang="zh-CN" altLang="en-US"/>
          </a:p>
        </p:txBody>
      </p:sp>
      <p:sp>
        <p:nvSpPr>
          <p:cNvPr id="17417" name="TextBox 8"/>
          <p:cNvSpPr txBox="1">
            <a:spLocks noChangeArrowheads="1"/>
          </p:cNvSpPr>
          <p:nvPr/>
        </p:nvSpPr>
        <p:spPr bwMode="auto">
          <a:xfrm>
            <a:off x="4648200" y="4800601"/>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t>名称节点</a:t>
            </a:r>
            <a:r>
              <a:rPr lang="en-US" altLang="zh-CN"/>
              <a:t>1</a:t>
            </a:r>
            <a:r>
              <a:rPr lang="zh-CN" altLang="en-US"/>
              <a:t>维护的命名空间</a:t>
            </a:r>
          </a:p>
        </p:txBody>
      </p:sp>
      <p:sp>
        <p:nvSpPr>
          <p:cNvPr id="17418" name="TextBox 9"/>
          <p:cNvSpPr txBox="1">
            <a:spLocks noChangeArrowheads="1"/>
          </p:cNvSpPr>
          <p:nvPr/>
        </p:nvSpPr>
        <p:spPr bwMode="auto">
          <a:xfrm>
            <a:off x="6705600" y="5678488"/>
            <a:ext cx="160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t>名称节点</a:t>
            </a:r>
            <a:r>
              <a:rPr lang="en-US" altLang="zh-CN"/>
              <a:t>2</a:t>
            </a:r>
            <a:r>
              <a:rPr lang="zh-CN" altLang="en-US"/>
              <a:t>维护的命名空间</a:t>
            </a:r>
          </a:p>
        </p:txBody>
      </p:sp>
      <p:grpSp>
        <p:nvGrpSpPr>
          <p:cNvPr id="2" name="Group 4">
            <a:extLst>
              <a:ext uri="{FF2B5EF4-FFF2-40B4-BE49-F238E27FC236}">
                <a16:creationId xmlns:a16="http://schemas.microsoft.com/office/drawing/2014/main" id="{16C5196A-F098-44C6-BA63-F545AAF77D07}"/>
              </a:ext>
            </a:extLst>
          </p:cNvPr>
          <p:cNvGrpSpPr>
            <a:grpSpLocks noChangeAspect="1"/>
          </p:cNvGrpSpPr>
          <p:nvPr/>
        </p:nvGrpSpPr>
        <p:grpSpPr bwMode="auto">
          <a:xfrm>
            <a:off x="6019800" y="1905000"/>
            <a:ext cx="3733800" cy="3819525"/>
            <a:chOff x="3792" y="1200"/>
            <a:chExt cx="2352" cy="2406"/>
          </a:xfrm>
          <a:solidFill>
            <a:schemeClr val="bg2"/>
          </a:solidFill>
        </p:grpSpPr>
        <p:sp>
          <p:nvSpPr>
            <p:cNvPr id="3" name="AutoShape 3">
              <a:extLst>
                <a:ext uri="{FF2B5EF4-FFF2-40B4-BE49-F238E27FC236}">
                  <a16:creationId xmlns:a16="http://schemas.microsoft.com/office/drawing/2014/main" id="{B834D899-F386-41C5-BD70-3DCCDB8CAF8B}"/>
                </a:ext>
              </a:extLst>
            </p:cNvPr>
            <p:cNvSpPr>
              <a:spLocks noChangeAspect="1" noChangeArrowheads="1" noTextEdit="1"/>
            </p:cNvSpPr>
            <p:nvPr/>
          </p:nvSpPr>
          <p:spPr bwMode="auto">
            <a:xfrm>
              <a:off x="3792" y="1200"/>
              <a:ext cx="2352" cy="24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Rectangle 5">
              <a:extLst>
                <a:ext uri="{FF2B5EF4-FFF2-40B4-BE49-F238E27FC236}">
                  <a16:creationId xmlns:a16="http://schemas.microsoft.com/office/drawing/2014/main" id="{854F4808-7273-4001-8034-D456A43B558B}"/>
                </a:ext>
              </a:extLst>
            </p:cNvPr>
            <p:cNvSpPr>
              <a:spLocks noChangeArrowheads="1"/>
            </p:cNvSpPr>
            <p:nvPr/>
          </p:nvSpPr>
          <p:spPr bwMode="auto">
            <a:xfrm>
              <a:off x="3792" y="1216"/>
              <a:ext cx="102" cy="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a:ln>
                    <a:noFill/>
                  </a:ln>
                  <a:solidFill>
                    <a:srgbClr val="000000"/>
                  </a:solidFill>
                  <a:effectLst/>
                  <a:latin typeface="Calibri" panose="020F050202020403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nvGrpSpPr>
            <p:cNvPr id="5" name="Group 37">
              <a:extLst>
                <a:ext uri="{FF2B5EF4-FFF2-40B4-BE49-F238E27FC236}">
                  <a16:creationId xmlns:a16="http://schemas.microsoft.com/office/drawing/2014/main" id="{25B5B217-7349-4296-A98C-5FAD82DA8E5E}"/>
                </a:ext>
              </a:extLst>
            </p:cNvPr>
            <p:cNvGrpSpPr>
              <a:grpSpLocks/>
            </p:cNvGrpSpPr>
            <p:nvPr/>
          </p:nvGrpSpPr>
          <p:grpSpPr bwMode="auto">
            <a:xfrm>
              <a:off x="3808" y="1272"/>
              <a:ext cx="2259" cy="2319"/>
              <a:chOff x="3808" y="1272"/>
              <a:chExt cx="2259" cy="2319"/>
            </a:xfrm>
            <a:grpFill/>
          </p:grpSpPr>
          <p:sp>
            <p:nvSpPr>
              <p:cNvPr id="6" name="Freeform 6">
                <a:extLst>
                  <a:ext uri="{FF2B5EF4-FFF2-40B4-BE49-F238E27FC236}">
                    <a16:creationId xmlns:a16="http://schemas.microsoft.com/office/drawing/2014/main" id="{337DBD02-688A-43F0-94E8-3A413A1CE8DA}"/>
                  </a:ext>
                </a:extLst>
              </p:cNvPr>
              <p:cNvSpPr>
                <a:spLocks/>
              </p:cNvSpPr>
              <p:nvPr/>
            </p:nvSpPr>
            <p:spPr bwMode="auto">
              <a:xfrm>
                <a:off x="4147" y="1441"/>
                <a:ext cx="1807" cy="792"/>
              </a:xfrm>
              <a:custGeom>
                <a:avLst/>
                <a:gdLst>
                  <a:gd name="T0" fmla="*/ 1807 w 1807"/>
                  <a:gd name="T1" fmla="*/ 792 h 792"/>
                  <a:gd name="T2" fmla="*/ 904 w 1807"/>
                  <a:gd name="T3" fmla="*/ 0 h 792"/>
                  <a:gd name="T4" fmla="*/ 0 w 1807"/>
                  <a:gd name="T5" fmla="*/ 792 h 792"/>
                  <a:gd name="T6" fmla="*/ 1807 w 1807"/>
                  <a:gd name="T7" fmla="*/ 792 h 792"/>
                </a:gdLst>
                <a:ahLst/>
                <a:cxnLst>
                  <a:cxn ang="0">
                    <a:pos x="T0" y="T1"/>
                  </a:cxn>
                  <a:cxn ang="0">
                    <a:pos x="T2" y="T3"/>
                  </a:cxn>
                  <a:cxn ang="0">
                    <a:pos x="T4" y="T5"/>
                  </a:cxn>
                  <a:cxn ang="0">
                    <a:pos x="T6" y="T7"/>
                  </a:cxn>
                </a:cxnLst>
                <a:rect l="0" t="0" r="r" b="b"/>
                <a:pathLst>
                  <a:path w="1807" h="792">
                    <a:moveTo>
                      <a:pt x="1807" y="792"/>
                    </a:moveTo>
                    <a:lnTo>
                      <a:pt x="904" y="0"/>
                    </a:lnTo>
                    <a:lnTo>
                      <a:pt x="0" y="792"/>
                    </a:lnTo>
                    <a:lnTo>
                      <a:pt x="1807"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a:extLst>
                  <a:ext uri="{FF2B5EF4-FFF2-40B4-BE49-F238E27FC236}">
                    <a16:creationId xmlns:a16="http://schemas.microsoft.com/office/drawing/2014/main" id="{D1AD1E1C-B4E0-4B80-B499-320606F15BC2}"/>
                  </a:ext>
                </a:extLst>
              </p:cNvPr>
              <p:cNvSpPr>
                <a:spLocks/>
              </p:cNvSpPr>
              <p:nvPr/>
            </p:nvSpPr>
            <p:spPr bwMode="auto">
              <a:xfrm>
                <a:off x="4147" y="1441"/>
                <a:ext cx="1807" cy="792"/>
              </a:xfrm>
              <a:custGeom>
                <a:avLst/>
                <a:gdLst>
                  <a:gd name="T0" fmla="*/ 1807 w 1807"/>
                  <a:gd name="T1" fmla="*/ 792 h 792"/>
                  <a:gd name="T2" fmla="*/ 904 w 1807"/>
                  <a:gd name="T3" fmla="*/ 0 h 792"/>
                  <a:gd name="T4" fmla="*/ 0 w 1807"/>
                  <a:gd name="T5" fmla="*/ 792 h 792"/>
                  <a:gd name="T6" fmla="*/ 1807 w 1807"/>
                  <a:gd name="T7" fmla="*/ 792 h 792"/>
                </a:gdLst>
                <a:ahLst/>
                <a:cxnLst>
                  <a:cxn ang="0">
                    <a:pos x="T0" y="T1"/>
                  </a:cxn>
                  <a:cxn ang="0">
                    <a:pos x="T2" y="T3"/>
                  </a:cxn>
                  <a:cxn ang="0">
                    <a:pos x="T4" y="T5"/>
                  </a:cxn>
                  <a:cxn ang="0">
                    <a:pos x="T6" y="T7"/>
                  </a:cxn>
                </a:cxnLst>
                <a:rect l="0" t="0" r="r" b="b"/>
                <a:pathLst>
                  <a:path w="1807" h="792">
                    <a:moveTo>
                      <a:pt x="1807" y="792"/>
                    </a:moveTo>
                    <a:lnTo>
                      <a:pt x="904" y="0"/>
                    </a:lnTo>
                    <a:lnTo>
                      <a:pt x="0" y="792"/>
                    </a:lnTo>
                    <a:lnTo>
                      <a:pt x="1807" y="792"/>
                    </a:lnTo>
                    <a:close/>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a:extLst>
                  <a:ext uri="{FF2B5EF4-FFF2-40B4-BE49-F238E27FC236}">
                    <a16:creationId xmlns:a16="http://schemas.microsoft.com/office/drawing/2014/main" id="{369637A2-BB88-4759-8795-40E941BC1D2D}"/>
                  </a:ext>
                </a:extLst>
              </p:cNvPr>
              <p:cNvSpPr>
                <a:spLocks/>
              </p:cNvSpPr>
              <p:nvPr/>
            </p:nvSpPr>
            <p:spPr bwMode="auto">
              <a:xfrm>
                <a:off x="3808" y="2912"/>
                <a:ext cx="452" cy="679"/>
              </a:xfrm>
              <a:custGeom>
                <a:avLst/>
                <a:gdLst>
                  <a:gd name="T0" fmla="*/ 452 w 452"/>
                  <a:gd name="T1" fmla="*/ 679 h 679"/>
                  <a:gd name="T2" fmla="*/ 226 w 452"/>
                  <a:gd name="T3" fmla="*/ 0 h 679"/>
                  <a:gd name="T4" fmla="*/ 0 w 452"/>
                  <a:gd name="T5" fmla="*/ 679 h 679"/>
                  <a:gd name="T6" fmla="*/ 452 w 452"/>
                  <a:gd name="T7" fmla="*/ 679 h 679"/>
                </a:gdLst>
                <a:ahLst/>
                <a:cxnLst>
                  <a:cxn ang="0">
                    <a:pos x="T0" y="T1"/>
                  </a:cxn>
                  <a:cxn ang="0">
                    <a:pos x="T2" y="T3"/>
                  </a:cxn>
                  <a:cxn ang="0">
                    <a:pos x="T4" y="T5"/>
                  </a:cxn>
                  <a:cxn ang="0">
                    <a:pos x="T6" y="T7"/>
                  </a:cxn>
                </a:cxnLst>
                <a:rect l="0" t="0" r="r" b="b"/>
                <a:pathLst>
                  <a:path w="452" h="679">
                    <a:moveTo>
                      <a:pt x="452" y="679"/>
                    </a:moveTo>
                    <a:lnTo>
                      <a:pt x="226" y="0"/>
                    </a:lnTo>
                    <a:lnTo>
                      <a:pt x="0" y="679"/>
                    </a:lnTo>
                    <a:lnTo>
                      <a:pt x="452" y="679"/>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9">
                <a:extLst>
                  <a:ext uri="{FF2B5EF4-FFF2-40B4-BE49-F238E27FC236}">
                    <a16:creationId xmlns:a16="http://schemas.microsoft.com/office/drawing/2014/main" id="{AB706000-0236-4DCA-8978-C82B7F47AB0F}"/>
                  </a:ext>
                </a:extLst>
              </p:cNvPr>
              <p:cNvSpPr>
                <a:spLocks/>
              </p:cNvSpPr>
              <p:nvPr/>
            </p:nvSpPr>
            <p:spPr bwMode="auto">
              <a:xfrm>
                <a:off x="3808" y="2912"/>
                <a:ext cx="452" cy="679"/>
              </a:xfrm>
              <a:custGeom>
                <a:avLst/>
                <a:gdLst>
                  <a:gd name="T0" fmla="*/ 452 w 452"/>
                  <a:gd name="T1" fmla="*/ 679 h 679"/>
                  <a:gd name="T2" fmla="*/ 226 w 452"/>
                  <a:gd name="T3" fmla="*/ 0 h 679"/>
                  <a:gd name="T4" fmla="*/ 0 w 452"/>
                  <a:gd name="T5" fmla="*/ 679 h 679"/>
                  <a:gd name="T6" fmla="*/ 452 w 452"/>
                  <a:gd name="T7" fmla="*/ 679 h 679"/>
                </a:gdLst>
                <a:ahLst/>
                <a:cxnLst>
                  <a:cxn ang="0">
                    <a:pos x="T0" y="T1"/>
                  </a:cxn>
                  <a:cxn ang="0">
                    <a:pos x="T2" y="T3"/>
                  </a:cxn>
                  <a:cxn ang="0">
                    <a:pos x="T4" y="T5"/>
                  </a:cxn>
                  <a:cxn ang="0">
                    <a:pos x="T6" y="T7"/>
                  </a:cxn>
                </a:cxnLst>
                <a:rect l="0" t="0" r="r" b="b"/>
                <a:pathLst>
                  <a:path w="452" h="679">
                    <a:moveTo>
                      <a:pt x="452" y="679"/>
                    </a:moveTo>
                    <a:lnTo>
                      <a:pt x="226" y="0"/>
                    </a:lnTo>
                    <a:lnTo>
                      <a:pt x="0" y="679"/>
                    </a:lnTo>
                    <a:lnTo>
                      <a:pt x="452" y="679"/>
                    </a:lnTo>
                    <a:close/>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a:extLst>
                  <a:ext uri="{FF2B5EF4-FFF2-40B4-BE49-F238E27FC236}">
                    <a16:creationId xmlns:a16="http://schemas.microsoft.com/office/drawing/2014/main" id="{00645513-2864-4CDE-ACBC-43986889599E}"/>
                  </a:ext>
                </a:extLst>
              </p:cNvPr>
              <p:cNvSpPr>
                <a:spLocks/>
              </p:cNvSpPr>
              <p:nvPr/>
            </p:nvSpPr>
            <p:spPr bwMode="auto">
              <a:xfrm>
                <a:off x="4486" y="2912"/>
                <a:ext cx="452" cy="679"/>
              </a:xfrm>
              <a:custGeom>
                <a:avLst/>
                <a:gdLst>
                  <a:gd name="T0" fmla="*/ 452 w 452"/>
                  <a:gd name="T1" fmla="*/ 679 h 679"/>
                  <a:gd name="T2" fmla="*/ 226 w 452"/>
                  <a:gd name="T3" fmla="*/ 0 h 679"/>
                  <a:gd name="T4" fmla="*/ 0 w 452"/>
                  <a:gd name="T5" fmla="*/ 679 h 679"/>
                  <a:gd name="T6" fmla="*/ 452 w 452"/>
                  <a:gd name="T7" fmla="*/ 679 h 679"/>
                </a:gdLst>
                <a:ahLst/>
                <a:cxnLst>
                  <a:cxn ang="0">
                    <a:pos x="T0" y="T1"/>
                  </a:cxn>
                  <a:cxn ang="0">
                    <a:pos x="T2" y="T3"/>
                  </a:cxn>
                  <a:cxn ang="0">
                    <a:pos x="T4" y="T5"/>
                  </a:cxn>
                  <a:cxn ang="0">
                    <a:pos x="T6" y="T7"/>
                  </a:cxn>
                </a:cxnLst>
                <a:rect l="0" t="0" r="r" b="b"/>
                <a:pathLst>
                  <a:path w="452" h="679">
                    <a:moveTo>
                      <a:pt x="452" y="679"/>
                    </a:moveTo>
                    <a:lnTo>
                      <a:pt x="226" y="0"/>
                    </a:lnTo>
                    <a:lnTo>
                      <a:pt x="0" y="679"/>
                    </a:lnTo>
                    <a:lnTo>
                      <a:pt x="452" y="679"/>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1">
                <a:extLst>
                  <a:ext uri="{FF2B5EF4-FFF2-40B4-BE49-F238E27FC236}">
                    <a16:creationId xmlns:a16="http://schemas.microsoft.com/office/drawing/2014/main" id="{FEEF883C-F7CE-42D7-9B76-52505A6823C4}"/>
                  </a:ext>
                </a:extLst>
              </p:cNvPr>
              <p:cNvSpPr>
                <a:spLocks/>
              </p:cNvSpPr>
              <p:nvPr/>
            </p:nvSpPr>
            <p:spPr bwMode="auto">
              <a:xfrm>
                <a:off x="4486" y="2912"/>
                <a:ext cx="452" cy="679"/>
              </a:xfrm>
              <a:custGeom>
                <a:avLst/>
                <a:gdLst>
                  <a:gd name="T0" fmla="*/ 452 w 452"/>
                  <a:gd name="T1" fmla="*/ 679 h 679"/>
                  <a:gd name="T2" fmla="*/ 226 w 452"/>
                  <a:gd name="T3" fmla="*/ 0 h 679"/>
                  <a:gd name="T4" fmla="*/ 0 w 452"/>
                  <a:gd name="T5" fmla="*/ 679 h 679"/>
                  <a:gd name="T6" fmla="*/ 452 w 452"/>
                  <a:gd name="T7" fmla="*/ 679 h 679"/>
                </a:gdLst>
                <a:ahLst/>
                <a:cxnLst>
                  <a:cxn ang="0">
                    <a:pos x="T0" y="T1"/>
                  </a:cxn>
                  <a:cxn ang="0">
                    <a:pos x="T2" y="T3"/>
                  </a:cxn>
                  <a:cxn ang="0">
                    <a:pos x="T4" y="T5"/>
                  </a:cxn>
                  <a:cxn ang="0">
                    <a:pos x="T6" y="T7"/>
                  </a:cxn>
                </a:cxnLst>
                <a:rect l="0" t="0" r="r" b="b"/>
                <a:pathLst>
                  <a:path w="452" h="679">
                    <a:moveTo>
                      <a:pt x="452" y="679"/>
                    </a:moveTo>
                    <a:lnTo>
                      <a:pt x="226" y="0"/>
                    </a:lnTo>
                    <a:lnTo>
                      <a:pt x="0" y="679"/>
                    </a:lnTo>
                    <a:lnTo>
                      <a:pt x="452" y="679"/>
                    </a:lnTo>
                    <a:close/>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a:extLst>
                  <a:ext uri="{FF2B5EF4-FFF2-40B4-BE49-F238E27FC236}">
                    <a16:creationId xmlns:a16="http://schemas.microsoft.com/office/drawing/2014/main" id="{2B08C6B0-37B6-4723-A953-DCB72AF0CA00}"/>
                  </a:ext>
                </a:extLst>
              </p:cNvPr>
              <p:cNvSpPr>
                <a:spLocks/>
              </p:cNvSpPr>
              <p:nvPr/>
            </p:nvSpPr>
            <p:spPr bwMode="auto">
              <a:xfrm>
                <a:off x="5164" y="2912"/>
                <a:ext cx="452" cy="679"/>
              </a:xfrm>
              <a:custGeom>
                <a:avLst/>
                <a:gdLst>
                  <a:gd name="T0" fmla="*/ 452 w 452"/>
                  <a:gd name="T1" fmla="*/ 679 h 679"/>
                  <a:gd name="T2" fmla="*/ 226 w 452"/>
                  <a:gd name="T3" fmla="*/ 0 h 679"/>
                  <a:gd name="T4" fmla="*/ 0 w 452"/>
                  <a:gd name="T5" fmla="*/ 679 h 679"/>
                  <a:gd name="T6" fmla="*/ 452 w 452"/>
                  <a:gd name="T7" fmla="*/ 679 h 679"/>
                </a:gdLst>
                <a:ahLst/>
                <a:cxnLst>
                  <a:cxn ang="0">
                    <a:pos x="T0" y="T1"/>
                  </a:cxn>
                  <a:cxn ang="0">
                    <a:pos x="T2" y="T3"/>
                  </a:cxn>
                  <a:cxn ang="0">
                    <a:pos x="T4" y="T5"/>
                  </a:cxn>
                  <a:cxn ang="0">
                    <a:pos x="T6" y="T7"/>
                  </a:cxn>
                </a:cxnLst>
                <a:rect l="0" t="0" r="r" b="b"/>
                <a:pathLst>
                  <a:path w="452" h="679">
                    <a:moveTo>
                      <a:pt x="452" y="679"/>
                    </a:moveTo>
                    <a:lnTo>
                      <a:pt x="226" y="0"/>
                    </a:lnTo>
                    <a:lnTo>
                      <a:pt x="0" y="679"/>
                    </a:lnTo>
                    <a:lnTo>
                      <a:pt x="452" y="679"/>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3">
                <a:extLst>
                  <a:ext uri="{FF2B5EF4-FFF2-40B4-BE49-F238E27FC236}">
                    <a16:creationId xmlns:a16="http://schemas.microsoft.com/office/drawing/2014/main" id="{583CC1E8-C3CA-412B-B0D2-D85D935898AD}"/>
                  </a:ext>
                </a:extLst>
              </p:cNvPr>
              <p:cNvSpPr>
                <a:spLocks/>
              </p:cNvSpPr>
              <p:nvPr/>
            </p:nvSpPr>
            <p:spPr bwMode="auto">
              <a:xfrm>
                <a:off x="5164" y="2912"/>
                <a:ext cx="452" cy="679"/>
              </a:xfrm>
              <a:custGeom>
                <a:avLst/>
                <a:gdLst>
                  <a:gd name="T0" fmla="*/ 452 w 452"/>
                  <a:gd name="T1" fmla="*/ 679 h 679"/>
                  <a:gd name="T2" fmla="*/ 226 w 452"/>
                  <a:gd name="T3" fmla="*/ 0 h 679"/>
                  <a:gd name="T4" fmla="*/ 0 w 452"/>
                  <a:gd name="T5" fmla="*/ 679 h 679"/>
                  <a:gd name="T6" fmla="*/ 452 w 452"/>
                  <a:gd name="T7" fmla="*/ 679 h 679"/>
                </a:gdLst>
                <a:ahLst/>
                <a:cxnLst>
                  <a:cxn ang="0">
                    <a:pos x="T0" y="T1"/>
                  </a:cxn>
                  <a:cxn ang="0">
                    <a:pos x="T2" y="T3"/>
                  </a:cxn>
                  <a:cxn ang="0">
                    <a:pos x="T4" y="T5"/>
                  </a:cxn>
                  <a:cxn ang="0">
                    <a:pos x="T6" y="T7"/>
                  </a:cxn>
                </a:cxnLst>
                <a:rect l="0" t="0" r="r" b="b"/>
                <a:pathLst>
                  <a:path w="452" h="679">
                    <a:moveTo>
                      <a:pt x="452" y="679"/>
                    </a:moveTo>
                    <a:lnTo>
                      <a:pt x="226" y="0"/>
                    </a:lnTo>
                    <a:lnTo>
                      <a:pt x="0" y="679"/>
                    </a:lnTo>
                    <a:lnTo>
                      <a:pt x="452" y="679"/>
                    </a:lnTo>
                    <a:close/>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
                <a:extLst>
                  <a:ext uri="{FF2B5EF4-FFF2-40B4-BE49-F238E27FC236}">
                    <a16:creationId xmlns:a16="http://schemas.microsoft.com/office/drawing/2014/main" id="{4581C231-61DC-4263-B915-FA0C2A70073C}"/>
                  </a:ext>
                </a:extLst>
              </p:cNvPr>
              <p:cNvSpPr>
                <a:spLocks/>
              </p:cNvSpPr>
              <p:nvPr/>
            </p:nvSpPr>
            <p:spPr bwMode="auto">
              <a:xfrm>
                <a:off x="5841" y="2460"/>
                <a:ext cx="226" cy="452"/>
              </a:xfrm>
              <a:custGeom>
                <a:avLst/>
                <a:gdLst>
                  <a:gd name="T0" fmla="*/ 226 w 226"/>
                  <a:gd name="T1" fmla="*/ 452 h 452"/>
                  <a:gd name="T2" fmla="*/ 113 w 226"/>
                  <a:gd name="T3" fmla="*/ 0 h 452"/>
                  <a:gd name="T4" fmla="*/ 0 w 226"/>
                  <a:gd name="T5" fmla="*/ 452 h 452"/>
                  <a:gd name="T6" fmla="*/ 226 w 226"/>
                  <a:gd name="T7" fmla="*/ 452 h 452"/>
                </a:gdLst>
                <a:ahLst/>
                <a:cxnLst>
                  <a:cxn ang="0">
                    <a:pos x="T0" y="T1"/>
                  </a:cxn>
                  <a:cxn ang="0">
                    <a:pos x="T2" y="T3"/>
                  </a:cxn>
                  <a:cxn ang="0">
                    <a:pos x="T4" y="T5"/>
                  </a:cxn>
                  <a:cxn ang="0">
                    <a:pos x="T6" y="T7"/>
                  </a:cxn>
                </a:cxnLst>
                <a:rect l="0" t="0" r="r" b="b"/>
                <a:pathLst>
                  <a:path w="226" h="452">
                    <a:moveTo>
                      <a:pt x="226" y="452"/>
                    </a:moveTo>
                    <a:lnTo>
                      <a:pt x="113" y="0"/>
                    </a:lnTo>
                    <a:lnTo>
                      <a:pt x="0" y="452"/>
                    </a:lnTo>
                    <a:lnTo>
                      <a:pt x="226" y="452"/>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5">
                <a:extLst>
                  <a:ext uri="{FF2B5EF4-FFF2-40B4-BE49-F238E27FC236}">
                    <a16:creationId xmlns:a16="http://schemas.microsoft.com/office/drawing/2014/main" id="{DCC79BA3-C93B-4D90-AD8A-964DFD5B0D00}"/>
                  </a:ext>
                </a:extLst>
              </p:cNvPr>
              <p:cNvSpPr>
                <a:spLocks/>
              </p:cNvSpPr>
              <p:nvPr/>
            </p:nvSpPr>
            <p:spPr bwMode="auto">
              <a:xfrm>
                <a:off x="5841" y="2460"/>
                <a:ext cx="226" cy="452"/>
              </a:xfrm>
              <a:custGeom>
                <a:avLst/>
                <a:gdLst>
                  <a:gd name="T0" fmla="*/ 226 w 226"/>
                  <a:gd name="T1" fmla="*/ 452 h 452"/>
                  <a:gd name="T2" fmla="*/ 113 w 226"/>
                  <a:gd name="T3" fmla="*/ 0 h 452"/>
                  <a:gd name="T4" fmla="*/ 0 w 226"/>
                  <a:gd name="T5" fmla="*/ 452 h 452"/>
                  <a:gd name="T6" fmla="*/ 226 w 226"/>
                  <a:gd name="T7" fmla="*/ 452 h 452"/>
                </a:gdLst>
                <a:ahLst/>
                <a:cxnLst>
                  <a:cxn ang="0">
                    <a:pos x="T0" y="T1"/>
                  </a:cxn>
                  <a:cxn ang="0">
                    <a:pos x="T2" y="T3"/>
                  </a:cxn>
                  <a:cxn ang="0">
                    <a:pos x="T4" y="T5"/>
                  </a:cxn>
                  <a:cxn ang="0">
                    <a:pos x="T6" y="T7"/>
                  </a:cxn>
                </a:cxnLst>
                <a:rect l="0" t="0" r="r" b="b"/>
                <a:pathLst>
                  <a:path w="226" h="452">
                    <a:moveTo>
                      <a:pt x="226" y="452"/>
                    </a:moveTo>
                    <a:lnTo>
                      <a:pt x="113" y="0"/>
                    </a:lnTo>
                    <a:lnTo>
                      <a:pt x="0" y="452"/>
                    </a:lnTo>
                    <a:lnTo>
                      <a:pt x="226" y="452"/>
                    </a:lnTo>
                    <a:close/>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pic>
            <p:nvPicPr>
              <p:cNvPr id="5136" name="Picture 16">
                <a:extLst>
                  <a:ext uri="{FF2B5EF4-FFF2-40B4-BE49-F238E27FC236}">
                    <a16:creationId xmlns:a16="http://schemas.microsoft.com/office/drawing/2014/main" id="{80633136-9436-4221-9229-CF21EBE57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 y="1386"/>
                <a:ext cx="107"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Oval 17">
                <a:extLst>
                  <a:ext uri="{FF2B5EF4-FFF2-40B4-BE49-F238E27FC236}">
                    <a16:creationId xmlns:a16="http://schemas.microsoft.com/office/drawing/2014/main" id="{64F752FE-6D3B-4A47-B663-96E370A4AE3F}"/>
                  </a:ext>
                </a:extLst>
              </p:cNvPr>
              <p:cNvSpPr>
                <a:spLocks noChangeArrowheads="1"/>
              </p:cNvSpPr>
              <p:nvPr/>
            </p:nvSpPr>
            <p:spPr bwMode="auto">
              <a:xfrm>
                <a:off x="5006" y="1396"/>
                <a:ext cx="90" cy="90"/>
              </a:xfrm>
              <a:prstGeom prst="ellipse">
                <a:avLst/>
              </a:pr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 name="Line 18">
                <a:extLst>
                  <a:ext uri="{FF2B5EF4-FFF2-40B4-BE49-F238E27FC236}">
                    <a16:creationId xmlns:a16="http://schemas.microsoft.com/office/drawing/2014/main" id="{E7F63B18-8DA7-4C16-85AC-CF18F591F7EA}"/>
                  </a:ext>
                </a:extLst>
              </p:cNvPr>
              <p:cNvSpPr>
                <a:spLocks noChangeShapeType="1"/>
              </p:cNvSpPr>
              <p:nvPr/>
            </p:nvSpPr>
            <p:spPr bwMode="auto">
              <a:xfrm flipH="1">
                <a:off x="4059" y="1478"/>
                <a:ext cx="966" cy="1398"/>
              </a:xfrm>
              <a:prstGeom prst="line">
                <a:avLst/>
              </a:prstGeom>
              <a:grpFill/>
              <a:ln w="1588"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9">
                <a:extLst>
                  <a:ext uri="{FF2B5EF4-FFF2-40B4-BE49-F238E27FC236}">
                    <a16:creationId xmlns:a16="http://schemas.microsoft.com/office/drawing/2014/main" id="{B258F78E-DE1C-4A86-A127-801FB39B7245}"/>
                  </a:ext>
                </a:extLst>
              </p:cNvPr>
              <p:cNvSpPr>
                <a:spLocks/>
              </p:cNvSpPr>
              <p:nvPr/>
            </p:nvSpPr>
            <p:spPr bwMode="auto">
              <a:xfrm>
                <a:off x="4034" y="2864"/>
                <a:ext cx="43" cy="48"/>
              </a:xfrm>
              <a:custGeom>
                <a:avLst/>
                <a:gdLst>
                  <a:gd name="T0" fmla="*/ 115 w 115"/>
                  <a:gd name="T1" fmla="*/ 67 h 130"/>
                  <a:gd name="T2" fmla="*/ 0 w 115"/>
                  <a:gd name="T3" fmla="*/ 130 h 130"/>
                  <a:gd name="T4" fmla="*/ 18 w 115"/>
                  <a:gd name="T5" fmla="*/ 0 h 130"/>
                  <a:gd name="T6" fmla="*/ 115 w 115"/>
                  <a:gd name="T7" fmla="*/ 67 h 130"/>
                </a:gdLst>
                <a:ahLst/>
                <a:cxnLst>
                  <a:cxn ang="0">
                    <a:pos x="T0" y="T1"/>
                  </a:cxn>
                  <a:cxn ang="0">
                    <a:pos x="T2" y="T3"/>
                  </a:cxn>
                  <a:cxn ang="0">
                    <a:pos x="T4" y="T5"/>
                  </a:cxn>
                  <a:cxn ang="0">
                    <a:pos x="T6" y="T7"/>
                  </a:cxn>
                </a:cxnLst>
                <a:rect l="0" t="0" r="r" b="b"/>
                <a:pathLst>
                  <a:path w="115" h="130">
                    <a:moveTo>
                      <a:pt x="115" y="67"/>
                    </a:moveTo>
                    <a:lnTo>
                      <a:pt x="0" y="130"/>
                    </a:lnTo>
                    <a:lnTo>
                      <a:pt x="18" y="0"/>
                    </a:lnTo>
                    <a:cubicBezTo>
                      <a:pt x="59" y="6"/>
                      <a:pt x="95" y="31"/>
                      <a:pt x="115" y="67"/>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Line 20">
                <a:extLst>
                  <a:ext uri="{FF2B5EF4-FFF2-40B4-BE49-F238E27FC236}">
                    <a16:creationId xmlns:a16="http://schemas.microsoft.com/office/drawing/2014/main" id="{5A02E709-9A5C-4F11-A079-6E448E8A3325}"/>
                  </a:ext>
                </a:extLst>
              </p:cNvPr>
              <p:cNvSpPr>
                <a:spLocks noChangeShapeType="1"/>
              </p:cNvSpPr>
              <p:nvPr/>
            </p:nvSpPr>
            <p:spPr bwMode="auto">
              <a:xfrm flipH="1">
                <a:off x="4719" y="1485"/>
                <a:ext cx="322" cy="1395"/>
              </a:xfrm>
              <a:prstGeom prst="line">
                <a:avLst/>
              </a:prstGeom>
              <a:grpFill/>
              <a:ln w="1588"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1">
                <a:extLst>
                  <a:ext uri="{FF2B5EF4-FFF2-40B4-BE49-F238E27FC236}">
                    <a16:creationId xmlns:a16="http://schemas.microsoft.com/office/drawing/2014/main" id="{16856524-B159-47E6-8434-827586B5B014}"/>
                  </a:ext>
                </a:extLst>
              </p:cNvPr>
              <p:cNvSpPr>
                <a:spLocks/>
              </p:cNvSpPr>
              <p:nvPr/>
            </p:nvSpPr>
            <p:spPr bwMode="auto">
              <a:xfrm>
                <a:off x="4700" y="2864"/>
                <a:ext cx="43" cy="48"/>
              </a:xfrm>
              <a:custGeom>
                <a:avLst/>
                <a:gdLst>
                  <a:gd name="T0" fmla="*/ 31 w 115"/>
                  <a:gd name="T1" fmla="*/ 128 h 128"/>
                  <a:gd name="T2" fmla="*/ 0 w 115"/>
                  <a:gd name="T3" fmla="*/ 0 h 128"/>
                  <a:gd name="T4" fmla="*/ 115 w 115"/>
                  <a:gd name="T5" fmla="*/ 27 h 128"/>
                  <a:gd name="T6" fmla="*/ 115 w 115"/>
                  <a:gd name="T7" fmla="*/ 27 h 128"/>
                  <a:gd name="T8" fmla="*/ 31 w 115"/>
                  <a:gd name="T9" fmla="*/ 128 h 128"/>
                </a:gdLst>
                <a:ahLst/>
                <a:cxnLst>
                  <a:cxn ang="0">
                    <a:pos x="T0" y="T1"/>
                  </a:cxn>
                  <a:cxn ang="0">
                    <a:pos x="T2" y="T3"/>
                  </a:cxn>
                  <a:cxn ang="0">
                    <a:pos x="T4" y="T5"/>
                  </a:cxn>
                  <a:cxn ang="0">
                    <a:pos x="T6" y="T7"/>
                  </a:cxn>
                  <a:cxn ang="0">
                    <a:pos x="T8" y="T9"/>
                  </a:cxn>
                </a:cxnLst>
                <a:rect l="0" t="0" r="r" b="b"/>
                <a:pathLst>
                  <a:path w="115" h="128">
                    <a:moveTo>
                      <a:pt x="31" y="128"/>
                    </a:moveTo>
                    <a:lnTo>
                      <a:pt x="0" y="0"/>
                    </a:lnTo>
                    <a:cubicBezTo>
                      <a:pt x="32" y="27"/>
                      <a:pt x="74" y="36"/>
                      <a:pt x="115" y="27"/>
                    </a:cubicBezTo>
                    <a:lnTo>
                      <a:pt x="115" y="27"/>
                    </a:lnTo>
                    <a:lnTo>
                      <a:pt x="31" y="128"/>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Line 22">
                <a:extLst>
                  <a:ext uri="{FF2B5EF4-FFF2-40B4-BE49-F238E27FC236}">
                    <a16:creationId xmlns:a16="http://schemas.microsoft.com/office/drawing/2014/main" id="{11099154-1173-48BA-ABAC-430A3B849F21}"/>
                  </a:ext>
                </a:extLst>
              </p:cNvPr>
              <p:cNvSpPr>
                <a:spLocks noChangeShapeType="1"/>
              </p:cNvSpPr>
              <p:nvPr/>
            </p:nvSpPr>
            <p:spPr bwMode="auto">
              <a:xfrm>
                <a:off x="5061" y="1485"/>
                <a:ext cx="321" cy="1395"/>
              </a:xfrm>
              <a:prstGeom prst="line">
                <a:avLst/>
              </a:prstGeom>
              <a:grpFill/>
              <a:ln w="1588"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3">
                <a:extLst>
                  <a:ext uri="{FF2B5EF4-FFF2-40B4-BE49-F238E27FC236}">
                    <a16:creationId xmlns:a16="http://schemas.microsoft.com/office/drawing/2014/main" id="{1473C1D3-6390-4EDC-AA44-F753752FF585}"/>
                  </a:ext>
                </a:extLst>
              </p:cNvPr>
              <p:cNvSpPr>
                <a:spLocks/>
              </p:cNvSpPr>
              <p:nvPr/>
            </p:nvSpPr>
            <p:spPr bwMode="auto">
              <a:xfrm>
                <a:off x="5358" y="2864"/>
                <a:ext cx="43" cy="48"/>
              </a:xfrm>
              <a:custGeom>
                <a:avLst/>
                <a:gdLst>
                  <a:gd name="T0" fmla="*/ 84 w 115"/>
                  <a:gd name="T1" fmla="*/ 128 h 128"/>
                  <a:gd name="T2" fmla="*/ 0 w 115"/>
                  <a:gd name="T3" fmla="*/ 27 h 128"/>
                  <a:gd name="T4" fmla="*/ 115 w 115"/>
                  <a:gd name="T5" fmla="*/ 0 h 128"/>
                  <a:gd name="T6" fmla="*/ 84 w 115"/>
                  <a:gd name="T7" fmla="*/ 128 h 128"/>
                </a:gdLst>
                <a:ahLst/>
                <a:cxnLst>
                  <a:cxn ang="0">
                    <a:pos x="T0" y="T1"/>
                  </a:cxn>
                  <a:cxn ang="0">
                    <a:pos x="T2" y="T3"/>
                  </a:cxn>
                  <a:cxn ang="0">
                    <a:pos x="T4" y="T5"/>
                  </a:cxn>
                  <a:cxn ang="0">
                    <a:pos x="T6" y="T7"/>
                  </a:cxn>
                </a:cxnLst>
                <a:rect l="0" t="0" r="r" b="b"/>
                <a:pathLst>
                  <a:path w="115" h="128">
                    <a:moveTo>
                      <a:pt x="84" y="128"/>
                    </a:moveTo>
                    <a:lnTo>
                      <a:pt x="0" y="27"/>
                    </a:lnTo>
                    <a:cubicBezTo>
                      <a:pt x="40" y="36"/>
                      <a:pt x="83" y="27"/>
                      <a:pt x="115" y="0"/>
                    </a:cubicBezTo>
                    <a:lnTo>
                      <a:pt x="84" y="128"/>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Line 24">
                <a:extLst>
                  <a:ext uri="{FF2B5EF4-FFF2-40B4-BE49-F238E27FC236}">
                    <a16:creationId xmlns:a16="http://schemas.microsoft.com/office/drawing/2014/main" id="{6176716B-D620-41EE-82CB-7FF448E2040B}"/>
                  </a:ext>
                </a:extLst>
              </p:cNvPr>
              <p:cNvSpPr>
                <a:spLocks noChangeShapeType="1"/>
              </p:cNvSpPr>
              <p:nvPr/>
            </p:nvSpPr>
            <p:spPr bwMode="auto">
              <a:xfrm>
                <a:off x="5081" y="1475"/>
                <a:ext cx="851" cy="960"/>
              </a:xfrm>
              <a:prstGeom prst="line">
                <a:avLst/>
              </a:prstGeom>
              <a:grpFill/>
              <a:ln w="1588"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5">
                <a:extLst>
                  <a:ext uri="{FF2B5EF4-FFF2-40B4-BE49-F238E27FC236}">
                    <a16:creationId xmlns:a16="http://schemas.microsoft.com/office/drawing/2014/main" id="{9A504D0E-FF10-4739-A31E-691D2EC7868E}"/>
                  </a:ext>
                </a:extLst>
              </p:cNvPr>
              <p:cNvSpPr>
                <a:spLocks/>
              </p:cNvSpPr>
              <p:nvPr/>
            </p:nvSpPr>
            <p:spPr bwMode="auto">
              <a:xfrm>
                <a:off x="5908" y="2412"/>
                <a:ext cx="46" cy="48"/>
              </a:xfrm>
              <a:custGeom>
                <a:avLst/>
                <a:gdLst>
                  <a:gd name="T0" fmla="*/ 123 w 123"/>
                  <a:gd name="T1" fmla="*/ 127 h 127"/>
                  <a:gd name="T2" fmla="*/ 0 w 123"/>
                  <a:gd name="T3" fmla="*/ 78 h 127"/>
                  <a:gd name="T4" fmla="*/ 88 w 123"/>
                  <a:gd name="T5" fmla="*/ 0 h 127"/>
                  <a:gd name="T6" fmla="*/ 88 w 123"/>
                  <a:gd name="T7" fmla="*/ 0 h 127"/>
                  <a:gd name="T8" fmla="*/ 123 w 123"/>
                  <a:gd name="T9" fmla="*/ 127 h 127"/>
                </a:gdLst>
                <a:ahLst/>
                <a:cxnLst>
                  <a:cxn ang="0">
                    <a:pos x="T0" y="T1"/>
                  </a:cxn>
                  <a:cxn ang="0">
                    <a:pos x="T2" y="T3"/>
                  </a:cxn>
                  <a:cxn ang="0">
                    <a:pos x="T4" y="T5"/>
                  </a:cxn>
                  <a:cxn ang="0">
                    <a:pos x="T6" y="T7"/>
                  </a:cxn>
                  <a:cxn ang="0">
                    <a:pos x="T8" y="T9"/>
                  </a:cxn>
                </a:cxnLst>
                <a:rect l="0" t="0" r="r" b="b"/>
                <a:pathLst>
                  <a:path w="123" h="127">
                    <a:moveTo>
                      <a:pt x="123" y="127"/>
                    </a:moveTo>
                    <a:lnTo>
                      <a:pt x="0" y="78"/>
                    </a:lnTo>
                    <a:cubicBezTo>
                      <a:pt x="40" y="67"/>
                      <a:pt x="73" y="38"/>
                      <a:pt x="88" y="0"/>
                    </a:cubicBezTo>
                    <a:lnTo>
                      <a:pt x="88" y="0"/>
                    </a:lnTo>
                    <a:lnTo>
                      <a:pt x="123" y="12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Rectangle 26">
                <a:extLst>
                  <a:ext uri="{FF2B5EF4-FFF2-40B4-BE49-F238E27FC236}">
                    <a16:creationId xmlns:a16="http://schemas.microsoft.com/office/drawing/2014/main" id="{2431A61D-0CE9-438C-960E-53B622A27CFE}"/>
                  </a:ext>
                </a:extLst>
              </p:cNvPr>
              <p:cNvSpPr>
                <a:spLocks noChangeArrowheads="1"/>
              </p:cNvSpPr>
              <p:nvPr/>
            </p:nvSpPr>
            <p:spPr bwMode="auto">
              <a:xfrm>
                <a:off x="5389" y="1272"/>
                <a:ext cx="137"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6" name="Rectangle 27">
                <a:extLst>
                  <a:ext uri="{FF2B5EF4-FFF2-40B4-BE49-F238E27FC236}">
                    <a16:creationId xmlns:a16="http://schemas.microsoft.com/office/drawing/2014/main" id="{01D652B8-C5EA-4A2F-982A-E6AACD27EEEC}"/>
                  </a:ext>
                </a:extLst>
              </p:cNvPr>
              <p:cNvSpPr>
                <a:spLocks noChangeArrowheads="1"/>
              </p:cNvSpPr>
              <p:nvPr/>
            </p:nvSpPr>
            <p:spPr bwMode="auto">
              <a:xfrm>
                <a:off x="5491" y="1272"/>
                <a:ext cx="268"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Client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7" name="Rectangle 28">
                <a:extLst>
                  <a:ext uri="{FF2B5EF4-FFF2-40B4-BE49-F238E27FC236}">
                    <a16:creationId xmlns:a16="http://schemas.microsoft.com/office/drawing/2014/main" id="{97B86FB7-5BFC-4FAE-996E-7F9A2113BB17}"/>
                  </a:ext>
                </a:extLst>
              </p:cNvPr>
              <p:cNvSpPr>
                <a:spLocks noChangeArrowheads="1"/>
              </p:cNvSpPr>
              <p:nvPr/>
            </p:nvSpPr>
            <p:spPr bwMode="auto">
              <a:xfrm>
                <a:off x="5724" y="1272"/>
                <a:ext cx="65"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 name="Rectangle 29">
                <a:extLst>
                  <a:ext uri="{FF2B5EF4-FFF2-40B4-BE49-F238E27FC236}">
                    <a16:creationId xmlns:a16="http://schemas.microsoft.com/office/drawing/2014/main" id="{5519DFFA-D7A4-4158-8077-274D626DD27C}"/>
                  </a:ext>
                </a:extLst>
              </p:cNvPr>
              <p:cNvSpPr>
                <a:spLocks noChangeArrowheads="1"/>
              </p:cNvSpPr>
              <p:nvPr/>
            </p:nvSpPr>
            <p:spPr bwMode="auto">
              <a:xfrm>
                <a:off x="5754" y="1272"/>
                <a:ext cx="191"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side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 name="Rectangle 30">
                <a:extLst>
                  <a:ext uri="{FF2B5EF4-FFF2-40B4-BE49-F238E27FC236}">
                    <a16:creationId xmlns:a16="http://schemas.microsoft.com/office/drawing/2014/main" id="{29FF0E0B-B0E9-4A34-9C2A-FC50CE834247}"/>
                  </a:ext>
                </a:extLst>
              </p:cNvPr>
              <p:cNvSpPr>
                <a:spLocks noChangeArrowheads="1"/>
              </p:cNvSpPr>
              <p:nvPr/>
            </p:nvSpPr>
            <p:spPr bwMode="auto">
              <a:xfrm>
                <a:off x="5341" y="1385"/>
                <a:ext cx="436"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      Mount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0" name="Rectangle 31">
                <a:extLst>
                  <a:ext uri="{FF2B5EF4-FFF2-40B4-BE49-F238E27FC236}">
                    <a16:creationId xmlns:a16="http://schemas.microsoft.com/office/drawing/2014/main" id="{6035F7E3-8CD9-4802-9A6F-C082115330A1}"/>
                  </a:ext>
                </a:extLst>
              </p:cNvPr>
              <p:cNvSpPr>
                <a:spLocks noChangeArrowheads="1"/>
              </p:cNvSpPr>
              <p:nvPr/>
            </p:nvSpPr>
            <p:spPr bwMode="auto">
              <a:xfrm>
                <a:off x="5742" y="1385"/>
                <a:ext cx="65"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1" name="Rectangle 32">
                <a:extLst>
                  <a:ext uri="{FF2B5EF4-FFF2-40B4-BE49-F238E27FC236}">
                    <a16:creationId xmlns:a16="http://schemas.microsoft.com/office/drawing/2014/main" id="{61989096-7DF4-4F78-901F-7967794FEDDF}"/>
                  </a:ext>
                </a:extLst>
              </p:cNvPr>
              <p:cNvSpPr>
                <a:spLocks noChangeArrowheads="1"/>
              </p:cNvSpPr>
              <p:nvPr/>
            </p:nvSpPr>
            <p:spPr bwMode="auto">
              <a:xfrm>
                <a:off x="5772" y="1385"/>
                <a:ext cx="221"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table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2" name="Rectangle 33">
                <a:extLst>
                  <a:ext uri="{FF2B5EF4-FFF2-40B4-BE49-F238E27FC236}">
                    <a16:creationId xmlns:a16="http://schemas.microsoft.com/office/drawing/2014/main" id="{055BD632-6593-4A15-8D0F-CAF223588178}"/>
                  </a:ext>
                </a:extLst>
              </p:cNvPr>
              <p:cNvSpPr>
                <a:spLocks noChangeArrowheads="1"/>
              </p:cNvSpPr>
              <p:nvPr/>
            </p:nvSpPr>
            <p:spPr bwMode="auto">
              <a:xfrm>
                <a:off x="4487" y="2020"/>
                <a:ext cx="197"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data</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3" name="Rectangle 34">
                <a:extLst>
                  <a:ext uri="{FF2B5EF4-FFF2-40B4-BE49-F238E27FC236}">
                    <a16:creationId xmlns:a16="http://schemas.microsoft.com/office/drawing/2014/main" id="{4F3758D9-6E5A-4E9C-97BF-1CE975A52C41}"/>
                  </a:ext>
                </a:extLst>
              </p:cNvPr>
              <p:cNvSpPr>
                <a:spLocks noChangeArrowheads="1"/>
              </p:cNvSpPr>
              <p:nvPr/>
            </p:nvSpPr>
            <p:spPr bwMode="auto">
              <a:xfrm>
                <a:off x="4750" y="2020"/>
                <a:ext cx="304"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project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 name="Rectangle 35">
                <a:extLst>
                  <a:ext uri="{FF2B5EF4-FFF2-40B4-BE49-F238E27FC236}">
                    <a16:creationId xmlns:a16="http://schemas.microsoft.com/office/drawing/2014/main" id="{BC213116-B6A7-4E34-B610-F70B7B17BB48}"/>
                  </a:ext>
                </a:extLst>
              </p:cNvPr>
              <p:cNvSpPr>
                <a:spLocks noChangeArrowheads="1"/>
              </p:cNvSpPr>
              <p:nvPr/>
            </p:nvSpPr>
            <p:spPr bwMode="auto">
              <a:xfrm>
                <a:off x="5114" y="2020"/>
                <a:ext cx="251"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home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5" name="Rectangle 36">
                <a:extLst>
                  <a:ext uri="{FF2B5EF4-FFF2-40B4-BE49-F238E27FC236}">
                    <a16:creationId xmlns:a16="http://schemas.microsoft.com/office/drawing/2014/main" id="{0145F2FC-4060-47F8-942D-B47B6190ED49}"/>
                  </a:ext>
                </a:extLst>
              </p:cNvPr>
              <p:cNvSpPr>
                <a:spLocks noChangeArrowheads="1"/>
              </p:cNvSpPr>
              <p:nvPr/>
            </p:nvSpPr>
            <p:spPr bwMode="auto">
              <a:xfrm>
                <a:off x="5485" y="2020"/>
                <a:ext cx="185" cy="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0" i="0" u="none" strike="noStrike" cap="none" normalizeH="0" baseline="0">
                    <a:ln>
                      <a:noFill/>
                    </a:ln>
                    <a:solidFill>
                      <a:srgbClr val="000000"/>
                    </a:solidFill>
                    <a:effectLst/>
                    <a:latin typeface="Times New Roman" panose="02020603050405020304" pitchFamily="18" charset="0"/>
                  </a:rPr>
                  <a:t>tmp</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698164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429323" y="143933"/>
            <a:ext cx="10131425" cy="1456267"/>
          </a:xfrm>
        </p:spPr>
        <p:txBody>
          <a:bodyPr/>
          <a:lstStyle/>
          <a:p>
            <a:r>
              <a:rPr lang="zh-CN" altLang="zh-CN" b="1" dirty="0"/>
              <a:t>HDFS Federation</a:t>
            </a:r>
            <a:endParaRPr lang="zh-CN" altLang="en-US" dirty="0"/>
          </a:p>
        </p:txBody>
      </p:sp>
      <p:sp>
        <p:nvSpPr>
          <p:cNvPr id="18435" name="矩形 3"/>
          <p:cNvSpPr>
            <a:spLocks noChangeArrowheads="1"/>
          </p:cNvSpPr>
          <p:nvPr/>
        </p:nvSpPr>
        <p:spPr bwMode="auto">
          <a:xfrm>
            <a:off x="2286000" y="1600200"/>
            <a:ext cx="7620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t>HDFS Federation</a:t>
            </a:r>
            <a:r>
              <a:rPr lang="zh-CN" altLang="en-US" dirty="0"/>
              <a:t>设计可解决单名称节点存在的以下几个问题：</a:t>
            </a:r>
          </a:p>
          <a:p>
            <a:r>
              <a:rPr lang="zh-CN" altLang="en-US" b="1" dirty="0"/>
              <a:t>（</a:t>
            </a:r>
            <a:r>
              <a:rPr lang="en-US" altLang="zh-CN" b="1" dirty="0"/>
              <a:t>1</a:t>
            </a:r>
            <a:r>
              <a:rPr lang="zh-CN" altLang="en-US" b="1" dirty="0"/>
              <a:t>）</a:t>
            </a:r>
            <a:r>
              <a:rPr lang="en-US" altLang="zh-CN" b="1" dirty="0"/>
              <a:t>HDFS</a:t>
            </a:r>
            <a:r>
              <a:rPr lang="zh-CN" altLang="en-US" b="1" dirty="0"/>
              <a:t>集群扩展性</a:t>
            </a:r>
            <a:r>
              <a:rPr lang="zh-CN" altLang="en-US" dirty="0"/>
              <a:t>。多个名称节点各自分管一部分目录，使得一个集群可以扩展到更多节点，不再像</a:t>
            </a:r>
            <a:r>
              <a:rPr lang="en-US" altLang="zh-CN" dirty="0"/>
              <a:t>HDFS1.0</a:t>
            </a:r>
            <a:r>
              <a:rPr lang="zh-CN" altLang="en-US" dirty="0"/>
              <a:t>中那样由于内存的限制制约文件存储数目</a:t>
            </a:r>
          </a:p>
          <a:p>
            <a:r>
              <a:rPr lang="zh-CN" altLang="en-US" b="1" dirty="0"/>
              <a:t>（</a:t>
            </a:r>
            <a:r>
              <a:rPr lang="en-US" altLang="zh-CN" b="1" dirty="0"/>
              <a:t>2</a:t>
            </a:r>
            <a:r>
              <a:rPr lang="zh-CN" altLang="en-US" b="1" dirty="0"/>
              <a:t>）性能更高效</a:t>
            </a:r>
            <a:r>
              <a:rPr lang="zh-CN" altLang="en-US" dirty="0"/>
              <a:t>。多个名称节点管理不同的数据，且同时对外提供服务，将为用户提供更高的读写吞吐率</a:t>
            </a:r>
          </a:p>
          <a:p>
            <a:r>
              <a:rPr lang="zh-CN" altLang="en-US" b="1" dirty="0"/>
              <a:t>（</a:t>
            </a:r>
            <a:r>
              <a:rPr lang="en-US" altLang="zh-CN" b="1" dirty="0"/>
              <a:t>3</a:t>
            </a:r>
            <a:r>
              <a:rPr lang="zh-CN" altLang="en-US" b="1" dirty="0"/>
              <a:t>）良好的隔离性</a:t>
            </a:r>
            <a:r>
              <a:rPr lang="zh-CN" altLang="en-US" dirty="0"/>
              <a:t>。用户可根据需要将不同业务数据交由不同名称节点管理，这样不同业务之间影响很小</a:t>
            </a:r>
            <a:endParaRPr lang="en-US" altLang="zh-CN" dirty="0"/>
          </a:p>
          <a:p>
            <a:endParaRPr lang="zh-CN" altLang="en-US" dirty="0"/>
          </a:p>
        </p:txBody>
      </p:sp>
      <p:sp>
        <p:nvSpPr>
          <p:cNvPr id="18436" name="Rectangle 1"/>
          <p:cNvSpPr>
            <a:spLocks noChangeArrowheads="1"/>
          </p:cNvSpPr>
          <p:nvPr/>
        </p:nvSpPr>
        <p:spPr bwMode="auto">
          <a:xfrm>
            <a:off x="1088135" y="1231900"/>
            <a:ext cx="4406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b="1" dirty="0">
                <a:solidFill>
                  <a:srgbClr val="FF0000"/>
                </a:solidFill>
                <a:latin typeface="Times New Roman" pitchFamily="18" charset="0"/>
                <a:cs typeface="Times New Roman" pitchFamily="18" charset="0"/>
              </a:rPr>
              <a:t>4.HDFS Federation</a:t>
            </a:r>
            <a:r>
              <a:rPr lang="zh-CN" altLang="en-US" b="1" dirty="0">
                <a:solidFill>
                  <a:srgbClr val="FF0000"/>
                </a:solidFill>
                <a:latin typeface="Times New Roman" pitchFamily="18" charset="0"/>
                <a:cs typeface="Times New Roman" pitchFamily="18" charset="0"/>
              </a:rPr>
              <a:t>相对于</a:t>
            </a:r>
            <a:r>
              <a:rPr lang="en-US" altLang="zh-CN" b="1" dirty="0">
                <a:solidFill>
                  <a:srgbClr val="FF0000"/>
                </a:solidFill>
                <a:latin typeface="Times New Roman" pitchFamily="18" charset="0"/>
                <a:cs typeface="Times New Roman" pitchFamily="18" charset="0"/>
              </a:rPr>
              <a:t>HDFS1.0</a:t>
            </a:r>
            <a:r>
              <a:rPr lang="zh-CN" altLang="en-US" b="1" dirty="0">
                <a:solidFill>
                  <a:srgbClr val="FF0000"/>
                </a:solidFill>
                <a:latin typeface="Times New Roman" pitchFamily="18" charset="0"/>
                <a:cs typeface="Times New Roman" pitchFamily="18" charset="0"/>
              </a:rPr>
              <a:t>的优势</a:t>
            </a:r>
            <a:endParaRPr lang="zh-CN" altLang="en-US" dirty="0">
              <a:solidFill>
                <a:srgbClr val="FF0000"/>
              </a:solidFill>
            </a:endParaRPr>
          </a:p>
        </p:txBody>
      </p:sp>
    </p:spTree>
    <p:extLst>
      <p:ext uri="{BB962C8B-B14F-4D97-AF65-F5344CB8AC3E}">
        <p14:creationId xmlns:p14="http://schemas.microsoft.com/office/powerpoint/2010/main" val="4285304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a:extLst>
              <a:ext uri="{FF2B5EF4-FFF2-40B4-BE49-F238E27FC236}">
                <a16:creationId xmlns:a16="http://schemas.microsoft.com/office/drawing/2014/main" id="{E1DBABB1-7DE8-184A-89F0-730E7921B6C6}"/>
              </a:ext>
            </a:extLst>
          </p:cNvPr>
          <p:cNvSpPr>
            <a:spLocks noChangeArrowheads="1"/>
          </p:cNvSpPr>
          <p:nvPr/>
        </p:nvSpPr>
        <p:spPr bwMode="auto">
          <a:xfrm>
            <a:off x="1447800" y="152400"/>
            <a:ext cx="9144000" cy="2133600"/>
          </a:xfrm>
          <a:prstGeom prst="rect">
            <a:avLst/>
          </a:prstGeom>
          <a:solidFill>
            <a:srgbClr val="0056A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074" name="Rectangle 3">
            <a:extLst>
              <a:ext uri="{FF2B5EF4-FFF2-40B4-BE49-F238E27FC236}">
                <a16:creationId xmlns:a16="http://schemas.microsoft.com/office/drawing/2014/main" id="{9AB5D524-66F8-5D43-8734-B020F93BB77D}"/>
              </a:ext>
            </a:extLst>
          </p:cNvPr>
          <p:cNvSpPr>
            <a:spLocks noChangeArrowheads="1"/>
          </p:cNvSpPr>
          <p:nvPr/>
        </p:nvSpPr>
        <p:spPr bwMode="auto">
          <a:xfrm>
            <a:off x="1524000" y="6629400"/>
            <a:ext cx="9144000" cy="228600"/>
          </a:xfrm>
          <a:prstGeom prst="rect">
            <a:avLst/>
          </a:prstGeom>
          <a:gradFill rotWithShape="1">
            <a:gsLst>
              <a:gs pos="0">
                <a:srgbClr val="0056AC"/>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200">
              <a:solidFill>
                <a:schemeClr val="bg1"/>
              </a:solidFill>
            </a:endParaRPr>
          </a:p>
        </p:txBody>
      </p:sp>
      <p:sp>
        <p:nvSpPr>
          <p:cNvPr id="3075" name="Rectangle 6">
            <a:extLst>
              <a:ext uri="{FF2B5EF4-FFF2-40B4-BE49-F238E27FC236}">
                <a16:creationId xmlns:a16="http://schemas.microsoft.com/office/drawing/2014/main" id="{0F259AA4-FB71-C04B-A58E-4AF67B1B11EB}"/>
              </a:ext>
            </a:extLst>
          </p:cNvPr>
          <p:cNvSpPr>
            <a:spLocks noGrp="1" noChangeArrowheads="1"/>
          </p:cNvSpPr>
          <p:nvPr>
            <p:ph type="title"/>
          </p:nvPr>
        </p:nvSpPr>
        <p:spPr>
          <a:xfrm>
            <a:off x="1981200" y="3695700"/>
            <a:ext cx="8229600" cy="1143000"/>
          </a:xfrm>
          <a:noFill/>
        </p:spPr>
        <p:txBody>
          <a:bodyPr>
            <a:normAutofit fontScale="90000"/>
          </a:bodyPr>
          <a:lstStyle/>
          <a:p>
            <a:pPr algn="ctr" eaLnBrk="1" hangingPunct="1"/>
            <a:br>
              <a:rPr lang="en-US" altLang="zh-CN" sz="2800" b="1" dirty="0"/>
            </a:br>
            <a:r>
              <a:rPr lang="zh-CN" altLang="en-US" sz="2800" b="1" dirty="0"/>
              <a:t>分而治之的智慧：</a:t>
            </a:r>
            <a:r>
              <a:rPr lang="en-US" altLang="zh-CN" b="1" dirty="0"/>
              <a:t>MapReduce</a:t>
            </a:r>
            <a:br>
              <a:rPr lang="en-US" altLang="zh-CN" b="1" dirty="0"/>
            </a:br>
            <a:r>
              <a:rPr lang="en-US" altLang="zh-CN" b="1" dirty="0"/>
              <a:t> </a:t>
            </a:r>
            <a:r>
              <a:rPr lang="zh-CN" altLang="en-US" dirty="0">
                <a:solidFill>
                  <a:schemeClr val="tx1"/>
                </a:solidFill>
              </a:rPr>
              <a:t> </a:t>
            </a:r>
          </a:p>
        </p:txBody>
      </p:sp>
      <p:sp>
        <p:nvSpPr>
          <p:cNvPr id="3076" name="Oval 7">
            <a:extLst>
              <a:ext uri="{FF2B5EF4-FFF2-40B4-BE49-F238E27FC236}">
                <a16:creationId xmlns:a16="http://schemas.microsoft.com/office/drawing/2014/main" id="{54A2C4EC-889D-B940-B424-51D62FDFF098}"/>
              </a:ext>
            </a:extLst>
          </p:cNvPr>
          <p:cNvSpPr>
            <a:spLocks noChangeArrowheads="1"/>
          </p:cNvSpPr>
          <p:nvPr/>
        </p:nvSpPr>
        <p:spPr bwMode="auto">
          <a:xfrm>
            <a:off x="2971800" y="304800"/>
            <a:ext cx="990600" cy="1600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077" name="AutoShape 8">
            <a:extLst>
              <a:ext uri="{FF2B5EF4-FFF2-40B4-BE49-F238E27FC236}">
                <a16:creationId xmlns:a16="http://schemas.microsoft.com/office/drawing/2014/main" id="{D7430BA3-6A3C-A844-B22D-4375F4D1BDCD}"/>
              </a:ext>
            </a:extLst>
          </p:cNvPr>
          <p:cNvSpPr>
            <a:spLocks noChangeArrowheads="1"/>
          </p:cNvSpPr>
          <p:nvPr/>
        </p:nvSpPr>
        <p:spPr bwMode="auto">
          <a:xfrm>
            <a:off x="2133600" y="-80963"/>
            <a:ext cx="990600" cy="228600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a:noFill/>
          </a:ln>
        </p:spPr>
        <p:txBody>
          <a:bodyPr wrap="none" anchor="ctr"/>
          <a:lstStyle/>
          <a:p>
            <a:endParaRPr lang="zh-CN" altLang="en-US"/>
          </a:p>
        </p:txBody>
      </p:sp>
      <p:sp>
        <p:nvSpPr>
          <p:cNvPr id="3078" name="Rectangle 9">
            <a:extLst>
              <a:ext uri="{FF2B5EF4-FFF2-40B4-BE49-F238E27FC236}">
                <a16:creationId xmlns:a16="http://schemas.microsoft.com/office/drawing/2014/main" id="{1E33EDF8-782D-D941-A46E-968745CCDD2E}"/>
              </a:ext>
            </a:extLst>
          </p:cNvPr>
          <p:cNvSpPr>
            <a:spLocks noChangeArrowheads="1"/>
          </p:cNvSpPr>
          <p:nvPr/>
        </p:nvSpPr>
        <p:spPr bwMode="auto">
          <a:xfrm>
            <a:off x="1524000" y="2133600"/>
            <a:ext cx="9144000" cy="152400"/>
          </a:xfrm>
          <a:prstGeom prst="rect">
            <a:avLst/>
          </a:prstGeom>
          <a:gradFill rotWithShape="1">
            <a:gsLst>
              <a:gs pos="0">
                <a:schemeClr val="bg1"/>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079" name="Text Box 12">
            <a:extLst>
              <a:ext uri="{FF2B5EF4-FFF2-40B4-BE49-F238E27FC236}">
                <a16:creationId xmlns:a16="http://schemas.microsoft.com/office/drawing/2014/main" id="{FF44F018-5693-914A-B16D-0DC319D8E48F}"/>
              </a:ext>
            </a:extLst>
          </p:cNvPr>
          <p:cNvSpPr txBox="1">
            <a:spLocks noChangeArrowheads="1"/>
          </p:cNvSpPr>
          <p:nvPr/>
        </p:nvSpPr>
        <p:spPr bwMode="auto">
          <a:xfrm>
            <a:off x="3276600" y="812800"/>
            <a:ext cx="693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b="1" dirty="0">
                <a:latin typeface="Times New Roman" panose="02020603050405020304" pitchFamily="18" charset="0"/>
              </a:rPr>
              <a:t>大数据分布式计算框架</a:t>
            </a:r>
            <a:endParaRPr lang="en-US" altLang="zh-CN" dirty="0">
              <a:latin typeface="Times New Roman" panose="02020603050405020304" pitchFamily="18" charset="0"/>
            </a:endParaRPr>
          </a:p>
        </p:txBody>
      </p:sp>
    </p:spTree>
    <p:extLst>
      <p:ext uri="{BB962C8B-B14F-4D97-AF65-F5344CB8AC3E}">
        <p14:creationId xmlns:p14="http://schemas.microsoft.com/office/powerpoint/2010/main" val="849145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2">
            <a:extLst>
              <a:ext uri="{FF2B5EF4-FFF2-40B4-BE49-F238E27FC236}">
                <a16:creationId xmlns:a16="http://schemas.microsoft.com/office/drawing/2014/main" id="{FC7B7E5A-5703-4C4F-827B-2D18ACAC223C}"/>
              </a:ext>
            </a:extLst>
          </p:cNvPr>
          <p:cNvSpPr>
            <a:spLocks noGrp="1" noChangeArrowheads="1"/>
          </p:cNvSpPr>
          <p:nvPr>
            <p:ph type="title" idx="10"/>
          </p:nvPr>
        </p:nvSpPr>
        <p:spPr/>
        <p:txBody>
          <a:bodyPr/>
          <a:lstStyle/>
          <a:p>
            <a:r>
              <a:rPr lang="zh-CN" altLang="en-US"/>
              <a:t>提纲</a:t>
            </a:r>
          </a:p>
        </p:txBody>
      </p:sp>
      <p:sp>
        <p:nvSpPr>
          <p:cNvPr id="5122" name="Text Box 6">
            <a:extLst>
              <a:ext uri="{FF2B5EF4-FFF2-40B4-BE49-F238E27FC236}">
                <a16:creationId xmlns:a16="http://schemas.microsoft.com/office/drawing/2014/main" id="{BA136FAE-F3B3-4347-8000-2D47637B82ED}"/>
              </a:ext>
            </a:extLst>
          </p:cNvPr>
          <p:cNvSpPr txBox="1">
            <a:spLocks noChangeArrowheads="1"/>
          </p:cNvSpPr>
          <p:nvPr/>
        </p:nvSpPr>
        <p:spPr bwMode="auto">
          <a:xfrm>
            <a:off x="1317703" y="1470103"/>
            <a:ext cx="57308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kumimoji="1" lang="zh-CN" altLang="en-US" sz="2000" b="1" dirty="0">
                <a:ea typeface="黑体" panose="02010609060101010101" pitchFamily="49" charset="-122"/>
              </a:rPr>
              <a:t>概述</a:t>
            </a:r>
          </a:p>
          <a:p>
            <a:pPr eaLnBrk="1" hangingPunct="1">
              <a:spcBef>
                <a:spcPct val="0"/>
              </a:spcBef>
            </a:pPr>
            <a:r>
              <a:rPr kumimoji="1" lang="en-US" altLang="zh-CN" sz="2000" b="1" dirty="0">
                <a:ea typeface="黑体" panose="02010609060101010101" pitchFamily="49" charset="-122"/>
              </a:rPr>
              <a:t>MapReduce</a:t>
            </a:r>
            <a:r>
              <a:rPr kumimoji="1" lang="zh-CN" altLang="en-US" sz="2000" b="1" dirty="0">
                <a:ea typeface="黑体" panose="02010609060101010101" pitchFamily="49" charset="-122"/>
              </a:rPr>
              <a:t>体系结构</a:t>
            </a:r>
            <a:endParaRPr kumimoji="1" lang="es-ES" altLang="zh-CN" sz="2000" b="1" dirty="0">
              <a:ea typeface="黑体" panose="02010609060101010101" pitchFamily="49" charset="-122"/>
            </a:endParaRPr>
          </a:p>
          <a:p>
            <a:pPr eaLnBrk="1" hangingPunct="1">
              <a:spcBef>
                <a:spcPct val="0"/>
              </a:spcBef>
            </a:pPr>
            <a:r>
              <a:rPr kumimoji="1" lang="es-ES" altLang="zh-CN" sz="2000" b="1" dirty="0" err="1">
                <a:ea typeface="黑体" panose="02010609060101010101" pitchFamily="49" charset="-122"/>
              </a:rPr>
              <a:t>MapReduce</a:t>
            </a:r>
            <a:r>
              <a:rPr kumimoji="1" lang="zh-CN" altLang="es-ES" sz="2000" b="1" dirty="0">
                <a:ea typeface="黑体" panose="02010609060101010101" pitchFamily="49" charset="-122"/>
              </a:rPr>
              <a:t>工作流程</a:t>
            </a:r>
            <a:endParaRPr kumimoji="1" lang="en-US" altLang="zh-CN" sz="2000" b="1" dirty="0">
              <a:ea typeface="黑体" panose="02010609060101010101" pitchFamily="49" charset="-122"/>
            </a:endParaRPr>
          </a:p>
          <a:p>
            <a:pPr eaLnBrk="1" hangingPunct="1">
              <a:spcBef>
                <a:spcPct val="0"/>
              </a:spcBef>
            </a:pPr>
            <a:r>
              <a:rPr kumimoji="1" lang="zh-CN" altLang="en-US" sz="2000" b="1" dirty="0">
                <a:ea typeface="黑体" panose="02010609060101010101" pitchFamily="49" charset="-122"/>
              </a:rPr>
              <a:t>新一代资源调度器</a:t>
            </a:r>
            <a:r>
              <a:rPr kumimoji="1" lang="en-US" altLang="zh-CN" sz="2000" b="1" dirty="0">
                <a:ea typeface="黑体" panose="02010609060101010101" pitchFamily="49" charset="-122"/>
              </a:rPr>
              <a:t>YARN</a:t>
            </a:r>
            <a:endParaRPr kumimoji="1" lang="zh-CN" altLang="en-US" sz="2000" b="1" dirty="0">
              <a:ea typeface="黑体" panose="02010609060101010101" pitchFamily="49" charset="-122"/>
            </a:endParaRPr>
          </a:p>
          <a:p>
            <a:pPr eaLnBrk="1" hangingPunct="1">
              <a:spcBef>
                <a:spcPct val="0"/>
              </a:spcBef>
            </a:pPr>
            <a:r>
              <a:rPr kumimoji="1" lang="zh-CN" altLang="en-US" sz="2000" b="1" dirty="0">
                <a:ea typeface="黑体" panose="02010609060101010101" pitchFamily="49" charset="-122"/>
              </a:rPr>
              <a:t>实例分析：</a:t>
            </a:r>
            <a:r>
              <a:rPr kumimoji="1" lang="en-US" altLang="zh-CN" sz="2000" b="1" dirty="0">
                <a:ea typeface="黑体" panose="02010609060101010101" pitchFamily="49" charset="-122"/>
              </a:rPr>
              <a:t>WordCount</a:t>
            </a:r>
            <a:endParaRPr kumimoji="1" lang="zh-CN" altLang="en-US" sz="2000" b="1" dirty="0">
              <a:ea typeface="黑体" panose="02010609060101010101" pitchFamily="49" charset="-122"/>
            </a:endParaRPr>
          </a:p>
          <a:p>
            <a:pPr eaLnBrk="1" hangingPunct="1">
              <a:spcBef>
                <a:spcPct val="0"/>
              </a:spcBef>
            </a:pPr>
            <a:r>
              <a:rPr kumimoji="1" lang="en-US" altLang="zh-CN" sz="2000" b="1" dirty="0">
                <a:ea typeface="黑体" panose="02010609060101010101" pitchFamily="49" charset="-122"/>
              </a:rPr>
              <a:t>MapReduce</a:t>
            </a:r>
            <a:r>
              <a:rPr kumimoji="1" lang="zh-CN" altLang="en-US" sz="2000" b="1" dirty="0">
                <a:ea typeface="黑体" panose="02010609060101010101" pitchFamily="49" charset="-122"/>
              </a:rPr>
              <a:t>的具体应用</a:t>
            </a:r>
          </a:p>
          <a:p>
            <a:pPr eaLnBrk="1" hangingPunct="1">
              <a:spcBef>
                <a:spcPct val="0"/>
              </a:spcBef>
            </a:pPr>
            <a:r>
              <a:rPr kumimoji="1" lang="en-US" altLang="zh-CN" sz="2000" b="1" dirty="0">
                <a:ea typeface="黑体" panose="02010609060101010101" pitchFamily="49" charset="-122"/>
              </a:rPr>
              <a:t>MapReduce</a:t>
            </a:r>
            <a:r>
              <a:rPr kumimoji="1" lang="zh-CN" altLang="en-US" sz="2000" b="1" dirty="0">
                <a:ea typeface="黑体" panose="02010609060101010101" pitchFamily="49" charset="-122"/>
              </a:rPr>
              <a:t>编程实践</a:t>
            </a:r>
            <a:endParaRPr lang="zh-CN" altLang="en-US" sz="2000" b="1" dirty="0"/>
          </a:p>
        </p:txBody>
      </p:sp>
      <p:graphicFrame>
        <p:nvGraphicFramePr>
          <p:cNvPr id="5123" name="Object 5">
            <a:extLst>
              <a:ext uri="{FF2B5EF4-FFF2-40B4-BE49-F238E27FC236}">
                <a16:creationId xmlns:a16="http://schemas.microsoft.com/office/drawing/2014/main" id="{E168DEA2-271A-1148-9904-E5EBC4756144}"/>
              </a:ext>
            </a:extLst>
          </p:cNvPr>
          <p:cNvGraphicFramePr>
            <a:graphicFrameLocks noChangeAspect="1"/>
          </p:cNvGraphicFramePr>
          <p:nvPr/>
        </p:nvGraphicFramePr>
        <p:xfrm>
          <a:off x="7543800" y="1066800"/>
          <a:ext cx="3124200" cy="5562600"/>
        </p:xfrm>
        <a:graphic>
          <a:graphicData uri="http://schemas.openxmlformats.org/presentationml/2006/ole">
            <mc:AlternateContent xmlns:mc="http://schemas.openxmlformats.org/markup-compatibility/2006">
              <mc:Choice xmlns:v="urn:schemas-microsoft-com:vml" Requires="v">
                <p:oleObj spid="_x0000_s2060" name="Photo Editor Photo" r:id="rId3" imgW="6350000" imgH="8674100" progId="MSPhotoEd.3">
                  <p:embed/>
                </p:oleObj>
              </mc:Choice>
              <mc:Fallback>
                <p:oleObj name="Photo Editor Photo" r:id="rId3" imgW="6350000" imgH="8674100" progId="MSPhotoEd.3">
                  <p:embed/>
                  <p:pic>
                    <p:nvPicPr>
                      <p:cNvPr id="5123" name="Object 5">
                        <a:extLst>
                          <a:ext uri="{FF2B5EF4-FFF2-40B4-BE49-F238E27FC236}">
                            <a16:creationId xmlns:a16="http://schemas.microsoft.com/office/drawing/2014/main" id="{E168DEA2-271A-1148-9904-E5EBC4756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066800"/>
                        <a:ext cx="3124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8969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92066256-CC89-BB40-8172-8110CDCECE6E}"/>
              </a:ext>
            </a:extLst>
          </p:cNvPr>
          <p:cNvSpPr>
            <a:spLocks noGrp="1" noChangeArrowheads="1"/>
          </p:cNvSpPr>
          <p:nvPr>
            <p:ph type="title"/>
          </p:nvPr>
        </p:nvSpPr>
        <p:spPr/>
        <p:txBody>
          <a:bodyPr/>
          <a:lstStyle/>
          <a:p>
            <a:r>
              <a:rPr lang="zh-CN" altLang="en-US"/>
              <a:t>概述</a:t>
            </a:r>
          </a:p>
        </p:txBody>
      </p:sp>
      <p:sp>
        <p:nvSpPr>
          <p:cNvPr id="6146" name="Rectangle 3">
            <a:extLst>
              <a:ext uri="{FF2B5EF4-FFF2-40B4-BE49-F238E27FC236}">
                <a16:creationId xmlns:a16="http://schemas.microsoft.com/office/drawing/2014/main" id="{F1191D5E-F982-C440-B38F-CB54F4486AAB}"/>
              </a:ext>
            </a:extLst>
          </p:cNvPr>
          <p:cNvSpPr>
            <a:spLocks noGrp="1" noChangeArrowheads="1"/>
          </p:cNvSpPr>
          <p:nvPr>
            <p:ph idx="1"/>
          </p:nvPr>
        </p:nvSpPr>
        <p:spPr/>
        <p:txBody>
          <a:bodyPr/>
          <a:lstStyle/>
          <a:p>
            <a:r>
              <a:rPr lang="zh-CN" altLang="en-US"/>
              <a:t>分布式并行编程</a:t>
            </a:r>
          </a:p>
          <a:p>
            <a:r>
              <a:rPr lang="en-US" altLang="zh-CN"/>
              <a:t>MapReduce</a:t>
            </a:r>
            <a:r>
              <a:rPr lang="zh-CN" altLang="en-US"/>
              <a:t>模型简介</a:t>
            </a:r>
          </a:p>
          <a:p>
            <a:r>
              <a:rPr lang="en-US" altLang="zh-CN"/>
              <a:t>Map</a:t>
            </a:r>
            <a:r>
              <a:rPr lang="zh-CN" altLang="en-US"/>
              <a:t>和</a:t>
            </a:r>
            <a:r>
              <a:rPr lang="en-US" altLang="zh-CN"/>
              <a:t>Reduce</a:t>
            </a:r>
            <a:r>
              <a:rPr lang="zh-CN" altLang="en-US"/>
              <a:t>函数</a:t>
            </a:r>
          </a:p>
        </p:txBody>
      </p:sp>
    </p:spTree>
    <p:extLst>
      <p:ext uri="{BB962C8B-B14F-4D97-AF65-F5344CB8AC3E}">
        <p14:creationId xmlns:p14="http://schemas.microsoft.com/office/powerpoint/2010/main" val="2309091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2">
            <a:extLst>
              <a:ext uri="{FF2B5EF4-FFF2-40B4-BE49-F238E27FC236}">
                <a16:creationId xmlns:a16="http://schemas.microsoft.com/office/drawing/2014/main" id="{390A1AD6-0349-FA4A-B084-267E9887A350}"/>
              </a:ext>
            </a:extLst>
          </p:cNvPr>
          <p:cNvSpPr>
            <a:spLocks noGrp="1" noChangeArrowheads="1"/>
          </p:cNvSpPr>
          <p:nvPr>
            <p:ph type="title" idx="10"/>
          </p:nvPr>
        </p:nvSpPr>
        <p:spPr/>
        <p:txBody>
          <a:bodyPr/>
          <a:lstStyle/>
          <a:p>
            <a:r>
              <a:rPr lang="zh-CN" altLang="en-US"/>
              <a:t>分布式并行编程</a:t>
            </a:r>
          </a:p>
        </p:txBody>
      </p:sp>
      <p:sp>
        <p:nvSpPr>
          <p:cNvPr id="7170" name="Rectangle 6">
            <a:extLst>
              <a:ext uri="{FF2B5EF4-FFF2-40B4-BE49-F238E27FC236}">
                <a16:creationId xmlns:a16="http://schemas.microsoft.com/office/drawing/2014/main" id="{09A23BF9-A0C8-6A47-BFF7-F0A15AC3D72D}"/>
              </a:ext>
            </a:extLst>
          </p:cNvPr>
          <p:cNvSpPr>
            <a:spLocks noChangeArrowheads="1"/>
          </p:cNvSpPr>
          <p:nvPr/>
        </p:nvSpPr>
        <p:spPr bwMode="auto">
          <a:xfrm>
            <a:off x="1524000" y="1632648"/>
            <a:ext cx="7924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000" dirty="0"/>
              <a:t>“摩尔定律”，</a:t>
            </a:r>
            <a:r>
              <a:rPr lang="en-US" altLang="zh-CN" sz="2000" dirty="0"/>
              <a:t> CPU</a:t>
            </a:r>
            <a:r>
              <a:rPr lang="zh-CN" altLang="en-US" sz="2000" dirty="0"/>
              <a:t>性能大约每隔</a:t>
            </a:r>
            <a:r>
              <a:rPr lang="en-US" altLang="zh-CN" sz="2000" dirty="0"/>
              <a:t>18</a:t>
            </a:r>
            <a:r>
              <a:rPr lang="zh-CN" altLang="en-US" sz="2000" dirty="0"/>
              <a:t>个月翻一番</a:t>
            </a:r>
          </a:p>
          <a:p>
            <a:pPr>
              <a:spcBef>
                <a:spcPct val="0"/>
              </a:spcBef>
            </a:pPr>
            <a:r>
              <a:rPr lang="zh-CN" altLang="en-US" sz="2000" dirty="0"/>
              <a:t>从</a:t>
            </a:r>
            <a:r>
              <a:rPr lang="en-US" altLang="zh-CN" sz="2000" dirty="0"/>
              <a:t>2005</a:t>
            </a:r>
            <a:r>
              <a:rPr lang="zh-CN" altLang="en-US" sz="2000" dirty="0"/>
              <a:t>年开始摩尔定律逐渐失效 ，需要处理的数据量快速增加，人们开始借助于分布式并行编程来提高程序性能 </a:t>
            </a:r>
          </a:p>
          <a:p>
            <a:pPr>
              <a:spcBef>
                <a:spcPct val="0"/>
              </a:spcBef>
            </a:pPr>
            <a:r>
              <a:rPr lang="zh-CN" altLang="en-US" sz="2000" dirty="0"/>
              <a:t>分布式程序运行在大规模计算机集群上，可以并行执行大规模数据处理任务，从而获得海量的计算能力</a:t>
            </a:r>
          </a:p>
          <a:p>
            <a:pPr>
              <a:spcBef>
                <a:spcPct val="0"/>
              </a:spcBef>
            </a:pPr>
            <a:r>
              <a:rPr lang="zh-CN" altLang="en-US" sz="2000" dirty="0"/>
              <a:t>谷歌公司最先提出了分布式并行编程模型</a:t>
            </a:r>
            <a:r>
              <a:rPr lang="en-US" altLang="zh-CN" sz="2000" dirty="0"/>
              <a:t>MapReduce</a:t>
            </a:r>
            <a:r>
              <a:rPr lang="zh-CN" altLang="en-US" sz="2000" dirty="0"/>
              <a:t>，</a:t>
            </a:r>
            <a:r>
              <a:rPr lang="en-US" altLang="zh-CN" sz="2000" dirty="0"/>
              <a:t>Hadoop MapReduce</a:t>
            </a:r>
            <a:r>
              <a:rPr lang="zh-CN" altLang="es-ES" sz="2000" dirty="0"/>
              <a:t>是它的开源实现</a:t>
            </a:r>
            <a:r>
              <a:rPr lang="zh-CN" altLang="en-US" sz="2000" dirty="0"/>
              <a:t>，后者比前者使用门槛低很多  </a:t>
            </a:r>
          </a:p>
        </p:txBody>
      </p:sp>
    </p:spTree>
    <p:extLst>
      <p:ext uri="{BB962C8B-B14F-4D97-AF65-F5344CB8AC3E}">
        <p14:creationId xmlns:p14="http://schemas.microsoft.com/office/powerpoint/2010/main" val="2301158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2">
            <a:extLst>
              <a:ext uri="{FF2B5EF4-FFF2-40B4-BE49-F238E27FC236}">
                <a16:creationId xmlns:a16="http://schemas.microsoft.com/office/drawing/2014/main" id="{5FDDB283-8491-CD41-BF24-4BA9DBED1B23}"/>
              </a:ext>
            </a:extLst>
          </p:cNvPr>
          <p:cNvSpPr>
            <a:spLocks noGrp="1" noChangeArrowheads="1"/>
          </p:cNvSpPr>
          <p:nvPr>
            <p:ph type="title" idx="10"/>
          </p:nvPr>
        </p:nvSpPr>
        <p:spPr/>
        <p:txBody>
          <a:bodyPr/>
          <a:lstStyle/>
          <a:p>
            <a:r>
              <a:rPr lang="zh-CN" altLang="en-US"/>
              <a:t>分布式并行编程</a:t>
            </a:r>
          </a:p>
        </p:txBody>
      </p:sp>
      <p:sp>
        <p:nvSpPr>
          <p:cNvPr id="8194" name="矩形 3">
            <a:extLst>
              <a:ext uri="{FF2B5EF4-FFF2-40B4-BE49-F238E27FC236}">
                <a16:creationId xmlns:a16="http://schemas.microsoft.com/office/drawing/2014/main" id="{A6BC12E1-875F-0E4D-BDCC-8A40121F2449}"/>
              </a:ext>
            </a:extLst>
          </p:cNvPr>
          <p:cNvSpPr>
            <a:spLocks noChangeArrowheads="1"/>
          </p:cNvSpPr>
          <p:nvPr/>
        </p:nvSpPr>
        <p:spPr bwMode="auto">
          <a:xfrm>
            <a:off x="2209800" y="1219201"/>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t>问题：在</a:t>
            </a:r>
            <a:r>
              <a:rPr lang="en-US" altLang="zh-CN" sz="1800"/>
              <a:t>MapReduce</a:t>
            </a:r>
            <a:r>
              <a:rPr lang="zh-CN" altLang="en-US" sz="1800"/>
              <a:t>出现之前，已经有像</a:t>
            </a:r>
            <a:r>
              <a:rPr lang="en-US" altLang="zh-CN" sz="1800"/>
              <a:t>MPI</a:t>
            </a:r>
            <a:r>
              <a:rPr lang="zh-CN" altLang="en-US" sz="1800"/>
              <a:t>这样非常成熟的并行计算框架了，那么为什么</a:t>
            </a:r>
            <a:r>
              <a:rPr lang="en-US" altLang="zh-CN" sz="1800"/>
              <a:t>Google</a:t>
            </a:r>
            <a:r>
              <a:rPr lang="zh-CN" altLang="en-US" sz="1800"/>
              <a:t>还需要</a:t>
            </a:r>
            <a:r>
              <a:rPr lang="en-US" altLang="zh-CN" sz="1800"/>
              <a:t>MapReduce</a:t>
            </a:r>
            <a:r>
              <a:rPr lang="zh-CN" altLang="en-US" sz="1800"/>
              <a:t>？</a:t>
            </a:r>
            <a:r>
              <a:rPr lang="en-US" altLang="zh-CN" sz="1800"/>
              <a:t>MapReduce</a:t>
            </a:r>
            <a:r>
              <a:rPr lang="zh-CN" altLang="en-US" sz="1800"/>
              <a:t>相较于传统的并行计算框架有什么优势？</a:t>
            </a:r>
          </a:p>
        </p:txBody>
      </p:sp>
      <p:graphicFrame>
        <p:nvGraphicFramePr>
          <p:cNvPr id="5" name="表格 4">
            <a:extLst>
              <a:ext uri="{FF2B5EF4-FFF2-40B4-BE49-F238E27FC236}">
                <a16:creationId xmlns:a16="http://schemas.microsoft.com/office/drawing/2014/main" id="{DE4FBF46-2F56-E74F-AF64-4704FC305FCE}"/>
              </a:ext>
            </a:extLst>
          </p:cNvPr>
          <p:cNvGraphicFramePr>
            <a:graphicFrameLocks noGrp="1"/>
          </p:cNvGraphicFramePr>
          <p:nvPr/>
        </p:nvGraphicFramePr>
        <p:xfrm>
          <a:off x="2057400" y="2362201"/>
          <a:ext cx="8229600" cy="2663823"/>
        </p:xfrm>
        <a:graphic>
          <a:graphicData uri="http://schemas.openxmlformats.org/drawingml/2006/table">
            <a:tbl>
              <a:tblPr/>
              <a:tblGrid>
                <a:gridCol w="2097088">
                  <a:extLst>
                    <a:ext uri="{9D8B030D-6E8A-4147-A177-3AD203B41FA5}">
                      <a16:colId xmlns:a16="http://schemas.microsoft.com/office/drawing/2014/main" val="3636416936"/>
                    </a:ext>
                  </a:extLst>
                </a:gridCol>
                <a:gridCol w="3389312">
                  <a:extLst>
                    <a:ext uri="{9D8B030D-6E8A-4147-A177-3AD203B41FA5}">
                      <a16:colId xmlns:a16="http://schemas.microsoft.com/office/drawing/2014/main" val="2321328520"/>
                    </a:ext>
                  </a:extLst>
                </a:gridCol>
                <a:gridCol w="2743200">
                  <a:extLst>
                    <a:ext uri="{9D8B030D-6E8A-4147-A177-3AD203B41FA5}">
                      <a16:colId xmlns:a16="http://schemas.microsoft.com/office/drawing/2014/main" val="965970401"/>
                    </a:ext>
                  </a:extLst>
                </a:gridCol>
              </a:tblGrid>
              <a:tr h="37155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rgbClr val="FFFFFF"/>
                        </a:solidFill>
                        <a:effectLst/>
                        <a:latin typeface="Arial" panose="020B0604020202020204" pitchFamily="34" charset="0"/>
                        <a:ea typeface="宋体" panose="02010600030101010101" pitchFamily="2" charset="-122"/>
                      </a:endParaRP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传统并行计算框架</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MapReduce</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42528737"/>
                  </a:ext>
                </a:extLst>
              </a:tr>
              <a:tr h="64023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集群架构</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容错性</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共享式</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共享内存</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共享存储</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，容错性差</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非共享式，容错性好</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3649068192"/>
                  </a:ext>
                </a:extLst>
              </a:tr>
              <a:tr h="64023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硬件</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价格</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扩展性</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刀片服务器、高速网、</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SAN</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，价格贵，扩展性差</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普通</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PC</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机，便宜，扩展性好</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559672303"/>
                  </a:ext>
                </a:extLst>
              </a:tr>
              <a:tr h="37155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编程</a:t>
                      </a: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学习难度</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what-how</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，难</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what</a:t>
                      </a: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，简单</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971803941"/>
                  </a:ext>
                </a:extLst>
              </a:tr>
              <a:tr h="64023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适用场景</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实时、细粒度计算、计算密集型</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批处理、非实时、数据密集型</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4000013327"/>
                  </a:ext>
                </a:extLst>
              </a:tr>
            </a:tbl>
          </a:graphicData>
        </a:graphic>
      </p:graphicFrame>
    </p:spTree>
    <p:extLst>
      <p:ext uri="{BB962C8B-B14F-4D97-AF65-F5344CB8AC3E}">
        <p14:creationId xmlns:p14="http://schemas.microsoft.com/office/powerpoint/2010/main" val="1055327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2">
            <a:extLst>
              <a:ext uri="{FF2B5EF4-FFF2-40B4-BE49-F238E27FC236}">
                <a16:creationId xmlns:a16="http://schemas.microsoft.com/office/drawing/2014/main" id="{DA2BBC26-C198-0B4C-A0A6-CB9A20B59543}"/>
              </a:ext>
            </a:extLst>
          </p:cNvPr>
          <p:cNvSpPr>
            <a:spLocks noGrp="1" noChangeArrowheads="1"/>
          </p:cNvSpPr>
          <p:nvPr>
            <p:ph type="title" idx="10"/>
          </p:nvPr>
        </p:nvSpPr>
        <p:spPr/>
        <p:txBody>
          <a:bodyPr/>
          <a:lstStyle/>
          <a:p>
            <a:r>
              <a:rPr lang="en-US" altLang="en-US"/>
              <a:t>	MapReduce模型简介</a:t>
            </a:r>
            <a:endParaRPr lang="zh-CN" altLang="en-US"/>
          </a:p>
        </p:txBody>
      </p:sp>
      <p:sp>
        <p:nvSpPr>
          <p:cNvPr id="9218" name="Rectangle 4">
            <a:extLst>
              <a:ext uri="{FF2B5EF4-FFF2-40B4-BE49-F238E27FC236}">
                <a16:creationId xmlns:a16="http://schemas.microsoft.com/office/drawing/2014/main" id="{8F92E168-0EEC-F747-A302-ABB3B250F3FA}"/>
              </a:ext>
            </a:extLst>
          </p:cNvPr>
          <p:cNvSpPr>
            <a:spLocks noChangeArrowheads="1"/>
          </p:cNvSpPr>
          <p:nvPr/>
        </p:nvSpPr>
        <p:spPr bwMode="auto">
          <a:xfrm>
            <a:off x="286439" y="2440321"/>
            <a:ext cx="1124822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dirty="0"/>
              <a:t>MapReduce</a:t>
            </a:r>
            <a:r>
              <a:rPr lang="zh-CN" altLang="en-US" sz="2800" dirty="0"/>
              <a:t>将复杂的、运行于大规模集群上的并行计算过程高度地抽象到了两个函数：</a:t>
            </a:r>
            <a:r>
              <a:rPr lang="en-US" altLang="zh-CN" sz="2800" dirty="0"/>
              <a:t>Map</a:t>
            </a:r>
            <a:r>
              <a:rPr lang="zh-CN" altLang="en-US" sz="2800" dirty="0"/>
              <a:t>和</a:t>
            </a:r>
            <a:r>
              <a:rPr lang="en-US" altLang="zh-CN" sz="2800" dirty="0"/>
              <a:t>Reduce</a:t>
            </a:r>
          </a:p>
          <a:p>
            <a:pPr>
              <a:spcBef>
                <a:spcPct val="0"/>
              </a:spcBef>
            </a:pPr>
            <a:r>
              <a:rPr lang="zh-CN" altLang="en-US" sz="2800" dirty="0"/>
              <a:t>编程容易，不需要掌握分布式并行编程细节，也可以很容易把自己的程序运行在分布式系统上，完成海量数据的计算</a:t>
            </a:r>
            <a:endParaRPr lang="en-US" altLang="zh-CN" sz="2800" dirty="0"/>
          </a:p>
          <a:p>
            <a:pPr>
              <a:spcBef>
                <a:spcPct val="0"/>
              </a:spcBef>
            </a:pPr>
            <a:r>
              <a:rPr lang="en-US" altLang="zh-CN" sz="2800" dirty="0"/>
              <a:t>MapReduce</a:t>
            </a:r>
            <a:r>
              <a:rPr lang="zh-CN" altLang="en-US" sz="2800" dirty="0"/>
              <a:t>采用“</a:t>
            </a:r>
            <a:r>
              <a:rPr lang="zh-CN" altLang="en-US" sz="2800" b="1" dirty="0">
                <a:solidFill>
                  <a:srgbClr val="FF0000"/>
                </a:solidFill>
              </a:rPr>
              <a:t>分而治之</a:t>
            </a:r>
            <a:r>
              <a:rPr lang="zh-CN" altLang="en-US" sz="2800" dirty="0"/>
              <a:t>”策略，一个存储在分布式文件系统中的大规模数据集，会被切分成许多独立的分片（</a:t>
            </a:r>
            <a:r>
              <a:rPr lang="en-US" altLang="zh-CN" sz="2800" dirty="0"/>
              <a:t>split</a:t>
            </a:r>
            <a:r>
              <a:rPr lang="zh-CN" altLang="en-US" sz="2800" dirty="0"/>
              <a:t>），这些分片可以被多个</a:t>
            </a:r>
            <a:r>
              <a:rPr lang="en-US" altLang="zh-CN" sz="2800" dirty="0"/>
              <a:t>Map</a:t>
            </a:r>
            <a:r>
              <a:rPr lang="zh-CN" altLang="en-US" sz="2800" dirty="0"/>
              <a:t>任务并行处理</a:t>
            </a:r>
          </a:p>
        </p:txBody>
      </p:sp>
    </p:spTree>
    <p:extLst>
      <p:ext uri="{BB962C8B-B14F-4D97-AF65-F5344CB8AC3E}">
        <p14:creationId xmlns:p14="http://schemas.microsoft.com/office/powerpoint/2010/main" val="1948415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2">
            <a:extLst>
              <a:ext uri="{FF2B5EF4-FFF2-40B4-BE49-F238E27FC236}">
                <a16:creationId xmlns:a16="http://schemas.microsoft.com/office/drawing/2014/main" id="{430137F7-4C79-9444-9596-9DB2848246A8}"/>
              </a:ext>
            </a:extLst>
          </p:cNvPr>
          <p:cNvSpPr>
            <a:spLocks noGrp="1" noChangeArrowheads="1"/>
          </p:cNvSpPr>
          <p:nvPr>
            <p:ph type="title" idx="10"/>
          </p:nvPr>
        </p:nvSpPr>
        <p:spPr/>
        <p:txBody>
          <a:bodyPr/>
          <a:lstStyle/>
          <a:p>
            <a:r>
              <a:rPr lang="en-US" altLang="en-US"/>
              <a:t>Map和Reduce函数</a:t>
            </a:r>
            <a:endParaRPr lang="zh-CN" altLang="en-US"/>
          </a:p>
        </p:txBody>
      </p:sp>
      <p:graphicFrame>
        <p:nvGraphicFramePr>
          <p:cNvPr id="6239" name="Group 95">
            <a:extLst>
              <a:ext uri="{FF2B5EF4-FFF2-40B4-BE49-F238E27FC236}">
                <a16:creationId xmlns:a16="http://schemas.microsoft.com/office/drawing/2014/main" id="{DF4A3C92-41A2-784B-BC50-D2BAC9EF7997}"/>
              </a:ext>
            </a:extLst>
          </p:cNvPr>
          <p:cNvGraphicFramePr>
            <a:graphicFrameLocks noGrp="1"/>
          </p:cNvGraphicFramePr>
          <p:nvPr>
            <p:extLst>
              <p:ext uri="{D42A27DB-BD31-4B8C-83A1-F6EECF244321}">
                <p14:modId xmlns:p14="http://schemas.microsoft.com/office/powerpoint/2010/main" val="243050017"/>
              </p:ext>
            </p:extLst>
          </p:nvPr>
        </p:nvGraphicFramePr>
        <p:xfrm>
          <a:off x="1828800" y="2163764"/>
          <a:ext cx="8534400" cy="3019425"/>
        </p:xfrm>
        <a:graphic>
          <a:graphicData uri="http://schemas.openxmlformats.org/drawingml/2006/table">
            <a:tbl>
              <a:tblPr/>
              <a:tblGrid>
                <a:gridCol w="990600">
                  <a:extLst>
                    <a:ext uri="{9D8B030D-6E8A-4147-A177-3AD203B41FA5}">
                      <a16:colId xmlns:a16="http://schemas.microsoft.com/office/drawing/2014/main" val="662127768"/>
                    </a:ext>
                  </a:extLst>
                </a:gridCol>
                <a:gridCol w="1676400">
                  <a:extLst>
                    <a:ext uri="{9D8B030D-6E8A-4147-A177-3AD203B41FA5}">
                      <a16:colId xmlns:a16="http://schemas.microsoft.com/office/drawing/2014/main" val="3040060636"/>
                    </a:ext>
                  </a:extLst>
                </a:gridCol>
                <a:gridCol w="1676400">
                  <a:extLst>
                    <a:ext uri="{9D8B030D-6E8A-4147-A177-3AD203B41FA5}">
                      <a16:colId xmlns:a16="http://schemas.microsoft.com/office/drawing/2014/main" val="239954001"/>
                    </a:ext>
                  </a:extLst>
                </a:gridCol>
                <a:gridCol w="4191000">
                  <a:extLst>
                    <a:ext uri="{9D8B030D-6E8A-4147-A177-3AD203B41FA5}">
                      <a16:colId xmlns:a16="http://schemas.microsoft.com/office/drawing/2014/main" val="2766806622"/>
                    </a:ext>
                  </a:extLst>
                </a:gridCol>
              </a:tblGrid>
              <a:tr h="3968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函数</a:t>
                      </a:r>
                      <a:endParaRPr kumimoji="0" lang="zh-CN" altLang="en-US" sz="2000" b="0" i="0" u="none" strike="noStrike" cap="none" normalizeH="0" baseline="0" dirty="0">
                        <a:ln>
                          <a:noFill/>
                        </a:ln>
                        <a:solidFill>
                          <a:schemeClr val="accent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输入</a:t>
                      </a:r>
                      <a:endParaRPr kumimoji="0" lang="zh-CN" altLang="en-US" sz="2000" b="0" i="0" u="none" strike="noStrike" cap="none" normalizeH="0" baseline="0" dirty="0">
                        <a:ln>
                          <a:noFill/>
                        </a:ln>
                        <a:solidFill>
                          <a:schemeClr val="accent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输出</a:t>
                      </a:r>
                      <a:endParaRPr kumimoji="0" lang="zh-CN" altLang="en-US" sz="2000" b="0" i="0" u="none" strike="noStrike" cap="none" normalizeH="0" baseline="0" dirty="0">
                        <a:ln>
                          <a:noFill/>
                        </a:ln>
                        <a:solidFill>
                          <a:schemeClr val="accent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说明</a:t>
                      </a:r>
                      <a:endParaRPr kumimoji="0" lang="zh-CN" altLang="en-US" sz="2000" b="0" i="0" u="none" strike="noStrike" cap="none" normalizeH="0" baseline="0" dirty="0">
                        <a:ln>
                          <a:noFill/>
                        </a:ln>
                        <a:solidFill>
                          <a:schemeClr val="accent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834264066"/>
                  </a:ext>
                </a:extLst>
              </a:tr>
              <a:tr h="16160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Map</a:t>
                      </a:r>
                      <a:endPar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如：</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行号</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b c”&gt;</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List(&lt;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如：</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&lt;“a”,1&gt;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&lt;“b”,1&gt;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&lt;“c”,1&gt;</a:t>
                      </a:r>
                      <a:endPar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将小数据集进一步解析成一批</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&lt;key,value&gt;</a:t>
                      </a: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对，输入</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Map</a:t>
                      </a: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函数中进行处理</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每一个输入的</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&gt;</a:t>
                      </a: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会输出一批</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&gt;</a:t>
                      </a: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&gt;</a:t>
                      </a: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是计算的中间结果</a:t>
                      </a: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9988900"/>
                  </a:ext>
                </a:extLst>
              </a:tr>
              <a:tr h="10064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Reduce</a:t>
                      </a:r>
                      <a:endPar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,List(</a:t>
                      </a:r>
                      <a:r>
                        <a:rPr kumimoji="0" lang="en-US" altLang="zh-CN" sz="2000" b="0"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如：</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&lt;“a”,&lt;1,1,1&gt;&gt;</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t>
                      </a:r>
                      <a:r>
                        <a:rPr kumimoji="0" lang="en-US" altLang="zh-CN" sz="2000"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&lt;“a”,3&gt;</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输入的中间结果</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a:t>
                      </a:r>
                      <a:r>
                        <a:rPr kumimoji="0" lang="en-US" altLang="zh-CN" sz="2000"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,List(</a:t>
                      </a:r>
                      <a:r>
                        <a:rPr kumimoji="0" lang="en-US" altLang="zh-CN" sz="2000"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中的</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List(</a:t>
                      </a:r>
                      <a:r>
                        <a:rPr kumimoji="0" lang="en-US" altLang="zh-CN" sz="2000"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t>
                      </a:r>
                      <a:r>
                        <a:rPr kumimoji="0" lang="en-US" altLang="zh-CN" sz="2000"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表示是一批属于同一个</a:t>
                      </a:r>
                      <a:r>
                        <a:rPr kumimoji="0" lang="en-US" altLang="zh-CN" sz="2000"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value</a:t>
                      </a:r>
                      <a:endPar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4821204"/>
                  </a:ext>
                </a:extLst>
              </a:tr>
            </a:tbl>
          </a:graphicData>
        </a:graphic>
      </p:graphicFrame>
      <p:sp>
        <p:nvSpPr>
          <p:cNvPr id="10264" name="Rectangle 96">
            <a:extLst>
              <a:ext uri="{FF2B5EF4-FFF2-40B4-BE49-F238E27FC236}">
                <a16:creationId xmlns:a16="http://schemas.microsoft.com/office/drawing/2014/main" id="{9915EB78-12A2-5E4D-9AFB-EB98185F16B4}"/>
              </a:ext>
            </a:extLst>
          </p:cNvPr>
          <p:cNvSpPr>
            <a:spLocks noChangeArrowheads="1"/>
          </p:cNvSpPr>
          <p:nvPr/>
        </p:nvSpPr>
        <p:spPr bwMode="auto">
          <a:xfrm>
            <a:off x="5249864" y="1674813"/>
            <a:ext cx="182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000"/>
              <a:t>Map</a:t>
            </a:r>
            <a:r>
              <a:rPr lang="zh-CN" altLang="en-US" sz="2000"/>
              <a:t>和</a:t>
            </a:r>
            <a:r>
              <a:rPr lang="en-US" altLang="zh-CN" sz="2000"/>
              <a:t>Reduce</a:t>
            </a:r>
          </a:p>
        </p:txBody>
      </p:sp>
    </p:spTree>
    <p:extLst>
      <p:ext uri="{BB962C8B-B14F-4D97-AF65-F5344CB8AC3E}">
        <p14:creationId xmlns:p14="http://schemas.microsoft.com/office/powerpoint/2010/main" val="318340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2"/>
          <p:cNvSpPr>
            <a:spLocks noGrp="1"/>
          </p:cNvSpPr>
          <p:nvPr>
            <p:ph type="title" idx="10"/>
          </p:nvPr>
        </p:nvSpPr>
        <p:spPr/>
        <p:txBody>
          <a:bodyPr/>
          <a:lstStyle/>
          <a:p>
            <a:r>
              <a:rPr lang="en-US" altLang="zh-CN" dirty="0"/>
              <a:t>Hadoop</a:t>
            </a:r>
            <a:r>
              <a:rPr lang="zh-CN" altLang="en-US" dirty="0"/>
              <a:t>的应用现状</a:t>
            </a:r>
          </a:p>
        </p:txBody>
      </p:sp>
      <p:sp>
        <p:nvSpPr>
          <p:cNvPr id="10243" name="TextBox 4"/>
          <p:cNvSpPr txBox="1">
            <a:spLocks noChangeArrowheads="1"/>
          </p:cNvSpPr>
          <p:nvPr/>
        </p:nvSpPr>
        <p:spPr bwMode="auto">
          <a:xfrm>
            <a:off x="2209800" y="1447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Arial" charset="0"/>
              <a:buChar char="•"/>
            </a:pPr>
            <a:r>
              <a:rPr lang="en-US" altLang="zh-CN" sz="2000" dirty="0">
                <a:latin typeface="Times New Roman" pitchFamily="18" charset="0"/>
                <a:ea typeface="黑体" pitchFamily="49" charset="-122"/>
              </a:rPr>
              <a:t> </a:t>
            </a:r>
            <a:r>
              <a:rPr lang="en-US" altLang="zh-CN" sz="2000" dirty="0"/>
              <a:t>Hadoop</a:t>
            </a:r>
            <a:r>
              <a:rPr lang="zh-CN" altLang="zh-CN" sz="2000" dirty="0"/>
              <a:t>凭借其突出的优势，已经在各个领域得到了广泛的应用，而互联网领域是其应用的主阵地</a:t>
            </a:r>
          </a:p>
          <a:p>
            <a:pPr eaLnBrk="1" hangingPunct="1">
              <a:buFont typeface="Arial" charset="0"/>
              <a:buChar char="•"/>
            </a:pPr>
            <a:r>
              <a:rPr lang="en-US" altLang="zh-CN" sz="2000" dirty="0"/>
              <a:t> 2007</a:t>
            </a:r>
            <a:r>
              <a:rPr lang="zh-CN" altLang="zh-CN" sz="2000" dirty="0"/>
              <a:t>年，雅虎在</a:t>
            </a:r>
            <a:r>
              <a:rPr lang="en-US" altLang="zh-CN" sz="2000" dirty="0"/>
              <a:t>Sunnyvale</a:t>
            </a:r>
            <a:r>
              <a:rPr lang="zh-CN" altLang="zh-CN" sz="2000" dirty="0"/>
              <a:t>总部建立了</a:t>
            </a:r>
            <a:r>
              <a:rPr lang="en-US" altLang="zh-CN" sz="2000" dirty="0"/>
              <a:t>M45——</a:t>
            </a:r>
            <a:r>
              <a:rPr lang="zh-CN" altLang="zh-CN" sz="2000" dirty="0"/>
              <a:t>一个包含了</a:t>
            </a:r>
            <a:r>
              <a:rPr lang="en-US" altLang="zh-CN" sz="2000" dirty="0"/>
              <a:t>4000</a:t>
            </a:r>
            <a:r>
              <a:rPr lang="zh-CN" altLang="zh-CN" sz="2000" dirty="0"/>
              <a:t>个处理器和</a:t>
            </a:r>
            <a:r>
              <a:rPr lang="en-US" altLang="zh-CN" sz="2000" dirty="0"/>
              <a:t>1.5PB</a:t>
            </a:r>
            <a:r>
              <a:rPr lang="zh-CN" altLang="zh-CN" sz="2000" dirty="0"/>
              <a:t>容量的</a:t>
            </a:r>
            <a:r>
              <a:rPr lang="en-US" altLang="zh-CN" sz="2000" dirty="0"/>
              <a:t>Hadoop</a:t>
            </a:r>
            <a:r>
              <a:rPr lang="zh-CN" altLang="zh-CN" sz="2000" dirty="0"/>
              <a:t>集群系统</a:t>
            </a:r>
          </a:p>
          <a:p>
            <a:pPr eaLnBrk="1" hangingPunct="1">
              <a:buFont typeface="Arial" charset="0"/>
              <a:buChar char="•"/>
            </a:pPr>
            <a:r>
              <a:rPr lang="en-US" altLang="zh-CN" sz="2000" dirty="0"/>
              <a:t> Facebook</a:t>
            </a:r>
            <a:r>
              <a:rPr lang="zh-CN" altLang="zh-CN" sz="2000" dirty="0"/>
              <a:t>作为全球知名的社交网站，</a:t>
            </a:r>
            <a:r>
              <a:rPr lang="en-US" altLang="zh-CN" sz="2000" dirty="0"/>
              <a:t>Hadoop</a:t>
            </a:r>
            <a:r>
              <a:rPr lang="zh-CN" altLang="zh-CN" sz="2000" dirty="0"/>
              <a:t>是非常理想的选择，</a:t>
            </a:r>
            <a:r>
              <a:rPr lang="en-US" altLang="zh-CN" sz="2000" dirty="0"/>
              <a:t>Facebook</a:t>
            </a:r>
            <a:r>
              <a:rPr lang="zh-CN" altLang="zh-CN" sz="2000" dirty="0"/>
              <a:t>主要将</a:t>
            </a:r>
            <a:r>
              <a:rPr lang="en-US" altLang="zh-CN" sz="2000" dirty="0"/>
              <a:t>Hadoop</a:t>
            </a:r>
            <a:r>
              <a:rPr lang="zh-CN" altLang="zh-CN" sz="2000" dirty="0"/>
              <a:t>平台用于日志处理、推荐系统和数据仓库等方面</a:t>
            </a:r>
          </a:p>
          <a:p>
            <a:pPr eaLnBrk="1" hangingPunct="1">
              <a:buFont typeface="Arial" charset="0"/>
              <a:buChar char="•"/>
            </a:pPr>
            <a:r>
              <a:rPr lang="en-US" altLang="zh-CN" sz="2000" dirty="0"/>
              <a:t> </a:t>
            </a:r>
            <a:r>
              <a:rPr lang="zh-CN" altLang="zh-CN" sz="2000" dirty="0"/>
              <a:t>国内采用</a:t>
            </a:r>
            <a:r>
              <a:rPr lang="en-US" altLang="zh-CN" sz="2000" dirty="0"/>
              <a:t>Hadoop</a:t>
            </a:r>
            <a:r>
              <a:rPr lang="zh-CN" altLang="zh-CN" sz="2000" dirty="0"/>
              <a:t>的公司主要有百度、淘宝、网易、华为、中国移动等，其中，淘宝的</a:t>
            </a:r>
            <a:r>
              <a:rPr lang="en-US" altLang="zh-CN" sz="2000" dirty="0"/>
              <a:t>Hadoop</a:t>
            </a:r>
            <a:r>
              <a:rPr lang="zh-CN" altLang="zh-CN" sz="2000" dirty="0"/>
              <a:t>集群比较大</a:t>
            </a:r>
          </a:p>
          <a:p>
            <a:pPr eaLnBrk="1" hangingPunct="1"/>
            <a:endParaRPr lang="en-US" altLang="zh-CN" sz="2400" dirty="0"/>
          </a:p>
        </p:txBody>
      </p:sp>
    </p:spTree>
    <p:extLst>
      <p:ext uri="{BB962C8B-B14F-4D97-AF65-F5344CB8AC3E}">
        <p14:creationId xmlns:p14="http://schemas.microsoft.com/office/powerpoint/2010/main" val="3460456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2">
            <a:extLst>
              <a:ext uri="{FF2B5EF4-FFF2-40B4-BE49-F238E27FC236}">
                <a16:creationId xmlns:a16="http://schemas.microsoft.com/office/drawing/2014/main" id="{8DA1FC88-E057-CD4D-8C75-3EFC63604827}"/>
              </a:ext>
            </a:extLst>
          </p:cNvPr>
          <p:cNvSpPr>
            <a:spLocks noGrp="1" noChangeArrowheads="1"/>
          </p:cNvSpPr>
          <p:nvPr>
            <p:ph type="title" idx="10"/>
          </p:nvPr>
        </p:nvSpPr>
        <p:spPr/>
        <p:txBody>
          <a:bodyPr/>
          <a:lstStyle/>
          <a:p>
            <a:r>
              <a:rPr lang="en-US" altLang="zh-CN"/>
              <a:t>MapReduce</a:t>
            </a:r>
            <a:r>
              <a:rPr lang="zh-CN" altLang="en-US"/>
              <a:t>的体系结构</a:t>
            </a:r>
          </a:p>
        </p:txBody>
      </p:sp>
      <p:sp>
        <p:nvSpPr>
          <p:cNvPr id="11266" name="Rectangle 2">
            <a:extLst>
              <a:ext uri="{FF2B5EF4-FFF2-40B4-BE49-F238E27FC236}">
                <a16:creationId xmlns:a16="http://schemas.microsoft.com/office/drawing/2014/main" id="{7B915446-F6EB-4646-955E-BA8F735A8A21}"/>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graphicFrame>
        <p:nvGraphicFramePr>
          <p:cNvPr id="11267" name="Object 1">
            <a:extLst>
              <a:ext uri="{FF2B5EF4-FFF2-40B4-BE49-F238E27FC236}">
                <a16:creationId xmlns:a16="http://schemas.microsoft.com/office/drawing/2014/main" id="{90FCA1A0-7A25-6940-B2F9-4D0E5C183ADA}"/>
              </a:ext>
            </a:extLst>
          </p:cNvPr>
          <p:cNvGraphicFramePr>
            <a:graphicFrameLocks noChangeAspect="1"/>
          </p:cNvGraphicFramePr>
          <p:nvPr>
            <p:extLst>
              <p:ext uri="{D42A27DB-BD31-4B8C-83A1-F6EECF244321}">
                <p14:modId xmlns:p14="http://schemas.microsoft.com/office/powerpoint/2010/main" val="2892321412"/>
              </p:ext>
            </p:extLst>
          </p:nvPr>
        </p:nvGraphicFramePr>
        <p:xfrm>
          <a:off x="2209801" y="2057400"/>
          <a:ext cx="7661275" cy="4419600"/>
        </p:xfrm>
        <a:graphic>
          <a:graphicData uri="http://schemas.openxmlformats.org/presentationml/2006/ole">
            <mc:AlternateContent xmlns:mc="http://schemas.openxmlformats.org/markup-compatibility/2006">
              <mc:Choice xmlns:v="urn:schemas-microsoft-com:vml" Requires="v">
                <p:oleObj spid="_x0000_s3084" r:id="rId3" imgW="8915400" imgH="5156200" progId="Visio.Drawing.15">
                  <p:embed/>
                </p:oleObj>
              </mc:Choice>
              <mc:Fallback>
                <p:oleObj r:id="rId3" imgW="8915400" imgH="5156200" progId="Visio.Drawing.15">
                  <p:embed/>
                  <p:pic>
                    <p:nvPicPr>
                      <p:cNvPr id="11267" name="Object 1">
                        <a:extLst>
                          <a:ext uri="{FF2B5EF4-FFF2-40B4-BE49-F238E27FC236}">
                            <a16:creationId xmlns:a16="http://schemas.microsoft.com/office/drawing/2014/main" id="{90FCA1A0-7A25-6940-B2F9-4D0E5C183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2057400"/>
                        <a:ext cx="7661275" cy="4419600"/>
                      </a:xfrm>
                      <a:prstGeom prst="rect">
                        <a:avLst/>
                      </a:prstGeom>
                      <a:noFill/>
                      <a:ln>
                        <a:noFill/>
                      </a:ln>
                    </p:spPr>
                  </p:pic>
                </p:oleObj>
              </mc:Fallback>
            </mc:AlternateContent>
          </a:graphicData>
        </a:graphic>
      </p:graphicFrame>
      <p:sp>
        <p:nvSpPr>
          <p:cNvPr id="11268" name="矩形 5">
            <a:extLst>
              <a:ext uri="{FF2B5EF4-FFF2-40B4-BE49-F238E27FC236}">
                <a16:creationId xmlns:a16="http://schemas.microsoft.com/office/drawing/2014/main" id="{234AA3A3-8575-974D-8B4F-CC8E3D0F77B9}"/>
              </a:ext>
            </a:extLst>
          </p:cNvPr>
          <p:cNvSpPr>
            <a:spLocks noChangeArrowheads="1"/>
          </p:cNvSpPr>
          <p:nvPr/>
        </p:nvSpPr>
        <p:spPr bwMode="auto">
          <a:xfrm>
            <a:off x="2133600" y="1295401"/>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t>MapReduce</a:t>
            </a:r>
            <a:r>
              <a:rPr lang="zh-CN" altLang="en-US" sz="1800"/>
              <a:t>体系结构</a:t>
            </a:r>
            <a:r>
              <a:rPr lang="zh-CN" altLang="zh-CN" sz="1800"/>
              <a:t>主要由四个部分组成，分别是：</a:t>
            </a:r>
            <a:r>
              <a:rPr lang="en-US" altLang="zh-CN" sz="1800"/>
              <a:t>Client</a:t>
            </a:r>
            <a:r>
              <a:rPr lang="zh-CN" altLang="zh-CN" sz="1800"/>
              <a:t>、</a:t>
            </a:r>
            <a:r>
              <a:rPr lang="en-US" altLang="zh-CN" sz="1800"/>
              <a:t>JobTracker</a:t>
            </a:r>
            <a:r>
              <a:rPr lang="zh-CN" altLang="zh-CN" sz="1800"/>
              <a:t>、</a:t>
            </a:r>
            <a:r>
              <a:rPr lang="en-US" altLang="zh-CN" sz="1800"/>
              <a:t>TaskTracker</a:t>
            </a:r>
            <a:r>
              <a:rPr lang="zh-CN" altLang="zh-CN" sz="1800"/>
              <a:t>以及</a:t>
            </a:r>
            <a:r>
              <a:rPr lang="en-US" altLang="zh-CN" sz="1800"/>
              <a:t>Task</a:t>
            </a:r>
            <a:endParaRPr lang="zh-CN" altLang="en-US" sz="1800"/>
          </a:p>
        </p:txBody>
      </p:sp>
    </p:spTree>
    <p:extLst>
      <p:ext uri="{BB962C8B-B14F-4D97-AF65-F5344CB8AC3E}">
        <p14:creationId xmlns:p14="http://schemas.microsoft.com/office/powerpoint/2010/main" val="457928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a:extLst>
              <a:ext uri="{FF2B5EF4-FFF2-40B4-BE49-F238E27FC236}">
                <a16:creationId xmlns:a16="http://schemas.microsoft.com/office/drawing/2014/main" id="{CF234AB4-EE30-AC4E-9802-1A64EAAD57E9}"/>
              </a:ext>
            </a:extLst>
          </p:cNvPr>
          <p:cNvSpPr>
            <a:spLocks noGrp="1" noChangeArrowheads="1"/>
          </p:cNvSpPr>
          <p:nvPr>
            <p:ph type="title" idx="10"/>
          </p:nvPr>
        </p:nvSpPr>
        <p:spPr/>
        <p:txBody>
          <a:bodyPr/>
          <a:lstStyle/>
          <a:p>
            <a:r>
              <a:rPr lang="en-US" altLang="zh-CN"/>
              <a:t>MapReduce</a:t>
            </a:r>
            <a:r>
              <a:rPr lang="zh-CN" altLang="en-US"/>
              <a:t>的体系结构</a:t>
            </a:r>
          </a:p>
        </p:txBody>
      </p:sp>
      <p:sp>
        <p:nvSpPr>
          <p:cNvPr id="12290" name="矩形 2">
            <a:extLst>
              <a:ext uri="{FF2B5EF4-FFF2-40B4-BE49-F238E27FC236}">
                <a16:creationId xmlns:a16="http://schemas.microsoft.com/office/drawing/2014/main" id="{6EA18492-543D-BD4A-B323-9AA179F1FE1E}"/>
              </a:ext>
            </a:extLst>
          </p:cNvPr>
          <p:cNvSpPr>
            <a:spLocks noChangeArrowheads="1"/>
          </p:cNvSpPr>
          <p:nvPr/>
        </p:nvSpPr>
        <p:spPr bwMode="auto">
          <a:xfrm>
            <a:off x="1905000" y="1143001"/>
            <a:ext cx="8305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a:t>MapReduce</a:t>
            </a:r>
            <a:r>
              <a:rPr lang="zh-CN" altLang="en-US" sz="2000"/>
              <a:t>主要有以下</a:t>
            </a:r>
            <a:r>
              <a:rPr lang="en-US" altLang="zh-CN" sz="2000"/>
              <a:t>4</a:t>
            </a:r>
            <a:r>
              <a:rPr lang="zh-CN" altLang="en-US" sz="2000"/>
              <a:t>个部分组成：</a:t>
            </a:r>
          </a:p>
          <a:p>
            <a:pPr eaLnBrk="1" hangingPunct="1">
              <a:spcBef>
                <a:spcPct val="0"/>
              </a:spcBef>
              <a:buFontTx/>
              <a:buNone/>
            </a:pPr>
            <a:r>
              <a:rPr lang="en-US" altLang="zh-CN" sz="2000" b="1"/>
              <a:t>1</a:t>
            </a:r>
            <a:r>
              <a:rPr lang="zh-CN" altLang="en-US" sz="2000" b="1"/>
              <a:t>）</a:t>
            </a:r>
            <a:r>
              <a:rPr lang="en-US" altLang="zh-CN" sz="2000" b="1"/>
              <a:t>Client</a:t>
            </a:r>
          </a:p>
          <a:p>
            <a:pPr eaLnBrk="1" hangingPunct="1">
              <a:spcBef>
                <a:spcPct val="0"/>
              </a:spcBef>
            </a:pPr>
            <a:r>
              <a:rPr lang="zh-CN" altLang="en-US" sz="2000"/>
              <a:t>用户编写的</a:t>
            </a:r>
            <a:r>
              <a:rPr lang="en-US" altLang="zh-CN" sz="2000"/>
              <a:t>MapReduce</a:t>
            </a:r>
            <a:r>
              <a:rPr lang="zh-CN" altLang="en-US" sz="2000"/>
              <a:t>程序通过</a:t>
            </a:r>
            <a:r>
              <a:rPr lang="en-US" altLang="zh-CN" sz="2000"/>
              <a:t>Client</a:t>
            </a:r>
            <a:r>
              <a:rPr lang="zh-CN" altLang="en-US" sz="2000"/>
              <a:t>提交到</a:t>
            </a:r>
            <a:r>
              <a:rPr lang="en-US" altLang="zh-CN" sz="2000"/>
              <a:t>JobTracker</a:t>
            </a:r>
            <a:r>
              <a:rPr lang="zh-CN" altLang="en-US" sz="2000"/>
              <a:t>端</a:t>
            </a:r>
            <a:endParaRPr lang="en-US" altLang="zh-CN" sz="2000"/>
          </a:p>
          <a:p>
            <a:pPr eaLnBrk="1" hangingPunct="1">
              <a:spcBef>
                <a:spcPct val="0"/>
              </a:spcBef>
            </a:pPr>
            <a:r>
              <a:rPr lang="zh-CN" altLang="en-US" sz="2000"/>
              <a:t>用户可通过</a:t>
            </a:r>
            <a:r>
              <a:rPr lang="en-US" altLang="zh-CN" sz="2000"/>
              <a:t>Client</a:t>
            </a:r>
            <a:r>
              <a:rPr lang="zh-CN" altLang="en-US" sz="2000"/>
              <a:t>提供的一些接口查看作业运行状态</a:t>
            </a:r>
          </a:p>
          <a:p>
            <a:pPr eaLnBrk="1" hangingPunct="1">
              <a:spcBef>
                <a:spcPct val="0"/>
              </a:spcBef>
              <a:buFontTx/>
              <a:buNone/>
            </a:pPr>
            <a:r>
              <a:rPr lang="en-US" altLang="zh-CN" sz="2000" b="1"/>
              <a:t>2</a:t>
            </a:r>
            <a:r>
              <a:rPr lang="zh-CN" altLang="en-US" sz="2000" b="1"/>
              <a:t>）</a:t>
            </a:r>
            <a:r>
              <a:rPr lang="en-US" altLang="zh-CN" sz="2000" b="1"/>
              <a:t>JobTracker</a:t>
            </a:r>
            <a:endParaRPr lang="zh-CN" altLang="en-US" sz="2000"/>
          </a:p>
          <a:p>
            <a:pPr eaLnBrk="1" hangingPunct="1">
              <a:spcBef>
                <a:spcPct val="0"/>
              </a:spcBef>
            </a:pPr>
            <a:r>
              <a:rPr lang="en-US" altLang="zh-CN" sz="2000"/>
              <a:t>JobTracker</a:t>
            </a:r>
            <a:r>
              <a:rPr lang="zh-CN" altLang="en-US" sz="2000"/>
              <a:t>负责资源监控和作业调度</a:t>
            </a:r>
            <a:endParaRPr lang="en-US" altLang="zh-CN" sz="2000"/>
          </a:p>
          <a:p>
            <a:pPr eaLnBrk="1" hangingPunct="1">
              <a:spcBef>
                <a:spcPct val="0"/>
              </a:spcBef>
            </a:pPr>
            <a:r>
              <a:rPr lang="en-US" altLang="zh-CN" sz="2000"/>
              <a:t>JobTracker </a:t>
            </a:r>
            <a:r>
              <a:rPr lang="zh-CN" altLang="en-US" sz="2000"/>
              <a:t>监控所有</a:t>
            </a:r>
            <a:r>
              <a:rPr lang="en-US" altLang="zh-CN" sz="2000"/>
              <a:t>TaskTracker</a:t>
            </a:r>
            <a:r>
              <a:rPr lang="zh-CN" altLang="en-US" sz="2000"/>
              <a:t>与</a:t>
            </a:r>
            <a:r>
              <a:rPr lang="en-US" altLang="zh-CN" sz="2000"/>
              <a:t>Job</a:t>
            </a:r>
            <a:r>
              <a:rPr lang="zh-CN" altLang="en-US" sz="2000"/>
              <a:t>的健康状况，一旦发现失败，就将相应的任务转移到其他节点</a:t>
            </a:r>
            <a:endParaRPr lang="en-US" altLang="zh-CN" sz="2000"/>
          </a:p>
          <a:p>
            <a:pPr eaLnBrk="1" hangingPunct="1">
              <a:spcBef>
                <a:spcPct val="0"/>
              </a:spcBef>
            </a:pPr>
            <a:r>
              <a:rPr lang="en-US" altLang="zh-CN" sz="2000"/>
              <a:t>JobTracker </a:t>
            </a:r>
            <a:r>
              <a:rPr lang="zh-CN" altLang="en-US" sz="2000"/>
              <a:t>会跟踪任务的执行进度、资源使用量等信息，并将这些信息告诉任务调度器（</a:t>
            </a:r>
            <a:r>
              <a:rPr lang="en-US" altLang="zh-CN" sz="2000"/>
              <a:t>TaskScheduler</a:t>
            </a:r>
            <a:r>
              <a:rPr lang="zh-CN" altLang="en-US" sz="2000"/>
              <a:t>），而调度器会在资源出现空闲时，选择合适的任务去使用这些资源</a:t>
            </a:r>
            <a:endParaRPr lang="en-US" altLang="zh-CN" sz="2000"/>
          </a:p>
        </p:txBody>
      </p:sp>
    </p:spTree>
    <p:extLst>
      <p:ext uri="{BB962C8B-B14F-4D97-AF65-F5344CB8AC3E}">
        <p14:creationId xmlns:p14="http://schemas.microsoft.com/office/powerpoint/2010/main" val="3390468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a:extLst>
              <a:ext uri="{FF2B5EF4-FFF2-40B4-BE49-F238E27FC236}">
                <a16:creationId xmlns:a16="http://schemas.microsoft.com/office/drawing/2014/main" id="{20D4ACE3-1792-694E-9F3A-FBD4FBF0F141}"/>
              </a:ext>
            </a:extLst>
          </p:cNvPr>
          <p:cNvSpPr>
            <a:spLocks noGrp="1" noChangeArrowheads="1"/>
          </p:cNvSpPr>
          <p:nvPr>
            <p:ph type="title" idx="10"/>
          </p:nvPr>
        </p:nvSpPr>
        <p:spPr/>
        <p:txBody>
          <a:bodyPr/>
          <a:lstStyle/>
          <a:p>
            <a:r>
              <a:rPr lang="en-US" altLang="zh-CN"/>
              <a:t>MapReduce</a:t>
            </a:r>
            <a:r>
              <a:rPr lang="zh-CN" altLang="en-US"/>
              <a:t>的体系结构</a:t>
            </a:r>
          </a:p>
        </p:txBody>
      </p:sp>
      <p:sp>
        <p:nvSpPr>
          <p:cNvPr id="13314" name="矩形 2">
            <a:extLst>
              <a:ext uri="{FF2B5EF4-FFF2-40B4-BE49-F238E27FC236}">
                <a16:creationId xmlns:a16="http://schemas.microsoft.com/office/drawing/2014/main" id="{A57247D6-2303-A046-B75C-D0BF8D0477F4}"/>
              </a:ext>
            </a:extLst>
          </p:cNvPr>
          <p:cNvSpPr>
            <a:spLocks noChangeArrowheads="1"/>
          </p:cNvSpPr>
          <p:nvPr/>
        </p:nvSpPr>
        <p:spPr bwMode="auto">
          <a:xfrm>
            <a:off x="1981200" y="1066800"/>
            <a:ext cx="8229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dirty="0"/>
              <a:t>3</a:t>
            </a:r>
            <a:r>
              <a:rPr lang="zh-CN" altLang="en-US" sz="2000" b="1" dirty="0"/>
              <a:t>）</a:t>
            </a:r>
            <a:r>
              <a:rPr lang="en-US" altLang="zh-CN" sz="2000" b="1" dirty="0" err="1"/>
              <a:t>TaskTracker</a:t>
            </a:r>
            <a:endParaRPr lang="zh-CN" altLang="en-US" sz="2000" dirty="0"/>
          </a:p>
          <a:p>
            <a:pPr eaLnBrk="1" hangingPunct="1">
              <a:spcBef>
                <a:spcPct val="0"/>
              </a:spcBef>
            </a:pPr>
            <a:r>
              <a:rPr lang="en-US" altLang="zh-CN" sz="2000" dirty="0" err="1"/>
              <a:t>TaskTracker</a:t>
            </a:r>
            <a:r>
              <a:rPr lang="en-US" altLang="zh-CN" sz="2000" dirty="0"/>
              <a:t> </a:t>
            </a:r>
            <a:r>
              <a:rPr lang="zh-CN" altLang="en-US" sz="2000" dirty="0"/>
              <a:t>会周期性地通过“心跳”将本节点上资源的使用情况和任务的运行进度汇报给</a:t>
            </a:r>
            <a:r>
              <a:rPr lang="en-US" altLang="zh-CN" sz="2000" dirty="0" err="1"/>
              <a:t>JobTracker</a:t>
            </a:r>
            <a:r>
              <a:rPr lang="zh-CN" altLang="en-US" sz="2000" dirty="0"/>
              <a:t>，同时接收</a:t>
            </a:r>
            <a:r>
              <a:rPr lang="en-US" altLang="zh-CN" sz="2000" dirty="0" err="1"/>
              <a:t>JobTracker</a:t>
            </a:r>
            <a:r>
              <a:rPr lang="en-US" altLang="zh-CN" sz="2000" dirty="0"/>
              <a:t> </a:t>
            </a:r>
            <a:r>
              <a:rPr lang="zh-CN" altLang="en-US" sz="2000" dirty="0"/>
              <a:t>发送过来的命令并执行相应的操作（如启动新任务、杀死任务等）</a:t>
            </a:r>
            <a:endParaRPr lang="en-US" altLang="zh-CN" sz="2000" dirty="0"/>
          </a:p>
          <a:p>
            <a:pPr eaLnBrk="1" hangingPunct="1">
              <a:spcBef>
                <a:spcPct val="0"/>
              </a:spcBef>
            </a:pPr>
            <a:r>
              <a:rPr lang="en-US" altLang="zh-CN" sz="2000" dirty="0" err="1"/>
              <a:t>TaskTracker</a:t>
            </a:r>
            <a:r>
              <a:rPr lang="en-US" altLang="zh-CN" sz="2000" dirty="0"/>
              <a:t> </a:t>
            </a:r>
            <a:r>
              <a:rPr lang="zh-CN" altLang="en-US" sz="2000" dirty="0"/>
              <a:t>使用“</a:t>
            </a:r>
            <a:r>
              <a:rPr lang="en-US" altLang="zh-CN" sz="2000" dirty="0"/>
              <a:t>slot”</a:t>
            </a:r>
            <a:r>
              <a:rPr lang="zh-CN" altLang="en-US" sz="2000" dirty="0"/>
              <a:t>等量划分本节点上的资源量（</a:t>
            </a:r>
            <a:r>
              <a:rPr lang="en-US" altLang="zh-CN" sz="2000" dirty="0"/>
              <a:t>CPU</a:t>
            </a:r>
            <a:r>
              <a:rPr lang="zh-CN" altLang="en-US" sz="2000" dirty="0"/>
              <a:t>、内存等）。一个</a:t>
            </a:r>
            <a:r>
              <a:rPr lang="en-US" altLang="zh-CN" sz="2000" dirty="0"/>
              <a:t>Task </a:t>
            </a:r>
            <a:r>
              <a:rPr lang="zh-CN" altLang="en-US" sz="2000" dirty="0"/>
              <a:t>获取到一个</a:t>
            </a:r>
            <a:r>
              <a:rPr lang="en-US" altLang="zh-CN" sz="2000" dirty="0"/>
              <a:t>slot </a:t>
            </a:r>
            <a:r>
              <a:rPr lang="zh-CN" altLang="en-US" sz="2000" dirty="0"/>
              <a:t>后才有机会运行，而</a:t>
            </a:r>
            <a:r>
              <a:rPr lang="en-US" altLang="zh-CN" sz="2000" dirty="0"/>
              <a:t>Hadoop</a:t>
            </a:r>
            <a:r>
              <a:rPr lang="zh-CN" altLang="en-US" sz="2000" dirty="0"/>
              <a:t>调度器的作用就是将各个</a:t>
            </a:r>
            <a:r>
              <a:rPr lang="en-US" altLang="zh-CN" sz="2000" dirty="0" err="1"/>
              <a:t>TaskTracker</a:t>
            </a:r>
            <a:r>
              <a:rPr lang="zh-CN" altLang="en-US" sz="2000" dirty="0"/>
              <a:t>上的空闲</a:t>
            </a:r>
            <a:r>
              <a:rPr lang="en-US" altLang="zh-CN" sz="2000" dirty="0"/>
              <a:t>slot</a:t>
            </a:r>
            <a:r>
              <a:rPr lang="zh-CN" altLang="en-US" sz="2000" dirty="0"/>
              <a:t>分配给</a:t>
            </a:r>
            <a:r>
              <a:rPr lang="en-US" altLang="zh-CN" sz="2000" dirty="0"/>
              <a:t>Task</a:t>
            </a:r>
            <a:r>
              <a:rPr lang="zh-CN" altLang="en-US" sz="2000" dirty="0"/>
              <a:t>使用。</a:t>
            </a:r>
            <a:r>
              <a:rPr lang="en-US" altLang="zh-CN" sz="2000" dirty="0"/>
              <a:t>slot </a:t>
            </a:r>
            <a:r>
              <a:rPr lang="zh-CN" altLang="en-US" sz="2000" dirty="0"/>
              <a:t>分为</a:t>
            </a:r>
            <a:r>
              <a:rPr lang="en-US" altLang="zh-CN" sz="2000" dirty="0"/>
              <a:t>Map slot </a:t>
            </a:r>
            <a:r>
              <a:rPr lang="zh-CN" altLang="en-US" sz="2000" dirty="0"/>
              <a:t>和</a:t>
            </a:r>
            <a:r>
              <a:rPr lang="en-US" altLang="zh-CN" sz="2000" dirty="0"/>
              <a:t>Reduce slot </a:t>
            </a:r>
            <a:r>
              <a:rPr lang="zh-CN" altLang="en-US" sz="2000" dirty="0"/>
              <a:t>两种，分别供</a:t>
            </a:r>
            <a:r>
              <a:rPr lang="en-US" altLang="zh-CN" sz="2000" dirty="0" err="1"/>
              <a:t>MapTask</a:t>
            </a:r>
            <a:r>
              <a:rPr lang="en-US" altLang="zh-CN" sz="2000" dirty="0"/>
              <a:t> </a:t>
            </a:r>
            <a:r>
              <a:rPr lang="zh-CN" altLang="en-US" sz="2000" dirty="0"/>
              <a:t>和</a:t>
            </a:r>
            <a:r>
              <a:rPr lang="en-US" altLang="zh-CN" sz="2000" dirty="0"/>
              <a:t>Reduce Task </a:t>
            </a:r>
            <a:r>
              <a:rPr lang="zh-CN" altLang="en-US" sz="2000" dirty="0"/>
              <a:t>使用</a:t>
            </a:r>
          </a:p>
          <a:p>
            <a:pPr eaLnBrk="1" hangingPunct="1">
              <a:spcBef>
                <a:spcPct val="0"/>
              </a:spcBef>
              <a:buFontTx/>
              <a:buNone/>
            </a:pPr>
            <a:r>
              <a:rPr lang="en-US" altLang="zh-CN" sz="2000" b="1" dirty="0"/>
              <a:t>4</a:t>
            </a:r>
            <a:r>
              <a:rPr lang="zh-CN" altLang="en-US" sz="2000" b="1" dirty="0"/>
              <a:t>）</a:t>
            </a:r>
            <a:r>
              <a:rPr lang="en-US" altLang="zh-CN" sz="2000" b="1" dirty="0"/>
              <a:t>Task</a:t>
            </a:r>
            <a:endParaRPr lang="zh-CN" altLang="en-US" sz="2000" dirty="0"/>
          </a:p>
          <a:p>
            <a:pPr eaLnBrk="1" hangingPunct="1">
              <a:spcBef>
                <a:spcPct val="0"/>
              </a:spcBef>
              <a:buFontTx/>
              <a:buNone/>
            </a:pPr>
            <a:r>
              <a:rPr lang="en-US" altLang="zh-CN" sz="2000" dirty="0"/>
              <a:t>Task </a:t>
            </a:r>
            <a:r>
              <a:rPr lang="zh-CN" altLang="en-US" sz="2000" dirty="0"/>
              <a:t>分为</a:t>
            </a:r>
            <a:r>
              <a:rPr lang="en-US" altLang="zh-CN" sz="2000" dirty="0"/>
              <a:t>Map Task </a:t>
            </a:r>
            <a:r>
              <a:rPr lang="zh-CN" altLang="en-US" sz="2000" dirty="0"/>
              <a:t>和</a:t>
            </a:r>
            <a:r>
              <a:rPr lang="en-US" altLang="zh-CN" sz="2000" dirty="0"/>
              <a:t>Reduce Task </a:t>
            </a:r>
            <a:r>
              <a:rPr lang="zh-CN" altLang="en-US" sz="2000" dirty="0"/>
              <a:t>两种，均由</a:t>
            </a:r>
            <a:r>
              <a:rPr lang="en-US" altLang="zh-CN" sz="2000" dirty="0" err="1"/>
              <a:t>TaskTracker</a:t>
            </a:r>
            <a:r>
              <a:rPr lang="en-US" altLang="zh-CN" sz="2000" dirty="0"/>
              <a:t> </a:t>
            </a:r>
            <a:r>
              <a:rPr lang="zh-CN" altLang="en-US" sz="2000" dirty="0"/>
              <a:t>启动</a:t>
            </a:r>
          </a:p>
        </p:txBody>
      </p:sp>
    </p:spTree>
    <p:extLst>
      <p:ext uri="{BB962C8B-B14F-4D97-AF65-F5344CB8AC3E}">
        <p14:creationId xmlns:p14="http://schemas.microsoft.com/office/powerpoint/2010/main" val="4102920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a:extLst>
              <a:ext uri="{FF2B5EF4-FFF2-40B4-BE49-F238E27FC236}">
                <a16:creationId xmlns:a16="http://schemas.microsoft.com/office/drawing/2014/main" id="{78913619-D0D2-D047-A256-D5EC2B8F0D1E}"/>
              </a:ext>
            </a:extLst>
          </p:cNvPr>
          <p:cNvSpPr>
            <a:spLocks noGrp="1" noChangeArrowheads="1"/>
          </p:cNvSpPr>
          <p:nvPr>
            <p:ph type="title" idx="10"/>
          </p:nvPr>
        </p:nvSpPr>
        <p:spPr>
          <a:xfrm>
            <a:off x="485080" y="107795"/>
            <a:ext cx="10131425" cy="1456267"/>
          </a:xfrm>
        </p:spPr>
        <p:txBody>
          <a:bodyPr/>
          <a:lstStyle/>
          <a:p>
            <a:r>
              <a:rPr lang="zh-CN" altLang="zh-CN" b="1" dirty="0"/>
              <a:t>新一代资源管理调度框架YARN</a:t>
            </a:r>
            <a:endParaRPr lang="zh-CN" altLang="en-US" dirty="0"/>
          </a:p>
        </p:txBody>
      </p:sp>
      <p:sp>
        <p:nvSpPr>
          <p:cNvPr id="14338" name="Rectangle 1">
            <a:extLst>
              <a:ext uri="{FF2B5EF4-FFF2-40B4-BE49-F238E27FC236}">
                <a16:creationId xmlns:a16="http://schemas.microsoft.com/office/drawing/2014/main" id="{91DF40FF-48DD-1B49-A9FD-F546B25AC252}"/>
              </a:ext>
            </a:extLst>
          </p:cNvPr>
          <p:cNvSpPr>
            <a:spLocks noChangeArrowheads="1"/>
          </p:cNvSpPr>
          <p:nvPr/>
        </p:nvSpPr>
        <p:spPr bwMode="auto">
          <a:xfrm>
            <a:off x="2438400" y="1909294"/>
            <a:ext cx="7543800" cy="125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65048" bIns="165048" anchor="ctr">
            <a:spAutoFit/>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zh-CN" sz="2000" dirty="0"/>
              <a:t>MapReduce1.0的缺陷</a:t>
            </a:r>
            <a:endParaRPr lang="en-US" altLang="zh-CN" sz="2000" dirty="0"/>
          </a:p>
          <a:p>
            <a:pPr>
              <a:spcBef>
                <a:spcPct val="0"/>
              </a:spcBef>
            </a:pPr>
            <a:r>
              <a:rPr lang="zh-CN" altLang="zh-CN" sz="2000" dirty="0"/>
              <a:t>YARN设计思路</a:t>
            </a:r>
          </a:p>
          <a:p>
            <a:pPr>
              <a:spcBef>
                <a:spcPct val="0"/>
              </a:spcBef>
            </a:pPr>
            <a:r>
              <a:rPr lang="zh-CN" altLang="zh-CN" sz="2000" dirty="0"/>
              <a:t>YARN体系结构</a:t>
            </a:r>
          </a:p>
        </p:txBody>
      </p:sp>
    </p:spTree>
    <p:extLst>
      <p:ext uri="{BB962C8B-B14F-4D97-AF65-F5344CB8AC3E}">
        <p14:creationId xmlns:p14="http://schemas.microsoft.com/office/powerpoint/2010/main" val="3045404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a:extLst>
              <a:ext uri="{FF2B5EF4-FFF2-40B4-BE49-F238E27FC236}">
                <a16:creationId xmlns:a16="http://schemas.microsoft.com/office/drawing/2014/main" id="{1200B88B-A0C8-5246-A248-262CAE9A001B}"/>
              </a:ext>
            </a:extLst>
          </p:cNvPr>
          <p:cNvSpPr>
            <a:spLocks noGrp="1" noChangeArrowheads="1"/>
          </p:cNvSpPr>
          <p:nvPr>
            <p:ph type="title" idx="10"/>
          </p:nvPr>
        </p:nvSpPr>
        <p:spPr>
          <a:xfrm>
            <a:off x="0" y="0"/>
            <a:ext cx="10131425" cy="1456267"/>
          </a:xfrm>
        </p:spPr>
        <p:txBody>
          <a:bodyPr/>
          <a:lstStyle/>
          <a:p>
            <a:r>
              <a:rPr lang="zh-CN" altLang="zh-CN" dirty="0"/>
              <a:t>MapReduce1.0的缺陷</a:t>
            </a:r>
            <a:endParaRPr lang="en-US" altLang="zh-CN" dirty="0"/>
          </a:p>
        </p:txBody>
      </p:sp>
      <p:pic>
        <p:nvPicPr>
          <p:cNvPr id="15362" name="Picture 2">
            <a:extLst>
              <a:ext uri="{FF2B5EF4-FFF2-40B4-BE49-F238E27FC236}">
                <a16:creationId xmlns:a16="http://schemas.microsoft.com/office/drawing/2014/main" id="{704D0E5F-AA0D-C74B-B34F-12DFF023C6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664" y="2438401"/>
            <a:ext cx="6510337" cy="3763963"/>
          </a:xfrm>
          <a:prstGeom prst="rect">
            <a:avLst/>
          </a:prstGeom>
          <a:noFill/>
          <a:ln>
            <a:noFill/>
          </a:ln>
        </p:spPr>
      </p:pic>
      <p:sp>
        <p:nvSpPr>
          <p:cNvPr id="15363" name="矩形 3">
            <a:extLst>
              <a:ext uri="{FF2B5EF4-FFF2-40B4-BE49-F238E27FC236}">
                <a16:creationId xmlns:a16="http://schemas.microsoft.com/office/drawing/2014/main" id="{91CF1883-0585-B942-B5C2-1E3E76947A80}"/>
              </a:ext>
            </a:extLst>
          </p:cNvPr>
          <p:cNvSpPr>
            <a:spLocks noChangeArrowheads="1"/>
          </p:cNvSpPr>
          <p:nvPr/>
        </p:nvSpPr>
        <p:spPr bwMode="auto">
          <a:xfrm>
            <a:off x="4343400" y="6259514"/>
            <a:ext cx="296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1800"/>
              <a:t>图</a:t>
            </a:r>
            <a:r>
              <a:rPr lang="en-US" altLang="zh-CN" sz="1800"/>
              <a:t> MapReduce1.0</a:t>
            </a:r>
            <a:r>
              <a:rPr lang="zh-CN" altLang="zh-CN" sz="1800"/>
              <a:t>体系结构</a:t>
            </a:r>
            <a:endParaRPr lang="zh-CN" altLang="en-US" sz="1800"/>
          </a:p>
        </p:txBody>
      </p:sp>
      <p:sp>
        <p:nvSpPr>
          <p:cNvPr id="15364" name="矩形 4">
            <a:extLst>
              <a:ext uri="{FF2B5EF4-FFF2-40B4-BE49-F238E27FC236}">
                <a16:creationId xmlns:a16="http://schemas.microsoft.com/office/drawing/2014/main" id="{1204ADFD-D27E-CA44-905A-E236A66B7181}"/>
              </a:ext>
            </a:extLst>
          </p:cNvPr>
          <p:cNvSpPr>
            <a:spLocks noChangeArrowheads="1"/>
          </p:cNvSpPr>
          <p:nvPr/>
        </p:nvSpPr>
        <p:spPr bwMode="auto">
          <a:xfrm>
            <a:off x="1828800" y="1143000"/>
            <a:ext cx="889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1800"/>
              <a:t>（</a:t>
            </a:r>
            <a:r>
              <a:rPr lang="en-US" altLang="zh-CN" sz="1800"/>
              <a:t>1</a:t>
            </a:r>
            <a:r>
              <a:rPr lang="zh-CN" altLang="zh-CN" sz="1800"/>
              <a:t>）存在单点故障</a:t>
            </a:r>
            <a:endParaRPr lang="en-US" altLang="zh-CN" sz="1800"/>
          </a:p>
          <a:p>
            <a:pPr>
              <a:spcBef>
                <a:spcPct val="0"/>
              </a:spcBef>
              <a:buFontTx/>
              <a:buNone/>
            </a:pPr>
            <a:r>
              <a:rPr lang="zh-CN" altLang="zh-CN" sz="1800"/>
              <a:t>（</a:t>
            </a:r>
            <a:r>
              <a:rPr lang="en-US" altLang="zh-CN" sz="1800"/>
              <a:t>2</a:t>
            </a:r>
            <a:r>
              <a:rPr lang="zh-CN" altLang="zh-CN" sz="1800"/>
              <a:t>）</a:t>
            </a:r>
            <a:r>
              <a:rPr lang="en-US" altLang="zh-CN" sz="1800"/>
              <a:t>JobTracker</a:t>
            </a:r>
            <a:r>
              <a:rPr lang="zh-CN" altLang="zh-CN" sz="1800"/>
              <a:t>“大包大揽”导致任务过重</a:t>
            </a:r>
            <a:r>
              <a:rPr lang="zh-CN" altLang="en-US" sz="1800"/>
              <a:t>（任务多时内存开销大，上限</a:t>
            </a:r>
            <a:r>
              <a:rPr lang="en-US" altLang="zh-CN" sz="1800"/>
              <a:t>4000</a:t>
            </a:r>
            <a:r>
              <a:rPr lang="zh-CN" altLang="en-US" sz="1800"/>
              <a:t>节点）</a:t>
            </a:r>
            <a:endParaRPr lang="en-US" altLang="zh-CN" sz="1800"/>
          </a:p>
          <a:p>
            <a:pPr>
              <a:spcBef>
                <a:spcPct val="0"/>
              </a:spcBef>
              <a:buFontTx/>
              <a:buNone/>
            </a:pPr>
            <a:r>
              <a:rPr lang="zh-CN" altLang="zh-CN" sz="1800"/>
              <a:t>（</a:t>
            </a:r>
            <a:r>
              <a:rPr lang="en-US" altLang="zh-CN" sz="1800"/>
              <a:t>3</a:t>
            </a:r>
            <a:r>
              <a:rPr lang="zh-CN" altLang="zh-CN" sz="1800"/>
              <a:t>）容易出现内存溢出</a:t>
            </a:r>
            <a:r>
              <a:rPr lang="zh-CN" altLang="en-US" sz="1800"/>
              <a:t>（分配资源只考虑</a:t>
            </a:r>
            <a:r>
              <a:rPr lang="en-US" altLang="zh-CN" sz="1800"/>
              <a:t>MapReduce</a:t>
            </a:r>
            <a:r>
              <a:rPr lang="zh-CN" altLang="en-US" sz="1800"/>
              <a:t>任务数，不考虑</a:t>
            </a:r>
            <a:r>
              <a:rPr lang="en-US" altLang="zh-CN" sz="1800"/>
              <a:t>CPU</a:t>
            </a:r>
            <a:r>
              <a:rPr lang="zh-CN" altLang="en-US" sz="1800"/>
              <a:t>、内存）</a:t>
            </a:r>
            <a:endParaRPr lang="en-US" altLang="zh-CN" sz="1800"/>
          </a:p>
          <a:p>
            <a:pPr>
              <a:spcBef>
                <a:spcPct val="0"/>
              </a:spcBef>
              <a:buFontTx/>
              <a:buNone/>
            </a:pPr>
            <a:r>
              <a:rPr lang="zh-CN" altLang="zh-CN" sz="1800"/>
              <a:t>（</a:t>
            </a:r>
            <a:r>
              <a:rPr lang="en-US" altLang="zh-CN" sz="1800"/>
              <a:t>4</a:t>
            </a:r>
            <a:r>
              <a:rPr lang="zh-CN" altLang="zh-CN" sz="1800"/>
              <a:t>）资源划分不合理</a:t>
            </a:r>
            <a:r>
              <a:rPr lang="zh-CN" altLang="en-US" sz="1800"/>
              <a:t>（强制划分为</a:t>
            </a:r>
            <a:r>
              <a:rPr lang="en-US" altLang="zh-CN" sz="1800"/>
              <a:t>slot </a:t>
            </a:r>
            <a:r>
              <a:rPr lang="zh-CN" altLang="en-US" sz="1800"/>
              <a:t>，包括</a:t>
            </a:r>
            <a:r>
              <a:rPr lang="en-US" altLang="zh-CN" sz="1800"/>
              <a:t>Map slot</a:t>
            </a:r>
            <a:r>
              <a:rPr lang="zh-CN" altLang="en-US" sz="1800"/>
              <a:t>和</a:t>
            </a:r>
            <a:r>
              <a:rPr lang="en-US" altLang="zh-CN" sz="1800"/>
              <a:t>Reduce slot</a:t>
            </a:r>
            <a:r>
              <a:rPr lang="zh-CN" altLang="en-US" sz="1800"/>
              <a:t>）</a:t>
            </a:r>
          </a:p>
        </p:txBody>
      </p:sp>
    </p:spTree>
    <p:extLst>
      <p:ext uri="{BB962C8B-B14F-4D97-AF65-F5344CB8AC3E}">
        <p14:creationId xmlns:p14="http://schemas.microsoft.com/office/powerpoint/2010/main" val="4054223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a:extLst>
              <a:ext uri="{FF2B5EF4-FFF2-40B4-BE49-F238E27FC236}">
                <a16:creationId xmlns:a16="http://schemas.microsoft.com/office/drawing/2014/main" id="{A1B14584-A70D-2B46-A35A-737DEAC8173A}"/>
              </a:ext>
            </a:extLst>
          </p:cNvPr>
          <p:cNvSpPr>
            <a:spLocks noGrp="1" noChangeArrowheads="1"/>
          </p:cNvSpPr>
          <p:nvPr>
            <p:ph type="title" idx="10"/>
          </p:nvPr>
        </p:nvSpPr>
        <p:spPr>
          <a:xfrm>
            <a:off x="137161" y="0"/>
            <a:ext cx="10131425" cy="1456267"/>
          </a:xfrm>
        </p:spPr>
        <p:txBody>
          <a:bodyPr/>
          <a:lstStyle/>
          <a:p>
            <a:r>
              <a:rPr lang="zh-CN" altLang="zh-CN" dirty="0"/>
              <a:t>YARN设计思路</a:t>
            </a:r>
            <a:endParaRPr lang="zh-CN" altLang="zh-CN" b="1" dirty="0"/>
          </a:p>
        </p:txBody>
      </p:sp>
      <p:sp>
        <p:nvSpPr>
          <p:cNvPr id="16386" name="Rectangle 2">
            <a:extLst>
              <a:ext uri="{FF2B5EF4-FFF2-40B4-BE49-F238E27FC236}">
                <a16:creationId xmlns:a16="http://schemas.microsoft.com/office/drawing/2014/main" id="{E82D0C56-4064-CE41-A111-27843EA033F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en-US" sz="1800"/>
          </a:p>
        </p:txBody>
      </p:sp>
      <p:pic>
        <p:nvPicPr>
          <p:cNvPr id="16387" name="图片 5">
            <a:extLst>
              <a:ext uri="{FF2B5EF4-FFF2-40B4-BE49-F238E27FC236}">
                <a16:creationId xmlns:a16="http://schemas.microsoft.com/office/drawing/2014/main" id="{956F5EC4-367F-4D45-A880-A033BE0F7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366" y="1447800"/>
            <a:ext cx="6127750" cy="4953000"/>
          </a:xfrm>
          <a:prstGeom prst="rect">
            <a:avLst/>
          </a:prstGeom>
          <a:solidFill>
            <a:schemeClr val="accent1">
              <a:lumMod val="60000"/>
              <a:lumOff val="40000"/>
            </a:schemeClr>
          </a:solidFill>
          <a:ln>
            <a:noFill/>
          </a:ln>
        </p:spPr>
      </p:pic>
      <p:sp>
        <p:nvSpPr>
          <p:cNvPr id="16388" name="TextBox 4">
            <a:extLst>
              <a:ext uri="{FF2B5EF4-FFF2-40B4-BE49-F238E27FC236}">
                <a16:creationId xmlns:a16="http://schemas.microsoft.com/office/drawing/2014/main" id="{AEC0507C-D5FD-1A46-B7F5-178D9F4106F7}"/>
              </a:ext>
            </a:extLst>
          </p:cNvPr>
          <p:cNvSpPr txBox="1">
            <a:spLocks noChangeArrowheads="1"/>
          </p:cNvSpPr>
          <p:nvPr/>
        </p:nvSpPr>
        <p:spPr bwMode="auto">
          <a:xfrm>
            <a:off x="7848600" y="1322388"/>
            <a:ext cx="27432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1800"/>
              <a:t>MapReduce1.0</a:t>
            </a:r>
            <a:r>
              <a:rPr lang="zh-CN" altLang="zh-CN" sz="1800"/>
              <a:t>既是一个计算框架，也是一个资源管理调度框架</a:t>
            </a:r>
            <a:endParaRPr lang="en-US" altLang="zh-CN" sz="1800"/>
          </a:p>
          <a:p>
            <a:pPr eaLnBrk="1" hangingPunct="1">
              <a:spcBef>
                <a:spcPct val="0"/>
              </a:spcBef>
            </a:pPr>
            <a:r>
              <a:rPr lang="zh-CN" altLang="zh-CN" sz="1800"/>
              <a:t>到了</a:t>
            </a:r>
            <a:r>
              <a:rPr lang="en-US" altLang="zh-CN" sz="1800"/>
              <a:t>Hadoop2.0</a:t>
            </a:r>
            <a:r>
              <a:rPr lang="zh-CN" altLang="zh-CN" sz="1800"/>
              <a:t>以后，</a:t>
            </a:r>
            <a:r>
              <a:rPr lang="en-US" altLang="zh-CN" sz="1800"/>
              <a:t>MapReduce1.0</a:t>
            </a:r>
            <a:r>
              <a:rPr lang="zh-CN" altLang="zh-CN" sz="1800"/>
              <a:t>中的资源管理调度功能，被单独分离出来形成了</a:t>
            </a:r>
            <a:r>
              <a:rPr lang="en-US" altLang="zh-CN" sz="1800"/>
              <a:t>YARN</a:t>
            </a:r>
            <a:r>
              <a:rPr lang="zh-CN" altLang="zh-CN" sz="1800"/>
              <a:t>，它是一个纯粹的资源管理调度框架，而不是一个计算框架</a:t>
            </a:r>
            <a:endParaRPr lang="en-US" altLang="zh-CN" sz="1800"/>
          </a:p>
          <a:p>
            <a:pPr eaLnBrk="1" hangingPunct="1">
              <a:spcBef>
                <a:spcPct val="0"/>
              </a:spcBef>
            </a:pPr>
            <a:r>
              <a:rPr lang="zh-CN" altLang="zh-CN" sz="1800"/>
              <a:t>被剥离了资源管理调度功能的</a:t>
            </a:r>
            <a:r>
              <a:rPr lang="en-US" altLang="zh-CN" sz="1800"/>
              <a:t>MapReduce </a:t>
            </a:r>
            <a:r>
              <a:rPr lang="zh-CN" altLang="zh-CN" sz="1800"/>
              <a:t>框架就变成了</a:t>
            </a:r>
            <a:r>
              <a:rPr lang="en-US" altLang="zh-CN" sz="1800"/>
              <a:t>MapReduce2.0</a:t>
            </a:r>
            <a:r>
              <a:rPr lang="zh-CN" altLang="zh-CN" sz="1800"/>
              <a:t>，它是运行在</a:t>
            </a:r>
            <a:r>
              <a:rPr lang="en-US" altLang="zh-CN" sz="1800"/>
              <a:t>YARN</a:t>
            </a:r>
            <a:r>
              <a:rPr lang="zh-CN" altLang="zh-CN" sz="1800"/>
              <a:t>之上的一个纯粹的计算框架，不再自己负责资源调度管理服务，而是由</a:t>
            </a:r>
            <a:r>
              <a:rPr lang="en-US" altLang="zh-CN" sz="1800"/>
              <a:t>YARN</a:t>
            </a:r>
            <a:r>
              <a:rPr lang="zh-CN" altLang="zh-CN" sz="1800"/>
              <a:t>为其提供资源管理调度服务</a:t>
            </a:r>
            <a:endParaRPr lang="zh-CN" altLang="en-US" sz="1800"/>
          </a:p>
        </p:txBody>
      </p:sp>
    </p:spTree>
    <p:extLst>
      <p:ext uri="{BB962C8B-B14F-4D97-AF65-F5344CB8AC3E}">
        <p14:creationId xmlns:p14="http://schemas.microsoft.com/office/powerpoint/2010/main" val="3007083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a:extLst>
              <a:ext uri="{FF2B5EF4-FFF2-40B4-BE49-F238E27FC236}">
                <a16:creationId xmlns:a16="http://schemas.microsoft.com/office/drawing/2014/main" id="{143CFAA4-2C61-4D4E-B839-73AA5332731C}"/>
              </a:ext>
            </a:extLst>
          </p:cNvPr>
          <p:cNvSpPr>
            <a:spLocks noGrp="1" noChangeArrowheads="1"/>
          </p:cNvSpPr>
          <p:nvPr>
            <p:ph type="title" idx="10"/>
          </p:nvPr>
        </p:nvSpPr>
        <p:spPr>
          <a:xfrm>
            <a:off x="320675" y="0"/>
            <a:ext cx="10131425" cy="1456267"/>
          </a:xfrm>
        </p:spPr>
        <p:txBody>
          <a:bodyPr/>
          <a:lstStyle/>
          <a:p>
            <a:r>
              <a:rPr lang="zh-CN" altLang="zh-CN" b="1" dirty="0"/>
              <a:t>YARN体系结构</a:t>
            </a:r>
          </a:p>
        </p:txBody>
      </p:sp>
      <p:sp>
        <p:nvSpPr>
          <p:cNvPr id="17410" name="Rectangle 2">
            <a:extLst>
              <a:ext uri="{FF2B5EF4-FFF2-40B4-BE49-F238E27FC236}">
                <a16:creationId xmlns:a16="http://schemas.microsoft.com/office/drawing/2014/main" id="{218B2265-EAA8-3142-A900-816DCC7D814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en-US" sz="1800"/>
          </a:p>
        </p:txBody>
      </p:sp>
      <p:graphicFrame>
        <p:nvGraphicFramePr>
          <p:cNvPr id="17411" name="Object 1">
            <a:extLst>
              <a:ext uri="{FF2B5EF4-FFF2-40B4-BE49-F238E27FC236}">
                <a16:creationId xmlns:a16="http://schemas.microsoft.com/office/drawing/2014/main" id="{D1BD718A-2CCD-D543-BC70-E4951E1298F2}"/>
              </a:ext>
            </a:extLst>
          </p:cNvPr>
          <p:cNvGraphicFramePr>
            <a:graphicFrameLocks noChangeAspect="1"/>
          </p:cNvGraphicFramePr>
          <p:nvPr>
            <p:extLst>
              <p:ext uri="{D42A27DB-BD31-4B8C-83A1-F6EECF244321}">
                <p14:modId xmlns:p14="http://schemas.microsoft.com/office/powerpoint/2010/main" val="1422977724"/>
              </p:ext>
            </p:extLst>
          </p:nvPr>
        </p:nvGraphicFramePr>
        <p:xfrm>
          <a:off x="4857750" y="2713038"/>
          <a:ext cx="5880100" cy="3997325"/>
        </p:xfrm>
        <a:graphic>
          <a:graphicData uri="http://schemas.openxmlformats.org/presentationml/2006/ole">
            <mc:AlternateContent xmlns:mc="http://schemas.openxmlformats.org/markup-compatibility/2006">
              <mc:Choice xmlns:v="urn:schemas-microsoft-com:vml" Requires="v">
                <p:oleObj spid="_x0000_s4108" r:id="rId3" imgW="9321800" imgH="6337300" progId="Visio.Drawing.15">
                  <p:embed/>
                </p:oleObj>
              </mc:Choice>
              <mc:Fallback>
                <p:oleObj r:id="rId3" imgW="9321800" imgH="6337300" progId="Visio.Drawing.15">
                  <p:embed/>
                  <p:pic>
                    <p:nvPicPr>
                      <p:cNvPr id="17411" name="Object 1">
                        <a:extLst>
                          <a:ext uri="{FF2B5EF4-FFF2-40B4-BE49-F238E27FC236}">
                            <a16:creationId xmlns:a16="http://schemas.microsoft.com/office/drawing/2014/main" id="{D1BD718A-2CCD-D543-BC70-E4951E129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2713038"/>
                        <a:ext cx="5880100" cy="3997325"/>
                      </a:xfrm>
                      <a:prstGeom prst="rect">
                        <a:avLst/>
                      </a:prstGeom>
                      <a:noFill/>
                      <a:ln>
                        <a:noFill/>
                      </a:ln>
                    </p:spPr>
                  </p:pic>
                </p:oleObj>
              </mc:Fallback>
            </mc:AlternateContent>
          </a:graphicData>
        </a:graphic>
      </p:graphicFrame>
      <p:sp>
        <p:nvSpPr>
          <p:cNvPr id="17412" name="TextBox 4">
            <a:extLst>
              <a:ext uri="{FF2B5EF4-FFF2-40B4-BE49-F238E27FC236}">
                <a16:creationId xmlns:a16="http://schemas.microsoft.com/office/drawing/2014/main" id="{D7072E89-FCB9-B645-96D0-C3F12C534809}"/>
              </a:ext>
            </a:extLst>
          </p:cNvPr>
          <p:cNvSpPr txBox="1">
            <a:spLocks noChangeArrowheads="1"/>
          </p:cNvSpPr>
          <p:nvPr/>
        </p:nvSpPr>
        <p:spPr bwMode="auto">
          <a:xfrm>
            <a:off x="2057400" y="1143000"/>
            <a:ext cx="3086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t>ResourceManager</a:t>
            </a:r>
          </a:p>
          <a:p>
            <a:pPr eaLnBrk="1" hangingPunct="1">
              <a:spcBef>
                <a:spcPct val="0"/>
              </a:spcBef>
            </a:pPr>
            <a:r>
              <a:rPr lang="zh-CN" altLang="en-US" sz="1800"/>
              <a:t>处理客户端请求</a:t>
            </a:r>
            <a:endParaRPr lang="en-US" altLang="zh-CN" sz="1800"/>
          </a:p>
          <a:p>
            <a:pPr eaLnBrk="1" hangingPunct="1">
              <a:spcBef>
                <a:spcPct val="0"/>
              </a:spcBef>
            </a:pPr>
            <a:r>
              <a:rPr lang="zh-CN" altLang="en-US" sz="1800"/>
              <a:t>启动</a:t>
            </a:r>
            <a:r>
              <a:rPr lang="en-US" altLang="zh-CN" sz="1800"/>
              <a:t>/</a:t>
            </a:r>
            <a:r>
              <a:rPr lang="zh-CN" altLang="en-US" sz="1800"/>
              <a:t>监控</a:t>
            </a:r>
            <a:r>
              <a:rPr lang="en-US" altLang="zh-CN" sz="1800"/>
              <a:t>ApplicationMaster</a:t>
            </a:r>
          </a:p>
          <a:p>
            <a:pPr eaLnBrk="1" hangingPunct="1">
              <a:spcBef>
                <a:spcPct val="0"/>
              </a:spcBef>
            </a:pPr>
            <a:r>
              <a:rPr lang="zh-CN" altLang="en-US" sz="1800"/>
              <a:t>监控</a:t>
            </a:r>
            <a:r>
              <a:rPr lang="en-US" altLang="zh-CN" sz="1800"/>
              <a:t>NodeManager</a:t>
            </a:r>
          </a:p>
          <a:p>
            <a:pPr eaLnBrk="1" hangingPunct="1">
              <a:spcBef>
                <a:spcPct val="0"/>
              </a:spcBef>
            </a:pPr>
            <a:r>
              <a:rPr lang="zh-CN" altLang="en-US" sz="1800"/>
              <a:t>资源分配与调度</a:t>
            </a:r>
          </a:p>
        </p:txBody>
      </p:sp>
      <p:sp>
        <p:nvSpPr>
          <p:cNvPr id="17413" name="TextBox 5">
            <a:extLst>
              <a:ext uri="{FF2B5EF4-FFF2-40B4-BE49-F238E27FC236}">
                <a16:creationId xmlns:a16="http://schemas.microsoft.com/office/drawing/2014/main" id="{64A83CAA-70DE-D94D-9F04-CF3C56D8D348}"/>
              </a:ext>
            </a:extLst>
          </p:cNvPr>
          <p:cNvSpPr txBox="1">
            <a:spLocks noChangeArrowheads="1"/>
          </p:cNvSpPr>
          <p:nvPr/>
        </p:nvSpPr>
        <p:spPr bwMode="auto">
          <a:xfrm>
            <a:off x="5181600" y="1146176"/>
            <a:ext cx="37147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t>NodeManager</a:t>
            </a:r>
          </a:p>
          <a:p>
            <a:pPr eaLnBrk="1" hangingPunct="1">
              <a:spcBef>
                <a:spcPct val="0"/>
              </a:spcBef>
            </a:pPr>
            <a:r>
              <a:rPr lang="zh-CN" altLang="en-US" sz="1800"/>
              <a:t>单个节点上的资源管理</a:t>
            </a:r>
            <a:endParaRPr lang="en-US" altLang="zh-CN" sz="1800"/>
          </a:p>
          <a:p>
            <a:pPr eaLnBrk="1" hangingPunct="1">
              <a:spcBef>
                <a:spcPct val="0"/>
              </a:spcBef>
            </a:pPr>
            <a:r>
              <a:rPr lang="zh-CN" altLang="en-US" sz="1800"/>
              <a:t>处理来自</a:t>
            </a:r>
            <a:r>
              <a:rPr lang="en-US" altLang="zh-CN" sz="1800"/>
              <a:t>ResourceManger</a:t>
            </a:r>
            <a:r>
              <a:rPr lang="zh-CN" altLang="en-US" sz="1800"/>
              <a:t>的命令</a:t>
            </a:r>
            <a:endParaRPr lang="en-US" altLang="zh-CN" sz="1800"/>
          </a:p>
          <a:p>
            <a:pPr eaLnBrk="1" hangingPunct="1">
              <a:spcBef>
                <a:spcPct val="0"/>
              </a:spcBef>
            </a:pPr>
            <a:r>
              <a:rPr lang="zh-CN" altLang="en-US" sz="1800"/>
              <a:t>处理来自</a:t>
            </a:r>
            <a:r>
              <a:rPr lang="en-US" altLang="zh-CN" sz="1800"/>
              <a:t>ApplicationMaster</a:t>
            </a:r>
            <a:r>
              <a:rPr lang="zh-CN" altLang="en-US" sz="1800"/>
              <a:t>的命令</a:t>
            </a:r>
            <a:endParaRPr lang="en-US" altLang="zh-CN" sz="1800"/>
          </a:p>
        </p:txBody>
      </p:sp>
      <p:sp>
        <p:nvSpPr>
          <p:cNvPr id="17414" name="TextBox 6">
            <a:extLst>
              <a:ext uri="{FF2B5EF4-FFF2-40B4-BE49-F238E27FC236}">
                <a16:creationId xmlns:a16="http://schemas.microsoft.com/office/drawing/2014/main" id="{CAE54AAA-D0D2-F045-8E0B-B28FA14127BD}"/>
              </a:ext>
            </a:extLst>
          </p:cNvPr>
          <p:cNvSpPr txBox="1">
            <a:spLocks noChangeArrowheads="1"/>
          </p:cNvSpPr>
          <p:nvPr/>
        </p:nvSpPr>
        <p:spPr bwMode="auto">
          <a:xfrm>
            <a:off x="2057400" y="2819401"/>
            <a:ext cx="2667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t>ApplicationMaster</a:t>
            </a:r>
          </a:p>
          <a:p>
            <a:pPr eaLnBrk="1" hangingPunct="1">
              <a:spcBef>
                <a:spcPct val="0"/>
              </a:spcBef>
            </a:pPr>
            <a:r>
              <a:rPr lang="zh-CN" altLang="en-US" sz="1800"/>
              <a:t>为应用程序申请资源，并分配给内部任务</a:t>
            </a:r>
            <a:endParaRPr lang="en-US" altLang="zh-CN" sz="1800"/>
          </a:p>
          <a:p>
            <a:pPr eaLnBrk="1" hangingPunct="1">
              <a:spcBef>
                <a:spcPct val="0"/>
              </a:spcBef>
            </a:pPr>
            <a:r>
              <a:rPr lang="zh-CN" altLang="en-US" sz="1800"/>
              <a:t>任务调度、监控与容错</a:t>
            </a:r>
            <a:endParaRPr lang="en-US" altLang="zh-CN" sz="1800"/>
          </a:p>
        </p:txBody>
      </p:sp>
    </p:spTree>
    <p:extLst>
      <p:ext uri="{BB962C8B-B14F-4D97-AF65-F5344CB8AC3E}">
        <p14:creationId xmlns:p14="http://schemas.microsoft.com/office/powerpoint/2010/main" val="1650483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a:extLst>
              <a:ext uri="{FF2B5EF4-FFF2-40B4-BE49-F238E27FC236}">
                <a16:creationId xmlns:a16="http://schemas.microsoft.com/office/drawing/2014/main" id="{2B3A7A40-EF3D-E843-B67C-E566E5A6779D}"/>
              </a:ext>
            </a:extLst>
          </p:cNvPr>
          <p:cNvSpPr>
            <a:spLocks noGrp="1" noChangeArrowheads="1"/>
          </p:cNvSpPr>
          <p:nvPr>
            <p:ph type="title" idx="10"/>
          </p:nvPr>
        </p:nvSpPr>
        <p:spPr>
          <a:xfrm>
            <a:off x="418172" y="56621"/>
            <a:ext cx="10131425" cy="1456267"/>
          </a:xfrm>
        </p:spPr>
        <p:txBody>
          <a:bodyPr/>
          <a:lstStyle/>
          <a:p>
            <a:r>
              <a:rPr lang="zh-CN" altLang="zh-CN" b="1" dirty="0"/>
              <a:t>YARN体系结构</a:t>
            </a:r>
            <a:endParaRPr lang="zh-CN" altLang="en-US" dirty="0"/>
          </a:p>
        </p:txBody>
      </p:sp>
      <p:sp>
        <p:nvSpPr>
          <p:cNvPr id="18434" name="矩形 2">
            <a:extLst>
              <a:ext uri="{FF2B5EF4-FFF2-40B4-BE49-F238E27FC236}">
                <a16:creationId xmlns:a16="http://schemas.microsoft.com/office/drawing/2014/main" id="{E1CCDE2D-4F14-3E44-8B41-76171A8901D8}"/>
              </a:ext>
            </a:extLst>
          </p:cNvPr>
          <p:cNvSpPr>
            <a:spLocks noChangeArrowheads="1"/>
          </p:cNvSpPr>
          <p:nvPr/>
        </p:nvSpPr>
        <p:spPr bwMode="auto">
          <a:xfrm>
            <a:off x="1981200" y="16002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1800"/>
              <a:t>ResourceManager</a:t>
            </a:r>
            <a:r>
              <a:rPr lang="zh-CN" altLang="zh-CN" sz="1800"/>
              <a:t>（</a:t>
            </a:r>
            <a:r>
              <a:rPr lang="en-US" altLang="zh-CN" sz="1800"/>
              <a:t>RM</a:t>
            </a:r>
            <a:r>
              <a:rPr lang="zh-CN" altLang="zh-CN" sz="1800"/>
              <a:t>）是一个全局的资源管理器，负责整个系统的资源管理和分配，主要包括两个组件，即调度器（</a:t>
            </a:r>
            <a:r>
              <a:rPr lang="en-US" altLang="zh-CN" sz="1800"/>
              <a:t>Scheduler</a:t>
            </a:r>
            <a:r>
              <a:rPr lang="zh-CN" altLang="zh-CN" sz="1800"/>
              <a:t>）和应用程序管理器（</a:t>
            </a:r>
            <a:r>
              <a:rPr lang="en-US" altLang="zh-CN" sz="1800"/>
              <a:t>Applications Manager</a:t>
            </a:r>
            <a:r>
              <a:rPr lang="zh-CN" altLang="zh-CN" sz="1800"/>
              <a:t>）</a:t>
            </a:r>
            <a:endParaRPr lang="en-US" altLang="zh-CN" sz="1800"/>
          </a:p>
          <a:p>
            <a:pPr>
              <a:spcBef>
                <a:spcPct val="0"/>
              </a:spcBef>
            </a:pPr>
            <a:endParaRPr lang="en-US" altLang="zh-CN" sz="1800"/>
          </a:p>
          <a:p>
            <a:pPr>
              <a:spcBef>
                <a:spcPct val="0"/>
              </a:spcBef>
            </a:pPr>
            <a:r>
              <a:rPr lang="zh-CN" altLang="zh-CN" sz="1800"/>
              <a:t>调度器接收来自</a:t>
            </a:r>
            <a:r>
              <a:rPr lang="en-US" altLang="zh-CN" sz="1800"/>
              <a:t>ApplicationMaster</a:t>
            </a:r>
            <a:r>
              <a:rPr lang="zh-CN" altLang="zh-CN" sz="1800"/>
              <a:t>的应用程序资源请求，把集群中的资源以“容器”的形式分配给提出申请的应用程序，容器的选择通常会考虑应用程序所要处理的数据的位置，进行就近选择，从而实现“计算向数据靠拢”</a:t>
            </a:r>
            <a:endParaRPr lang="en-US" altLang="zh-CN" sz="1800"/>
          </a:p>
          <a:p>
            <a:pPr>
              <a:spcBef>
                <a:spcPct val="0"/>
              </a:spcBef>
            </a:pPr>
            <a:endParaRPr lang="en-US" altLang="zh-CN" sz="1800"/>
          </a:p>
          <a:p>
            <a:pPr>
              <a:spcBef>
                <a:spcPct val="0"/>
              </a:spcBef>
            </a:pPr>
            <a:r>
              <a:rPr lang="zh-CN" altLang="zh-CN" sz="1800"/>
              <a:t>容器（</a:t>
            </a:r>
            <a:r>
              <a:rPr lang="en-US" altLang="zh-CN" sz="1800"/>
              <a:t>Container</a:t>
            </a:r>
            <a:r>
              <a:rPr lang="zh-CN" altLang="zh-CN" sz="1800"/>
              <a:t>）作为动态资源分配单位，每个容器中都封装了一定数量的</a:t>
            </a:r>
            <a:r>
              <a:rPr lang="en-US" altLang="zh-CN" sz="1800"/>
              <a:t>CPU</a:t>
            </a:r>
            <a:r>
              <a:rPr lang="zh-CN" altLang="zh-CN" sz="1800"/>
              <a:t>、内存、磁盘等资源，从而限定每个应用程序可以使用的资源量</a:t>
            </a:r>
            <a:endParaRPr lang="en-US" altLang="zh-CN" sz="1800"/>
          </a:p>
          <a:p>
            <a:pPr>
              <a:spcBef>
                <a:spcPct val="0"/>
              </a:spcBef>
            </a:pPr>
            <a:endParaRPr lang="en-US" altLang="zh-CN" sz="1800"/>
          </a:p>
          <a:p>
            <a:pPr>
              <a:spcBef>
                <a:spcPct val="0"/>
              </a:spcBef>
            </a:pPr>
            <a:r>
              <a:rPr lang="zh-CN" altLang="zh-CN" sz="1800"/>
              <a:t>调度器被设计成是一个可插拔的组件，</a:t>
            </a:r>
            <a:r>
              <a:rPr lang="en-US" altLang="zh-CN" sz="1800"/>
              <a:t>YARN</a:t>
            </a:r>
            <a:r>
              <a:rPr lang="zh-CN" altLang="zh-CN" sz="1800"/>
              <a:t>不仅自身提供了许多种直接可用的调度器，也允许用户根据自己的需求重新设计调度器</a:t>
            </a:r>
            <a:endParaRPr lang="en-US" altLang="zh-CN" sz="1800"/>
          </a:p>
          <a:p>
            <a:pPr>
              <a:spcBef>
                <a:spcPct val="0"/>
              </a:spcBef>
            </a:pPr>
            <a:endParaRPr lang="en-US" altLang="zh-CN" sz="1800"/>
          </a:p>
          <a:p>
            <a:pPr>
              <a:spcBef>
                <a:spcPct val="0"/>
              </a:spcBef>
            </a:pPr>
            <a:r>
              <a:rPr lang="zh-CN" altLang="zh-CN" sz="1800"/>
              <a:t>应用程序管理器（</a:t>
            </a:r>
            <a:r>
              <a:rPr lang="en-US" altLang="zh-CN" sz="1800"/>
              <a:t>Applications Manager</a:t>
            </a:r>
            <a:r>
              <a:rPr lang="zh-CN" altLang="zh-CN" sz="1800"/>
              <a:t>）负责系统中所有应用程序的管理工作，主要包括应用程序提交、与调度器协商资源以启动</a:t>
            </a:r>
            <a:r>
              <a:rPr lang="en-US" altLang="zh-CN" sz="1800"/>
              <a:t>ApplicationMaster</a:t>
            </a:r>
            <a:r>
              <a:rPr lang="zh-CN" altLang="zh-CN" sz="1800"/>
              <a:t>、监控</a:t>
            </a:r>
            <a:r>
              <a:rPr lang="en-US" altLang="zh-CN" sz="1800"/>
              <a:t>ApplicationMaster</a:t>
            </a:r>
            <a:r>
              <a:rPr lang="zh-CN" altLang="zh-CN" sz="1800"/>
              <a:t>运行状态并在失败时重新启动等</a:t>
            </a:r>
            <a:endParaRPr lang="zh-CN" altLang="en-US" sz="1800"/>
          </a:p>
        </p:txBody>
      </p:sp>
      <p:sp>
        <p:nvSpPr>
          <p:cNvPr id="18435" name="TextBox 3">
            <a:extLst>
              <a:ext uri="{FF2B5EF4-FFF2-40B4-BE49-F238E27FC236}">
                <a16:creationId xmlns:a16="http://schemas.microsoft.com/office/drawing/2014/main" id="{21838373-10AB-3A4E-9863-177A3E03932E}"/>
              </a:ext>
            </a:extLst>
          </p:cNvPr>
          <p:cNvSpPr txBox="1">
            <a:spLocks noChangeArrowheads="1"/>
          </p:cNvSpPr>
          <p:nvPr/>
        </p:nvSpPr>
        <p:spPr bwMode="auto">
          <a:xfrm>
            <a:off x="1981200" y="1143000"/>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rgbClr val="FF0000"/>
                </a:solidFill>
              </a:rPr>
              <a:t>ResourceManager</a:t>
            </a:r>
            <a:endParaRPr lang="zh-CN" altLang="en-US" sz="1800" b="1">
              <a:solidFill>
                <a:srgbClr val="FF0000"/>
              </a:solidFill>
            </a:endParaRPr>
          </a:p>
        </p:txBody>
      </p:sp>
    </p:spTree>
    <p:extLst>
      <p:ext uri="{BB962C8B-B14F-4D97-AF65-F5344CB8AC3E}">
        <p14:creationId xmlns:p14="http://schemas.microsoft.com/office/powerpoint/2010/main" val="2876855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a:extLst>
              <a:ext uri="{FF2B5EF4-FFF2-40B4-BE49-F238E27FC236}">
                <a16:creationId xmlns:a16="http://schemas.microsoft.com/office/drawing/2014/main" id="{D5BBAAAD-418B-0443-B03D-D3CBDCD2BB02}"/>
              </a:ext>
            </a:extLst>
          </p:cNvPr>
          <p:cNvSpPr>
            <a:spLocks noGrp="1" noChangeArrowheads="1"/>
          </p:cNvSpPr>
          <p:nvPr>
            <p:ph type="title" idx="10"/>
          </p:nvPr>
        </p:nvSpPr>
        <p:spPr>
          <a:xfrm>
            <a:off x="231775" y="17728"/>
            <a:ext cx="10131425" cy="1456267"/>
          </a:xfrm>
        </p:spPr>
        <p:txBody>
          <a:bodyPr/>
          <a:lstStyle/>
          <a:p>
            <a:r>
              <a:rPr lang="zh-CN" altLang="zh-CN" b="1" dirty="0"/>
              <a:t>YARN体系结构</a:t>
            </a:r>
            <a:endParaRPr lang="zh-CN" altLang="en-US" dirty="0"/>
          </a:p>
        </p:txBody>
      </p:sp>
      <p:sp>
        <p:nvSpPr>
          <p:cNvPr id="19458" name="矩形 2">
            <a:extLst>
              <a:ext uri="{FF2B5EF4-FFF2-40B4-BE49-F238E27FC236}">
                <a16:creationId xmlns:a16="http://schemas.microsoft.com/office/drawing/2014/main" id="{796EBE95-572D-AD4B-A17C-E00FF1A6082B}"/>
              </a:ext>
            </a:extLst>
          </p:cNvPr>
          <p:cNvSpPr>
            <a:spLocks noChangeArrowheads="1"/>
          </p:cNvSpPr>
          <p:nvPr/>
        </p:nvSpPr>
        <p:spPr bwMode="auto">
          <a:xfrm>
            <a:off x="1981200" y="1143000"/>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1">
                <a:solidFill>
                  <a:srgbClr val="FF0000"/>
                </a:solidFill>
              </a:rPr>
              <a:t>ApplicationMaster</a:t>
            </a:r>
            <a:endParaRPr lang="zh-CN" altLang="en-US" sz="1800" b="1">
              <a:solidFill>
                <a:srgbClr val="FF0000"/>
              </a:solidFill>
            </a:endParaRPr>
          </a:p>
        </p:txBody>
      </p:sp>
      <p:sp>
        <p:nvSpPr>
          <p:cNvPr id="19459" name="矩形 3">
            <a:extLst>
              <a:ext uri="{FF2B5EF4-FFF2-40B4-BE49-F238E27FC236}">
                <a16:creationId xmlns:a16="http://schemas.microsoft.com/office/drawing/2014/main" id="{ED03015B-3CE9-2C40-BD03-7B8B40EB7C7D}"/>
              </a:ext>
            </a:extLst>
          </p:cNvPr>
          <p:cNvSpPr>
            <a:spLocks noChangeArrowheads="1"/>
          </p:cNvSpPr>
          <p:nvPr/>
        </p:nvSpPr>
        <p:spPr bwMode="auto">
          <a:xfrm>
            <a:off x="1981200" y="1524001"/>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dirty="0" err="1"/>
              <a:t>ResourceManager</a:t>
            </a:r>
            <a:r>
              <a:rPr lang="zh-CN" altLang="zh-CN" sz="1800" dirty="0"/>
              <a:t>接收用户提交的作业，按照作业的上下文信息以及从</a:t>
            </a:r>
            <a:r>
              <a:rPr lang="en-US" altLang="zh-CN" sz="1800" dirty="0" err="1"/>
              <a:t>NodeManager</a:t>
            </a:r>
            <a:r>
              <a:rPr lang="zh-CN" altLang="zh-CN" sz="1800" dirty="0"/>
              <a:t>收集来的容器状态信息，启动调度过程，为用户作业启动一个</a:t>
            </a:r>
            <a:r>
              <a:rPr lang="en-US" altLang="zh-CN" sz="1800" dirty="0" err="1"/>
              <a:t>ApplicationMaster</a:t>
            </a:r>
            <a:endParaRPr lang="zh-CN" altLang="en-US" sz="1800" dirty="0"/>
          </a:p>
        </p:txBody>
      </p:sp>
      <p:sp>
        <p:nvSpPr>
          <p:cNvPr id="19460" name="矩形 4">
            <a:extLst>
              <a:ext uri="{FF2B5EF4-FFF2-40B4-BE49-F238E27FC236}">
                <a16:creationId xmlns:a16="http://schemas.microsoft.com/office/drawing/2014/main" id="{73184883-F845-9948-B1D2-48DC1C7EC50C}"/>
              </a:ext>
            </a:extLst>
          </p:cNvPr>
          <p:cNvSpPr>
            <a:spLocks noChangeArrowheads="1"/>
          </p:cNvSpPr>
          <p:nvPr/>
        </p:nvSpPr>
        <p:spPr bwMode="auto">
          <a:xfrm>
            <a:off x="1981200" y="2547938"/>
            <a:ext cx="815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ApplicationMaster</a:t>
            </a:r>
            <a:r>
              <a:rPr lang="zh-CN" altLang="zh-CN" sz="1800"/>
              <a:t>的主要功能是：</a:t>
            </a:r>
            <a:endParaRPr lang="en-US" altLang="zh-CN" sz="1800"/>
          </a:p>
          <a:p>
            <a:pPr>
              <a:spcBef>
                <a:spcPct val="0"/>
              </a:spcBef>
              <a:buFontTx/>
              <a:buNone/>
            </a:pPr>
            <a:r>
              <a:rPr lang="zh-CN" altLang="zh-CN" sz="1800"/>
              <a:t>（</a:t>
            </a:r>
            <a:r>
              <a:rPr lang="en-US" altLang="zh-CN" sz="1800"/>
              <a:t>1</a:t>
            </a:r>
            <a:r>
              <a:rPr lang="zh-CN" altLang="zh-CN" sz="1800"/>
              <a:t>）当用户作业提交时，</a:t>
            </a:r>
            <a:r>
              <a:rPr lang="en-US" altLang="zh-CN" sz="1800"/>
              <a:t>ApplicationMaster</a:t>
            </a:r>
            <a:r>
              <a:rPr lang="zh-CN" altLang="zh-CN" sz="1800"/>
              <a:t>与</a:t>
            </a:r>
            <a:r>
              <a:rPr lang="en-US" altLang="zh-CN" sz="1800"/>
              <a:t>ResourceManager</a:t>
            </a:r>
            <a:r>
              <a:rPr lang="zh-CN" altLang="zh-CN" sz="1800"/>
              <a:t>协商获取资源，</a:t>
            </a:r>
            <a:r>
              <a:rPr lang="en-US" altLang="zh-CN" sz="1800"/>
              <a:t>ResourceManager</a:t>
            </a:r>
            <a:r>
              <a:rPr lang="zh-CN" altLang="zh-CN" sz="1800"/>
              <a:t>会以容器的形式为</a:t>
            </a:r>
            <a:r>
              <a:rPr lang="en-US" altLang="zh-CN" sz="1800"/>
              <a:t>ApplicationMaster</a:t>
            </a:r>
            <a:r>
              <a:rPr lang="zh-CN" altLang="zh-CN" sz="1800"/>
              <a:t>分配资源；</a:t>
            </a:r>
            <a:endParaRPr lang="en-US" altLang="zh-CN" sz="1800"/>
          </a:p>
          <a:p>
            <a:pPr>
              <a:spcBef>
                <a:spcPct val="0"/>
              </a:spcBef>
              <a:buFontTx/>
              <a:buNone/>
            </a:pPr>
            <a:r>
              <a:rPr lang="zh-CN" altLang="zh-CN" sz="1800"/>
              <a:t>（</a:t>
            </a:r>
            <a:r>
              <a:rPr lang="en-US" altLang="zh-CN" sz="1800"/>
              <a:t>2</a:t>
            </a:r>
            <a:r>
              <a:rPr lang="zh-CN" altLang="zh-CN" sz="1800"/>
              <a:t>）把获得的资源进一步分配给内部的各个任务（</a:t>
            </a:r>
            <a:r>
              <a:rPr lang="en-US" altLang="zh-CN" sz="1800"/>
              <a:t>Map</a:t>
            </a:r>
            <a:r>
              <a:rPr lang="zh-CN" altLang="zh-CN" sz="1800"/>
              <a:t>任务或</a:t>
            </a:r>
            <a:r>
              <a:rPr lang="en-US" altLang="zh-CN" sz="1800"/>
              <a:t>Reduce</a:t>
            </a:r>
            <a:r>
              <a:rPr lang="zh-CN" altLang="zh-CN" sz="1800"/>
              <a:t>任务），实现资源的“二次分配”；</a:t>
            </a:r>
            <a:endParaRPr lang="en-US" altLang="zh-CN" sz="1800"/>
          </a:p>
          <a:p>
            <a:pPr>
              <a:spcBef>
                <a:spcPct val="0"/>
              </a:spcBef>
              <a:buFontTx/>
              <a:buNone/>
            </a:pPr>
            <a:r>
              <a:rPr lang="zh-CN" altLang="zh-CN" sz="1800"/>
              <a:t>（</a:t>
            </a:r>
            <a:r>
              <a:rPr lang="en-US" altLang="zh-CN" sz="1800"/>
              <a:t>3</a:t>
            </a:r>
            <a:r>
              <a:rPr lang="zh-CN" altLang="zh-CN" sz="1800"/>
              <a:t>）与</a:t>
            </a:r>
            <a:r>
              <a:rPr lang="en-US" altLang="zh-CN" sz="1800"/>
              <a:t>NodeManager</a:t>
            </a:r>
            <a:r>
              <a:rPr lang="zh-CN" altLang="zh-CN" sz="1800"/>
              <a:t>保持交互通信进行应用程序的启动、运行、监控和停止，监控申请到的资源的使用情况，对所有任务的执行进度和状态进行监控，并在任务发生失败时执行失败恢复（即重新申请资源重启任务）；</a:t>
            </a:r>
            <a:endParaRPr lang="en-US" altLang="zh-CN" sz="1800"/>
          </a:p>
          <a:p>
            <a:pPr>
              <a:spcBef>
                <a:spcPct val="0"/>
              </a:spcBef>
              <a:buFontTx/>
              <a:buNone/>
            </a:pPr>
            <a:r>
              <a:rPr lang="zh-CN" altLang="zh-CN" sz="1800"/>
              <a:t>（</a:t>
            </a:r>
            <a:r>
              <a:rPr lang="en-US" altLang="zh-CN" sz="1800"/>
              <a:t>4</a:t>
            </a:r>
            <a:r>
              <a:rPr lang="zh-CN" altLang="zh-CN" sz="1800"/>
              <a:t>）定时向</a:t>
            </a:r>
            <a:r>
              <a:rPr lang="en-US" altLang="zh-CN" sz="1800"/>
              <a:t>ResourceManager</a:t>
            </a:r>
            <a:r>
              <a:rPr lang="zh-CN" altLang="zh-CN" sz="1800"/>
              <a:t>发送“心跳”消息，报告资源的使用情况和应用的进度信息；</a:t>
            </a:r>
            <a:endParaRPr lang="en-US" altLang="zh-CN" sz="1800"/>
          </a:p>
          <a:p>
            <a:pPr>
              <a:spcBef>
                <a:spcPct val="0"/>
              </a:spcBef>
              <a:buFontTx/>
              <a:buNone/>
            </a:pPr>
            <a:r>
              <a:rPr lang="zh-CN" altLang="zh-CN" sz="1800"/>
              <a:t>（</a:t>
            </a:r>
            <a:r>
              <a:rPr lang="en-US" altLang="zh-CN" sz="1800"/>
              <a:t>5</a:t>
            </a:r>
            <a:r>
              <a:rPr lang="zh-CN" altLang="zh-CN" sz="1800"/>
              <a:t>）当作业完成时，</a:t>
            </a:r>
            <a:r>
              <a:rPr lang="en-US" altLang="zh-CN" sz="1800"/>
              <a:t>ApplicationMaster</a:t>
            </a:r>
            <a:r>
              <a:rPr lang="zh-CN" altLang="zh-CN" sz="1800"/>
              <a:t>向</a:t>
            </a:r>
            <a:r>
              <a:rPr lang="en-US" altLang="zh-CN" sz="1800"/>
              <a:t>ResourceManager</a:t>
            </a:r>
            <a:r>
              <a:rPr lang="zh-CN" altLang="zh-CN" sz="1800"/>
              <a:t>注销容器，执行周期完成。</a:t>
            </a:r>
            <a:endParaRPr lang="zh-CN" altLang="en-US" sz="1800"/>
          </a:p>
        </p:txBody>
      </p:sp>
    </p:spTree>
    <p:extLst>
      <p:ext uri="{BB962C8B-B14F-4D97-AF65-F5344CB8AC3E}">
        <p14:creationId xmlns:p14="http://schemas.microsoft.com/office/powerpoint/2010/main" val="22083263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a:extLst>
              <a:ext uri="{FF2B5EF4-FFF2-40B4-BE49-F238E27FC236}">
                <a16:creationId xmlns:a16="http://schemas.microsoft.com/office/drawing/2014/main" id="{AF7BCA10-B278-C64D-88C4-205BB1C32F5A}"/>
              </a:ext>
            </a:extLst>
          </p:cNvPr>
          <p:cNvSpPr>
            <a:spLocks noGrp="1" noChangeArrowheads="1"/>
          </p:cNvSpPr>
          <p:nvPr>
            <p:ph type="title" idx="10"/>
          </p:nvPr>
        </p:nvSpPr>
        <p:spPr>
          <a:xfrm>
            <a:off x="395869" y="67733"/>
            <a:ext cx="10131425" cy="1456267"/>
          </a:xfrm>
        </p:spPr>
        <p:txBody>
          <a:bodyPr/>
          <a:lstStyle/>
          <a:p>
            <a:r>
              <a:rPr lang="zh-CN" altLang="zh-CN" b="1" dirty="0"/>
              <a:t>YARN体系结构</a:t>
            </a:r>
            <a:endParaRPr lang="zh-CN" altLang="en-US" dirty="0"/>
          </a:p>
        </p:txBody>
      </p:sp>
      <p:sp>
        <p:nvSpPr>
          <p:cNvPr id="20482" name="矩形 2">
            <a:extLst>
              <a:ext uri="{FF2B5EF4-FFF2-40B4-BE49-F238E27FC236}">
                <a16:creationId xmlns:a16="http://schemas.microsoft.com/office/drawing/2014/main" id="{2FBD7BF5-8A49-D343-BA48-DC2849316BE2}"/>
              </a:ext>
            </a:extLst>
          </p:cNvPr>
          <p:cNvSpPr>
            <a:spLocks noChangeArrowheads="1"/>
          </p:cNvSpPr>
          <p:nvPr/>
        </p:nvSpPr>
        <p:spPr bwMode="auto">
          <a:xfrm>
            <a:off x="1905001" y="11430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1">
                <a:solidFill>
                  <a:srgbClr val="FF0000"/>
                </a:solidFill>
              </a:rPr>
              <a:t>NodeManager</a:t>
            </a:r>
            <a:endParaRPr lang="zh-CN" altLang="en-US" sz="1800" b="1">
              <a:solidFill>
                <a:srgbClr val="FF0000"/>
              </a:solidFill>
            </a:endParaRPr>
          </a:p>
        </p:txBody>
      </p:sp>
      <p:sp>
        <p:nvSpPr>
          <p:cNvPr id="20483" name="矩形 3">
            <a:extLst>
              <a:ext uri="{FF2B5EF4-FFF2-40B4-BE49-F238E27FC236}">
                <a16:creationId xmlns:a16="http://schemas.microsoft.com/office/drawing/2014/main" id="{D3E43AB3-91B6-3848-9644-0A79A7F5C9C6}"/>
              </a:ext>
            </a:extLst>
          </p:cNvPr>
          <p:cNvSpPr>
            <a:spLocks noChangeArrowheads="1"/>
          </p:cNvSpPr>
          <p:nvPr/>
        </p:nvSpPr>
        <p:spPr bwMode="auto">
          <a:xfrm>
            <a:off x="1905000" y="15240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NodeManager</a:t>
            </a:r>
            <a:r>
              <a:rPr lang="zh-CN" altLang="zh-CN" sz="1800"/>
              <a:t>是驻留在一个</a:t>
            </a:r>
            <a:r>
              <a:rPr lang="en-US" altLang="zh-CN" sz="1800"/>
              <a:t>YARN</a:t>
            </a:r>
            <a:r>
              <a:rPr lang="zh-CN" altLang="zh-CN" sz="1800"/>
              <a:t>集群中的每个节点上的代理，主要负责</a:t>
            </a:r>
            <a:r>
              <a:rPr lang="zh-CN" altLang="en-US" sz="1800"/>
              <a:t>：</a:t>
            </a:r>
            <a:endParaRPr lang="en-US" altLang="zh-CN" sz="1800"/>
          </a:p>
          <a:p>
            <a:pPr>
              <a:spcBef>
                <a:spcPct val="0"/>
              </a:spcBef>
            </a:pPr>
            <a:r>
              <a:rPr lang="zh-CN" altLang="zh-CN" sz="1800"/>
              <a:t>容器生命周期管理</a:t>
            </a:r>
            <a:endParaRPr lang="en-US" altLang="zh-CN" sz="1800"/>
          </a:p>
          <a:p>
            <a:pPr>
              <a:spcBef>
                <a:spcPct val="0"/>
              </a:spcBef>
            </a:pPr>
            <a:r>
              <a:rPr lang="zh-CN" altLang="zh-CN" sz="1800"/>
              <a:t>监控每个容器的资源（</a:t>
            </a:r>
            <a:r>
              <a:rPr lang="en-US" altLang="zh-CN" sz="1800"/>
              <a:t>CPU</a:t>
            </a:r>
            <a:r>
              <a:rPr lang="zh-CN" altLang="zh-CN" sz="1800"/>
              <a:t>、内存等）使用情况</a:t>
            </a:r>
            <a:endParaRPr lang="en-US" altLang="zh-CN" sz="1800"/>
          </a:p>
          <a:p>
            <a:pPr>
              <a:spcBef>
                <a:spcPct val="0"/>
              </a:spcBef>
            </a:pPr>
            <a:r>
              <a:rPr lang="zh-CN" altLang="zh-CN" sz="1800"/>
              <a:t>跟踪节点健康状况</a:t>
            </a:r>
            <a:endParaRPr lang="en-US" altLang="zh-CN" sz="1800"/>
          </a:p>
          <a:p>
            <a:pPr>
              <a:spcBef>
                <a:spcPct val="0"/>
              </a:spcBef>
            </a:pPr>
            <a:r>
              <a:rPr lang="zh-CN" altLang="zh-CN" sz="1800"/>
              <a:t>以“心跳”的方式与</a:t>
            </a:r>
            <a:r>
              <a:rPr lang="en-US" altLang="zh-CN" sz="1800"/>
              <a:t>ResourceManager</a:t>
            </a:r>
            <a:r>
              <a:rPr lang="zh-CN" altLang="zh-CN" sz="1800"/>
              <a:t>保持通信</a:t>
            </a:r>
            <a:endParaRPr lang="en-US" altLang="zh-CN" sz="1800"/>
          </a:p>
          <a:p>
            <a:pPr>
              <a:spcBef>
                <a:spcPct val="0"/>
              </a:spcBef>
            </a:pPr>
            <a:r>
              <a:rPr lang="zh-CN" altLang="zh-CN" sz="1800"/>
              <a:t>向</a:t>
            </a:r>
            <a:r>
              <a:rPr lang="en-US" altLang="zh-CN" sz="1800"/>
              <a:t>ResourceManager</a:t>
            </a:r>
            <a:r>
              <a:rPr lang="zh-CN" altLang="zh-CN" sz="1800"/>
              <a:t>汇报作业的资源使用情况和每个容器的运行状态</a:t>
            </a:r>
            <a:endParaRPr lang="en-US" altLang="zh-CN" sz="1800"/>
          </a:p>
          <a:p>
            <a:pPr>
              <a:spcBef>
                <a:spcPct val="0"/>
              </a:spcBef>
            </a:pPr>
            <a:r>
              <a:rPr lang="zh-CN" altLang="zh-CN" sz="1800"/>
              <a:t>接收来自</a:t>
            </a:r>
            <a:r>
              <a:rPr lang="en-US" altLang="zh-CN" sz="1800"/>
              <a:t>ApplicationMaster</a:t>
            </a:r>
            <a:r>
              <a:rPr lang="zh-CN" altLang="zh-CN" sz="1800"/>
              <a:t>的启动</a:t>
            </a:r>
            <a:r>
              <a:rPr lang="en-US" altLang="zh-CN" sz="1800"/>
              <a:t>/</a:t>
            </a:r>
            <a:r>
              <a:rPr lang="zh-CN" altLang="zh-CN" sz="1800"/>
              <a:t>停止容器的各种请求</a:t>
            </a:r>
            <a:endParaRPr lang="en-US" altLang="zh-CN" sz="1800"/>
          </a:p>
          <a:p>
            <a:pPr>
              <a:spcBef>
                <a:spcPct val="0"/>
              </a:spcBef>
            </a:pPr>
            <a:endParaRPr lang="en-US" altLang="zh-CN" sz="1800"/>
          </a:p>
          <a:p>
            <a:pPr>
              <a:spcBef>
                <a:spcPct val="0"/>
              </a:spcBef>
              <a:buFontTx/>
              <a:buNone/>
            </a:pPr>
            <a:r>
              <a:rPr lang="zh-CN" altLang="zh-CN" sz="1800"/>
              <a:t>需要说明的是，</a:t>
            </a:r>
            <a:r>
              <a:rPr lang="en-US" altLang="zh-CN" sz="1800"/>
              <a:t>NodeManager</a:t>
            </a:r>
            <a:r>
              <a:rPr lang="zh-CN" altLang="zh-CN" sz="1800"/>
              <a:t>主要负责管理抽象的容器，只处理与容器相关的事情，而不具体负责每个任务（</a:t>
            </a:r>
            <a:r>
              <a:rPr lang="en-US" altLang="zh-CN" sz="1800"/>
              <a:t>Map</a:t>
            </a:r>
            <a:r>
              <a:rPr lang="zh-CN" altLang="zh-CN" sz="1800"/>
              <a:t>任务或</a:t>
            </a:r>
            <a:r>
              <a:rPr lang="en-US" altLang="zh-CN" sz="1800"/>
              <a:t>Reduce</a:t>
            </a:r>
            <a:r>
              <a:rPr lang="zh-CN" altLang="zh-CN" sz="1800"/>
              <a:t>任务）自身状态的管理，因为这些管理工作是由</a:t>
            </a:r>
            <a:r>
              <a:rPr lang="en-US" altLang="zh-CN" sz="1800"/>
              <a:t>ApplicationMaster</a:t>
            </a:r>
            <a:r>
              <a:rPr lang="zh-CN" altLang="zh-CN" sz="1800"/>
              <a:t>完成的，</a:t>
            </a:r>
            <a:r>
              <a:rPr lang="en-US" altLang="zh-CN" sz="1800"/>
              <a:t>ApplicationMaster</a:t>
            </a:r>
            <a:r>
              <a:rPr lang="zh-CN" altLang="zh-CN" sz="1800"/>
              <a:t>会通过不断与</a:t>
            </a:r>
            <a:r>
              <a:rPr lang="en-US" altLang="zh-CN" sz="1800"/>
              <a:t>NodeManager</a:t>
            </a:r>
            <a:r>
              <a:rPr lang="zh-CN" altLang="zh-CN" sz="1800"/>
              <a:t>通信来掌握各个任务的执行状态</a:t>
            </a:r>
            <a:endParaRPr lang="zh-CN" altLang="en-US" sz="1800"/>
          </a:p>
        </p:txBody>
      </p:sp>
    </p:spTree>
    <p:extLst>
      <p:ext uri="{BB962C8B-B14F-4D97-AF65-F5344CB8AC3E}">
        <p14:creationId xmlns:p14="http://schemas.microsoft.com/office/powerpoint/2010/main" val="257947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2"/>
          <p:cNvSpPr>
            <a:spLocks noGrp="1"/>
          </p:cNvSpPr>
          <p:nvPr>
            <p:ph type="title" idx="10"/>
          </p:nvPr>
        </p:nvSpPr>
        <p:spPr/>
        <p:txBody>
          <a:bodyPr/>
          <a:lstStyle/>
          <a:p>
            <a:r>
              <a:rPr lang="en-US" altLang="zh-CN" dirty="0"/>
              <a:t>Hadoop</a:t>
            </a:r>
            <a:r>
              <a:rPr lang="zh-CN" altLang="en-US" dirty="0"/>
              <a:t>生态圈的结构</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22400"/>
            <a:ext cx="79629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4"/>
          <p:cNvSpPr txBox="1">
            <a:spLocks noChangeArrowheads="1"/>
          </p:cNvSpPr>
          <p:nvPr/>
        </p:nvSpPr>
        <p:spPr bwMode="auto">
          <a:xfrm>
            <a:off x="2362200" y="1139826"/>
            <a:ext cx="754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dirty="0"/>
              <a:t>Hadoop</a:t>
            </a:r>
            <a:r>
              <a:rPr lang="zh-CN" altLang="en-US" sz="1400" dirty="0"/>
              <a:t>的项目结构不断丰富发展，已经形成一个丰富的</a:t>
            </a:r>
            <a:r>
              <a:rPr lang="en-US" altLang="zh-CN" sz="1400" dirty="0"/>
              <a:t>Hadoop</a:t>
            </a:r>
            <a:r>
              <a:rPr lang="zh-CN" altLang="en-US" sz="1400" dirty="0"/>
              <a:t>生态系统</a:t>
            </a:r>
            <a:endParaRPr lang="en-US" altLang="zh-CN" sz="1400" dirty="0"/>
          </a:p>
        </p:txBody>
      </p:sp>
    </p:spTree>
    <p:extLst>
      <p:ext uri="{BB962C8B-B14F-4D97-AF65-F5344CB8AC3E}">
        <p14:creationId xmlns:p14="http://schemas.microsoft.com/office/powerpoint/2010/main" val="1862966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a:extLst>
              <a:ext uri="{FF2B5EF4-FFF2-40B4-BE49-F238E27FC236}">
                <a16:creationId xmlns:a16="http://schemas.microsoft.com/office/drawing/2014/main" id="{D44F80A0-7071-2B40-9099-FD4B57957632}"/>
              </a:ext>
            </a:extLst>
          </p:cNvPr>
          <p:cNvSpPr>
            <a:spLocks noGrp="1" noChangeArrowheads="1"/>
          </p:cNvSpPr>
          <p:nvPr>
            <p:ph type="title" idx="10"/>
          </p:nvPr>
        </p:nvSpPr>
        <p:spPr>
          <a:xfrm>
            <a:off x="384175" y="132819"/>
            <a:ext cx="10131425" cy="1456267"/>
          </a:xfrm>
        </p:spPr>
        <p:txBody>
          <a:bodyPr/>
          <a:lstStyle/>
          <a:p>
            <a:r>
              <a:rPr lang="zh-CN" altLang="zh-CN" b="1" dirty="0"/>
              <a:t>YARN体系结构</a:t>
            </a:r>
            <a:endParaRPr lang="zh-CN" altLang="en-US" dirty="0"/>
          </a:p>
        </p:txBody>
      </p:sp>
      <p:sp>
        <p:nvSpPr>
          <p:cNvPr id="21506" name="矩形 3">
            <a:extLst>
              <a:ext uri="{FF2B5EF4-FFF2-40B4-BE49-F238E27FC236}">
                <a16:creationId xmlns:a16="http://schemas.microsoft.com/office/drawing/2014/main" id="{FF4C4834-5D84-B841-8A3E-793FC0E13127}"/>
              </a:ext>
            </a:extLst>
          </p:cNvPr>
          <p:cNvSpPr>
            <a:spLocks noChangeArrowheads="1"/>
          </p:cNvSpPr>
          <p:nvPr/>
        </p:nvSpPr>
        <p:spPr bwMode="auto">
          <a:xfrm>
            <a:off x="3733800" y="6107114"/>
            <a:ext cx="548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dirty="0"/>
              <a:t> YARN</a:t>
            </a:r>
            <a:r>
              <a:rPr lang="zh-CN" altLang="zh-CN" sz="1800" dirty="0"/>
              <a:t>和</a:t>
            </a:r>
            <a:r>
              <a:rPr lang="en-US" altLang="zh-CN" sz="1800" dirty="0"/>
              <a:t>Hadoop</a:t>
            </a:r>
            <a:r>
              <a:rPr lang="zh-CN" altLang="zh-CN" sz="1800" dirty="0"/>
              <a:t>平台其他组件的统一部署</a:t>
            </a:r>
            <a:endParaRPr lang="zh-CN" altLang="en-US" sz="1800" dirty="0"/>
          </a:p>
        </p:txBody>
      </p:sp>
      <p:sp>
        <p:nvSpPr>
          <p:cNvPr id="21507" name="矩形 4">
            <a:extLst>
              <a:ext uri="{FF2B5EF4-FFF2-40B4-BE49-F238E27FC236}">
                <a16:creationId xmlns:a16="http://schemas.microsoft.com/office/drawing/2014/main" id="{1C8CFB55-D497-E342-9DF2-540407AEBFE8}"/>
              </a:ext>
            </a:extLst>
          </p:cNvPr>
          <p:cNvSpPr>
            <a:spLocks noChangeArrowheads="1"/>
          </p:cNvSpPr>
          <p:nvPr/>
        </p:nvSpPr>
        <p:spPr bwMode="auto">
          <a:xfrm>
            <a:off x="1905000" y="12192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1800" dirty="0"/>
              <a:t>在集群部署方面，</a:t>
            </a:r>
            <a:r>
              <a:rPr lang="en-US" altLang="zh-CN" sz="1800" dirty="0"/>
              <a:t>YARN</a:t>
            </a:r>
            <a:r>
              <a:rPr lang="zh-CN" altLang="zh-CN" sz="1800" dirty="0"/>
              <a:t>的各个组件是和</a:t>
            </a:r>
            <a:r>
              <a:rPr lang="en-US" altLang="zh-CN" sz="1800" dirty="0"/>
              <a:t>Hadoop</a:t>
            </a:r>
            <a:r>
              <a:rPr lang="zh-CN" altLang="zh-CN" sz="1800" dirty="0"/>
              <a:t>集群中的其他组件进行统一部署的</a:t>
            </a:r>
            <a:endParaRPr lang="zh-CN" altLang="en-US" sz="1800" dirty="0"/>
          </a:p>
        </p:txBody>
      </p:sp>
      <p:pic>
        <p:nvPicPr>
          <p:cNvPr id="21508" name="Picture 6">
            <a:extLst>
              <a:ext uri="{FF2B5EF4-FFF2-40B4-BE49-F238E27FC236}">
                <a16:creationId xmlns:a16="http://schemas.microsoft.com/office/drawing/2014/main" id="{E2BC9B27-A295-E645-808A-3459614FC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8489950" cy="4191000"/>
          </a:xfrm>
          <a:prstGeom prst="rect">
            <a:avLst/>
          </a:prstGeom>
          <a:noFill/>
          <a:ln>
            <a:noFill/>
          </a:ln>
        </p:spPr>
      </p:pic>
    </p:spTree>
    <p:extLst>
      <p:ext uri="{BB962C8B-B14F-4D97-AF65-F5344CB8AC3E}">
        <p14:creationId xmlns:p14="http://schemas.microsoft.com/office/powerpoint/2010/main" val="1608854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a:extLst>
              <a:ext uri="{FF2B5EF4-FFF2-40B4-BE49-F238E27FC236}">
                <a16:creationId xmlns:a16="http://schemas.microsoft.com/office/drawing/2014/main" id="{C6993248-A1E2-2D41-A5B1-34E4509BA50D}"/>
              </a:ext>
            </a:extLst>
          </p:cNvPr>
          <p:cNvSpPr>
            <a:spLocks noGrp="1" noChangeArrowheads="1"/>
          </p:cNvSpPr>
          <p:nvPr>
            <p:ph type="title" idx="10"/>
          </p:nvPr>
        </p:nvSpPr>
        <p:spPr>
          <a:xfrm>
            <a:off x="155575" y="-48302"/>
            <a:ext cx="10131425" cy="1456267"/>
          </a:xfrm>
        </p:spPr>
        <p:txBody>
          <a:bodyPr/>
          <a:lstStyle/>
          <a:p>
            <a:r>
              <a:rPr lang="zh-CN" altLang="zh-CN" sz="2400"/>
              <a:t>YARN框架与MapReduce1.0框架的对比分析</a:t>
            </a:r>
            <a:endParaRPr lang="zh-CN" altLang="en-US" sz="2400"/>
          </a:p>
        </p:txBody>
      </p:sp>
      <p:sp>
        <p:nvSpPr>
          <p:cNvPr id="23554" name="矩形 2">
            <a:extLst>
              <a:ext uri="{FF2B5EF4-FFF2-40B4-BE49-F238E27FC236}">
                <a16:creationId xmlns:a16="http://schemas.microsoft.com/office/drawing/2014/main" id="{A210B850-BB23-064D-BAE6-9B7A4EED8EAF}"/>
              </a:ext>
            </a:extLst>
          </p:cNvPr>
          <p:cNvSpPr>
            <a:spLocks noChangeArrowheads="1"/>
          </p:cNvSpPr>
          <p:nvPr/>
        </p:nvSpPr>
        <p:spPr bwMode="auto">
          <a:xfrm>
            <a:off x="1905000" y="2478089"/>
            <a:ext cx="83058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000"/>
              <a:t>总体而言，</a:t>
            </a:r>
            <a:r>
              <a:rPr lang="en-US" altLang="zh-CN" sz="2000"/>
              <a:t>YARN</a:t>
            </a:r>
            <a:r>
              <a:rPr lang="zh-CN" altLang="zh-CN" sz="2000"/>
              <a:t>相对于</a:t>
            </a:r>
            <a:r>
              <a:rPr lang="en-US" altLang="zh-CN" sz="2000"/>
              <a:t>MapReduce1.0</a:t>
            </a:r>
            <a:r>
              <a:rPr lang="zh-CN" altLang="zh-CN" sz="2000"/>
              <a:t>来说具有以下优势：</a:t>
            </a:r>
            <a:endParaRPr lang="en-US" altLang="zh-CN" sz="2000"/>
          </a:p>
          <a:p>
            <a:pPr>
              <a:spcBef>
                <a:spcPct val="0"/>
              </a:spcBef>
            </a:pPr>
            <a:r>
              <a:rPr lang="zh-CN" altLang="zh-CN" sz="2000"/>
              <a:t>大大减少了承担中心服务功能的</a:t>
            </a:r>
            <a:r>
              <a:rPr lang="en-US" altLang="zh-CN" sz="2000"/>
              <a:t>ResourceManager</a:t>
            </a:r>
            <a:r>
              <a:rPr lang="zh-CN" altLang="zh-CN" sz="2000"/>
              <a:t>的资源消耗</a:t>
            </a:r>
            <a:endParaRPr lang="en-US" altLang="zh-CN" sz="2000"/>
          </a:p>
          <a:p>
            <a:pPr lvl="1">
              <a:spcBef>
                <a:spcPct val="0"/>
              </a:spcBef>
              <a:buFont typeface="Arial" panose="020B0604020202020204" pitchFamily="34" charset="0"/>
              <a:buChar char="•"/>
            </a:pPr>
            <a:r>
              <a:rPr lang="en-US" altLang="zh-CN" sz="2000"/>
              <a:t>ApplicationMaster</a:t>
            </a:r>
            <a:r>
              <a:rPr lang="zh-CN" altLang="en-US" sz="2000"/>
              <a:t>来完成需要大量资源消耗的任务调度和监控</a:t>
            </a:r>
            <a:endParaRPr lang="en-US" altLang="zh-CN" sz="2000"/>
          </a:p>
          <a:p>
            <a:pPr lvl="1">
              <a:spcBef>
                <a:spcPct val="0"/>
              </a:spcBef>
              <a:buFont typeface="Arial" panose="020B0604020202020204" pitchFamily="34" charset="0"/>
              <a:buChar char="•"/>
            </a:pPr>
            <a:r>
              <a:rPr lang="zh-CN" altLang="en-US" sz="2000"/>
              <a:t>多个作业对应多个</a:t>
            </a:r>
            <a:r>
              <a:rPr lang="en-US" altLang="zh-CN" sz="2000"/>
              <a:t>ApplicationMaster</a:t>
            </a:r>
            <a:r>
              <a:rPr lang="zh-CN" altLang="en-US" sz="2000"/>
              <a:t>，实现了监控分布化</a:t>
            </a:r>
            <a:endParaRPr lang="en-US" altLang="zh-CN" sz="2000"/>
          </a:p>
          <a:p>
            <a:pPr lvl="1">
              <a:spcBef>
                <a:spcPct val="0"/>
              </a:spcBef>
              <a:buFont typeface="Arial" panose="020B0604020202020204" pitchFamily="34" charset="0"/>
              <a:buChar char="•"/>
            </a:pPr>
            <a:endParaRPr lang="en-US" altLang="zh-CN" sz="2000"/>
          </a:p>
          <a:p>
            <a:pPr>
              <a:spcBef>
                <a:spcPct val="0"/>
              </a:spcBef>
            </a:pPr>
            <a:r>
              <a:rPr lang="en-US" altLang="zh-CN" sz="2000"/>
              <a:t>MapReduce1.0</a:t>
            </a:r>
            <a:r>
              <a:rPr lang="zh-CN" altLang="zh-CN" sz="2000"/>
              <a:t>既是一个计算框架，又是一个资源管理调度框架，但是，只能支持</a:t>
            </a:r>
            <a:r>
              <a:rPr lang="en-US" altLang="zh-CN" sz="2000"/>
              <a:t>MapReduce</a:t>
            </a:r>
            <a:r>
              <a:rPr lang="zh-CN" altLang="zh-CN" sz="2000"/>
              <a:t>编程模型。而</a:t>
            </a:r>
            <a:r>
              <a:rPr lang="en-US" altLang="zh-CN" sz="2000"/>
              <a:t>YARN</a:t>
            </a:r>
            <a:r>
              <a:rPr lang="zh-CN" altLang="zh-CN" sz="2000"/>
              <a:t>则是一个纯粹的资源调度管理框架，在它上面可以运行包括</a:t>
            </a:r>
            <a:r>
              <a:rPr lang="en-US" altLang="zh-CN" sz="2000"/>
              <a:t>MapReduce</a:t>
            </a:r>
            <a:r>
              <a:rPr lang="zh-CN" altLang="zh-CN" sz="2000"/>
              <a:t>在内的不同类型的计算框架</a:t>
            </a:r>
            <a:r>
              <a:rPr lang="zh-CN" altLang="en-US" sz="2000"/>
              <a:t>，只要编程实现相应的</a:t>
            </a:r>
            <a:r>
              <a:rPr lang="en-US" altLang="zh-CN" sz="2000"/>
              <a:t>ApplicationMaster</a:t>
            </a:r>
          </a:p>
          <a:p>
            <a:pPr>
              <a:spcBef>
                <a:spcPct val="0"/>
              </a:spcBef>
            </a:pPr>
            <a:endParaRPr lang="en-US" altLang="zh-CN" sz="2000"/>
          </a:p>
          <a:p>
            <a:pPr>
              <a:spcBef>
                <a:spcPct val="0"/>
              </a:spcBef>
            </a:pPr>
            <a:r>
              <a:rPr lang="en-US" altLang="zh-CN" sz="2000"/>
              <a:t>YARN</a:t>
            </a:r>
            <a:r>
              <a:rPr lang="zh-CN" altLang="zh-CN" sz="2000"/>
              <a:t>中的资源管理比</a:t>
            </a:r>
            <a:r>
              <a:rPr lang="en-US" altLang="zh-CN" sz="2000"/>
              <a:t>MapReduce1.0</a:t>
            </a:r>
            <a:r>
              <a:rPr lang="zh-CN" altLang="zh-CN" sz="2000"/>
              <a:t>更加高效</a:t>
            </a:r>
            <a:endParaRPr lang="en-US" altLang="zh-CN" sz="2000"/>
          </a:p>
          <a:p>
            <a:pPr lvl="1">
              <a:spcBef>
                <a:spcPct val="0"/>
              </a:spcBef>
              <a:buFont typeface="Arial" panose="020B0604020202020204" pitchFamily="34" charset="0"/>
              <a:buChar char="•"/>
            </a:pPr>
            <a:r>
              <a:rPr lang="zh-CN" altLang="en-US" sz="2000"/>
              <a:t>以容器为单位，而不是以</a:t>
            </a:r>
            <a:r>
              <a:rPr lang="en-US" altLang="zh-CN" sz="2000"/>
              <a:t>slot</a:t>
            </a:r>
            <a:r>
              <a:rPr lang="zh-CN" altLang="en-US" sz="2000"/>
              <a:t>为单位</a:t>
            </a:r>
          </a:p>
        </p:txBody>
      </p:sp>
      <p:sp>
        <p:nvSpPr>
          <p:cNvPr id="23555" name="矩形 3">
            <a:extLst>
              <a:ext uri="{FF2B5EF4-FFF2-40B4-BE49-F238E27FC236}">
                <a16:creationId xmlns:a16="http://schemas.microsoft.com/office/drawing/2014/main" id="{17FAB89E-B6E9-5F44-B6B6-EBEFF07BFD08}"/>
              </a:ext>
            </a:extLst>
          </p:cNvPr>
          <p:cNvSpPr>
            <a:spLocks noChangeArrowheads="1"/>
          </p:cNvSpPr>
          <p:nvPr/>
        </p:nvSpPr>
        <p:spPr bwMode="auto">
          <a:xfrm>
            <a:off x="1905000" y="1285875"/>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zh-CN" sz="2000"/>
              <a:t>从</a:t>
            </a:r>
            <a:r>
              <a:rPr lang="en-US" altLang="zh-CN" sz="2000"/>
              <a:t>MapReduce1.0</a:t>
            </a:r>
            <a:r>
              <a:rPr lang="zh-CN" altLang="zh-CN" sz="2000"/>
              <a:t>框架发展到</a:t>
            </a:r>
            <a:r>
              <a:rPr lang="en-US" altLang="zh-CN" sz="2000"/>
              <a:t>YARN</a:t>
            </a:r>
            <a:r>
              <a:rPr lang="zh-CN" altLang="zh-CN" sz="2000"/>
              <a:t>框架，客户端并没有发生变化，其大部分调用</a:t>
            </a:r>
            <a:r>
              <a:rPr lang="en-US" altLang="zh-CN" sz="2000"/>
              <a:t>API</a:t>
            </a:r>
            <a:r>
              <a:rPr lang="zh-CN" altLang="zh-CN" sz="2000"/>
              <a:t>及接口都保持兼容，因此，原来针对</a:t>
            </a:r>
            <a:r>
              <a:rPr lang="en-US" altLang="zh-CN" sz="2000"/>
              <a:t>Hadoop1.0</a:t>
            </a:r>
            <a:r>
              <a:rPr lang="zh-CN" altLang="zh-CN" sz="2000"/>
              <a:t>开发的代码不用做大的改动，就可以直接放到</a:t>
            </a:r>
            <a:r>
              <a:rPr lang="en-US" altLang="zh-CN" sz="2000"/>
              <a:t>Hadoop2.0</a:t>
            </a:r>
            <a:r>
              <a:rPr lang="zh-CN" altLang="zh-CN" sz="2000"/>
              <a:t>平台上运行</a:t>
            </a:r>
            <a:endParaRPr lang="zh-CN" altLang="en-US" sz="2000"/>
          </a:p>
        </p:txBody>
      </p:sp>
    </p:spTree>
    <p:extLst>
      <p:ext uri="{BB962C8B-B14F-4D97-AF65-F5344CB8AC3E}">
        <p14:creationId xmlns:p14="http://schemas.microsoft.com/office/powerpoint/2010/main" val="1130084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197E940-3440-254E-9795-6428D7E69DCA}"/>
              </a:ext>
            </a:extLst>
          </p:cNvPr>
          <p:cNvSpPr>
            <a:spLocks noGrp="1" noChangeArrowheads="1"/>
          </p:cNvSpPr>
          <p:nvPr>
            <p:ph type="title"/>
          </p:nvPr>
        </p:nvSpPr>
        <p:spPr/>
        <p:txBody>
          <a:bodyPr/>
          <a:lstStyle/>
          <a:p>
            <a:r>
              <a:rPr lang="es-ES" altLang="zh-CN"/>
              <a:t>MapReduce</a:t>
            </a:r>
            <a:r>
              <a:rPr lang="zh-CN" altLang="es-ES"/>
              <a:t>工作流程</a:t>
            </a:r>
            <a:endParaRPr lang="zh-CN" altLang="en-US"/>
          </a:p>
        </p:txBody>
      </p:sp>
      <p:sp>
        <p:nvSpPr>
          <p:cNvPr id="26626" name="Rectangle 3">
            <a:extLst>
              <a:ext uri="{FF2B5EF4-FFF2-40B4-BE49-F238E27FC236}">
                <a16:creationId xmlns:a16="http://schemas.microsoft.com/office/drawing/2014/main" id="{67B4336E-1161-1E48-AB20-6D8BAE2D3EB9}"/>
              </a:ext>
            </a:extLst>
          </p:cNvPr>
          <p:cNvSpPr>
            <a:spLocks noGrp="1" noChangeArrowheads="1"/>
          </p:cNvSpPr>
          <p:nvPr>
            <p:ph idx="1"/>
          </p:nvPr>
        </p:nvSpPr>
        <p:spPr/>
        <p:txBody>
          <a:bodyPr/>
          <a:lstStyle/>
          <a:p>
            <a:r>
              <a:rPr lang="zh-CN" altLang="en-US" dirty="0"/>
              <a:t>工作流程概述</a:t>
            </a:r>
          </a:p>
          <a:p>
            <a:r>
              <a:rPr lang="en-US" altLang="zh-CN" dirty="0"/>
              <a:t>MapReduce</a:t>
            </a:r>
            <a:r>
              <a:rPr lang="zh-CN" altLang="en-US" dirty="0"/>
              <a:t>各个执行阶段</a:t>
            </a:r>
          </a:p>
          <a:p>
            <a:r>
              <a:rPr lang="en-US" altLang="zh-CN" dirty="0"/>
              <a:t>Shuffle</a:t>
            </a:r>
            <a:r>
              <a:rPr lang="zh-CN" altLang="en-US" dirty="0"/>
              <a:t>过程详解</a:t>
            </a:r>
          </a:p>
        </p:txBody>
      </p:sp>
    </p:spTree>
    <p:extLst>
      <p:ext uri="{BB962C8B-B14F-4D97-AF65-F5344CB8AC3E}">
        <p14:creationId xmlns:p14="http://schemas.microsoft.com/office/powerpoint/2010/main" val="151218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088D8F7A-17A0-E34E-B3BD-CE8E69C2A45C}"/>
              </a:ext>
            </a:extLst>
          </p:cNvPr>
          <p:cNvSpPr>
            <a:spLocks noGrp="1" noChangeArrowheads="1"/>
          </p:cNvSpPr>
          <p:nvPr>
            <p:ph type="title"/>
          </p:nvPr>
        </p:nvSpPr>
        <p:spPr>
          <a:xfrm>
            <a:off x="418172" y="67733"/>
            <a:ext cx="10131425" cy="1456267"/>
          </a:xfrm>
        </p:spPr>
        <p:txBody>
          <a:bodyPr/>
          <a:lstStyle/>
          <a:p>
            <a:r>
              <a:rPr lang="zh-CN" altLang="en-US" dirty="0"/>
              <a:t>工作流程概述</a:t>
            </a:r>
          </a:p>
        </p:txBody>
      </p:sp>
      <p:pic>
        <p:nvPicPr>
          <p:cNvPr id="27650" name="Picture 4">
            <a:extLst>
              <a:ext uri="{FF2B5EF4-FFF2-40B4-BE49-F238E27FC236}">
                <a16:creationId xmlns:a16="http://schemas.microsoft.com/office/drawing/2014/main" id="{DE312293-2B8A-3446-97FD-DF45E57E5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524000"/>
            <a:ext cx="6629400" cy="3270250"/>
          </a:xfrm>
          <a:prstGeom prst="rect">
            <a:avLst/>
          </a:prstGeom>
          <a:noFill/>
          <a:ln>
            <a:noFill/>
          </a:ln>
        </p:spPr>
      </p:pic>
      <p:sp>
        <p:nvSpPr>
          <p:cNvPr id="27652" name="TextBox 4">
            <a:extLst>
              <a:ext uri="{FF2B5EF4-FFF2-40B4-BE49-F238E27FC236}">
                <a16:creationId xmlns:a16="http://schemas.microsoft.com/office/drawing/2014/main" id="{21B8EA65-3DD5-D14D-B1D6-79755C34EB58}"/>
              </a:ext>
            </a:extLst>
          </p:cNvPr>
          <p:cNvSpPr txBox="1">
            <a:spLocks noChangeArrowheads="1"/>
          </p:cNvSpPr>
          <p:nvPr/>
        </p:nvSpPr>
        <p:spPr bwMode="auto">
          <a:xfrm>
            <a:off x="5311775" y="1050275"/>
            <a:ext cx="89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dirty="0"/>
              <a:t>Shuffle</a:t>
            </a:r>
            <a:endParaRPr lang="zh-CN" altLang="en-US" sz="1800" dirty="0"/>
          </a:p>
        </p:txBody>
      </p:sp>
      <p:sp>
        <p:nvSpPr>
          <p:cNvPr id="27653" name="TextBox 6">
            <a:extLst>
              <a:ext uri="{FF2B5EF4-FFF2-40B4-BE49-F238E27FC236}">
                <a16:creationId xmlns:a16="http://schemas.microsoft.com/office/drawing/2014/main" id="{56FA5DF3-4B01-244B-B3F5-172E46A88878}"/>
              </a:ext>
            </a:extLst>
          </p:cNvPr>
          <p:cNvSpPr txBox="1">
            <a:spLocks noChangeArrowheads="1"/>
          </p:cNvSpPr>
          <p:nvPr/>
        </p:nvSpPr>
        <p:spPr bwMode="auto">
          <a:xfrm>
            <a:off x="2590800" y="518160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1800"/>
              <a:t>不同的</a:t>
            </a:r>
            <a:r>
              <a:rPr lang="en-US" altLang="zh-CN" sz="1800"/>
              <a:t>Map</a:t>
            </a:r>
            <a:r>
              <a:rPr lang="zh-CN" altLang="en-US" sz="1800"/>
              <a:t>任务之间不会进行通信</a:t>
            </a:r>
            <a:endParaRPr lang="en-US" altLang="zh-CN" sz="1800"/>
          </a:p>
          <a:p>
            <a:pPr eaLnBrk="1" hangingPunct="1">
              <a:spcBef>
                <a:spcPct val="0"/>
              </a:spcBef>
            </a:pPr>
            <a:r>
              <a:rPr lang="zh-CN" altLang="en-US" sz="1800"/>
              <a:t>不同的</a:t>
            </a:r>
            <a:r>
              <a:rPr lang="en-US" altLang="zh-CN" sz="1800"/>
              <a:t>Reduce</a:t>
            </a:r>
            <a:r>
              <a:rPr lang="zh-CN" altLang="en-US" sz="1800"/>
              <a:t>任务之间也不会发生任何信息交换</a:t>
            </a:r>
            <a:endParaRPr lang="en-US" altLang="zh-CN" sz="1800"/>
          </a:p>
          <a:p>
            <a:pPr eaLnBrk="1" hangingPunct="1">
              <a:spcBef>
                <a:spcPct val="0"/>
              </a:spcBef>
            </a:pPr>
            <a:r>
              <a:rPr lang="zh-CN" altLang="en-US" sz="1800"/>
              <a:t>用户不能显式地从一台机器向另一台机器发送消息</a:t>
            </a:r>
            <a:endParaRPr lang="en-US" altLang="zh-CN" sz="1800"/>
          </a:p>
          <a:p>
            <a:pPr eaLnBrk="1" hangingPunct="1">
              <a:spcBef>
                <a:spcPct val="0"/>
              </a:spcBef>
            </a:pPr>
            <a:r>
              <a:rPr lang="zh-CN" altLang="en-US" sz="1800"/>
              <a:t>所有的数据交换都是通过</a:t>
            </a:r>
            <a:r>
              <a:rPr lang="en-US" altLang="zh-CN" sz="1800"/>
              <a:t>MapReduce</a:t>
            </a:r>
            <a:r>
              <a:rPr lang="zh-CN" altLang="en-US" sz="1800"/>
              <a:t>框架自身去实现的</a:t>
            </a:r>
          </a:p>
        </p:txBody>
      </p:sp>
    </p:spTree>
    <p:extLst>
      <p:ext uri="{BB962C8B-B14F-4D97-AF65-F5344CB8AC3E}">
        <p14:creationId xmlns:p14="http://schemas.microsoft.com/office/powerpoint/2010/main" val="377614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B34806-84A7-4914-B708-EE2B5A28861B}"/>
              </a:ext>
            </a:extLst>
          </p:cNvPr>
          <p:cNvSpPr>
            <a:spLocks noGrp="1"/>
          </p:cNvSpPr>
          <p:nvPr>
            <p:ph type="title"/>
          </p:nvPr>
        </p:nvSpPr>
        <p:spPr>
          <a:xfrm>
            <a:off x="3629299" y="2638697"/>
            <a:ext cx="6402976" cy="1456267"/>
          </a:xfrm>
        </p:spPr>
        <p:txBody>
          <a:bodyPr/>
          <a:lstStyle/>
          <a:p>
            <a:r>
              <a:rPr lang="zh-CN" altLang="en-US" dirty="0"/>
              <a:t>（</a:t>
            </a:r>
            <a:r>
              <a:rPr lang="en-US" altLang="zh-CN" dirty="0" err="1"/>
              <a:t>Key,Value</a:t>
            </a:r>
            <a:r>
              <a:rPr lang="zh-CN" altLang="en-US" dirty="0"/>
              <a:t>）结构是数据</a:t>
            </a:r>
            <a:r>
              <a:rPr lang="en-US" altLang="zh-CN" dirty="0"/>
              <a:t>IO</a:t>
            </a:r>
            <a:r>
              <a:rPr lang="zh-CN" altLang="en-US" dirty="0"/>
              <a:t>关键</a:t>
            </a:r>
          </a:p>
        </p:txBody>
      </p:sp>
    </p:spTree>
    <p:extLst>
      <p:ext uri="{BB962C8B-B14F-4D97-AF65-F5344CB8AC3E}">
        <p14:creationId xmlns:p14="http://schemas.microsoft.com/office/powerpoint/2010/main" val="6253314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E5013A5-54CF-9041-B602-249DC9979348}"/>
              </a:ext>
            </a:extLst>
          </p:cNvPr>
          <p:cNvSpPr>
            <a:spLocks noGrp="1" noChangeArrowheads="1"/>
          </p:cNvSpPr>
          <p:nvPr>
            <p:ph type="title"/>
          </p:nvPr>
        </p:nvSpPr>
        <p:spPr>
          <a:xfrm>
            <a:off x="73025" y="-168613"/>
            <a:ext cx="10131425" cy="1456267"/>
          </a:xfrm>
        </p:spPr>
        <p:txBody>
          <a:bodyPr/>
          <a:lstStyle/>
          <a:p>
            <a:r>
              <a:rPr lang="en-US" altLang="zh-CN" dirty="0"/>
              <a:t>MapReduce</a:t>
            </a:r>
            <a:r>
              <a:rPr lang="zh-CN" altLang="en-US" dirty="0"/>
              <a:t>各个执行阶段</a:t>
            </a:r>
          </a:p>
        </p:txBody>
      </p:sp>
      <p:pic>
        <p:nvPicPr>
          <p:cNvPr id="28674" name="Picture 4">
            <a:extLst>
              <a:ext uri="{FF2B5EF4-FFF2-40B4-BE49-F238E27FC236}">
                <a16:creationId xmlns:a16="http://schemas.microsoft.com/office/drawing/2014/main" id="{2D6732CD-5590-8D46-A248-D137D740CD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066800"/>
            <a:ext cx="7842250" cy="5562600"/>
          </a:xfrm>
          <a:prstGeom prst="rect">
            <a:avLst/>
          </a:prstGeom>
          <a:noFill/>
          <a:ln>
            <a:noFill/>
          </a:ln>
        </p:spPr>
      </p:pic>
    </p:spTree>
    <p:extLst>
      <p:ext uri="{BB962C8B-B14F-4D97-AF65-F5344CB8AC3E}">
        <p14:creationId xmlns:p14="http://schemas.microsoft.com/office/powerpoint/2010/main" val="2315287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C43F6-A7D0-4D6D-95DA-CEF09CC12C65}"/>
              </a:ext>
            </a:extLst>
          </p:cNvPr>
          <p:cNvSpPr>
            <a:spLocks noGrp="1"/>
          </p:cNvSpPr>
          <p:nvPr>
            <p:ph type="title"/>
          </p:nvPr>
        </p:nvSpPr>
        <p:spPr/>
        <p:txBody>
          <a:bodyPr/>
          <a:lstStyle/>
          <a:p>
            <a:pPr algn="ctr"/>
            <a:r>
              <a:rPr lang="en-US" altLang="zh-CN" dirty="0"/>
              <a:t>Split &amp; RR(</a:t>
            </a:r>
            <a:r>
              <a:rPr lang="en-US" altLang="zh-CN" dirty="0" err="1"/>
              <a:t>RecordReader</a:t>
            </a:r>
            <a:r>
              <a:rPr lang="en-US" altLang="zh-CN" dirty="0"/>
              <a:t>)</a:t>
            </a:r>
            <a:endParaRPr lang="zh-CN" altLang="en-US" dirty="0"/>
          </a:p>
        </p:txBody>
      </p:sp>
      <p:pic>
        <p:nvPicPr>
          <p:cNvPr id="6146" name="Picture 2" descr="在这里插入图片描述">
            <a:extLst>
              <a:ext uri="{FF2B5EF4-FFF2-40B4-BE49-F238E27FC236}">
                <a16:creationId xmlns:a16="http://schemas.microsoft.com/office/drawing/2014/main" id="{CC99BB93-622D-4B2E-9505-35B6644D52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1" t="8871" r="3743" b="6755"/>
          <a:stretch/>
        </p:blipFill>
        <p:spPr bwMode="auto">
          <a:xfrm>
            <a:off x="685801" y="2673531"/>
            <a:ext cx="5105400" cy="2603863"/>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39122AE2-03AF-4B17-AE29-F3DC47FDFC75}"/>
              </a:ext>
            </a:extLst>
          </p:cNvPr>
          <p:cNvSpPr txBox="1"/>
          <p:nvPr/>
        </p:nvSpPr>
        <p:spPr>
          <a:xfrm>
            <a:off x="7132320" y="2469128"/>
            <a:ext cx="6096000" cy="3421449"/>
          </a:xfrm>
          <a:prstGeom prst="rect">
            <a:avLst/>
          </a:prstGeom>
          <a:noFill/>
        </p:spPr>
        <p:txBody>
          <a:bodyPr wrap="square">
            <a:spAutoFit/>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zh-CN" sz="3200" b="1" i="0" u="none" strike="noStrike" cap="none" normalizeH="0" baseline="0" dirty="0">
                <a:ln>
                  <a:noFill/>
                </a:ln>
                <a:solidFill>
                  <a:srgbClr val="C00000"/>
                </a:solidFill>
                <a:effectLst/>
                <a:latin typeface="Times New Roman" pitchFamily="18" charset="0"/>
                <a:ea typeface="黑体" pitchFamily="49" charset="-122"/>
              </a:rPr>
              <a:t>RR</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1800" b="0" i="0" u="none" strike="noStrike" cap="none" normalizeH="0" baseline="0" dirty="0">
                <a:ln>
                  <a:noFill/>
                </a:ln>
                <a:solidFill>
                  <a:schemeClr val="tx1"/>
                </a:solidFill>
                <a:effectLst/>
                <a:latin typeface="Times New Roman" pitchFamily="18" charset="0"/>
                <a:ea typeface="黑体" pitchFamily="49" charset="-122"/>
              </a:rPr>
              <a:t>1   ,       China is my motherland</a:t>
            </a:r>
          </a:p>
          <a:p>
            <a:pPr marL="342900" marR="0" lvl="0" indent="-342900" algn="just" defTabSz="914400" rtl="0" eaLnBrk="1" fontAlgn="base" latinLnBrk="0" hangingPunct="1">
              <a:lnSpc>
                <a:spcPct val="100000"/>
              </a:lnSpc>
              <a:spcBef>
                <a:spcPts val="500"/>
              </a:spcBef>
              <a:spcAft>
                <a:spcPts val="500"/>
              </a:spcAft>
              <a:buClrTx/>
              <a:buSzTx/>
              <a:buFontTx/>
              <a:buAutoNum type="arabicPlain" startAt="2"/>
              <a:tabLst/>
            </a:pPr>
            <a:r>
              <a:rPr kumimoji="0" lang="en-US" altLang="zh-CN" sz="1800" b="0" i="0" u="none" strike="noStrike" cap="none" normalizeH="0" baseline="0" dirty="0">
                <a:ln>
                  <a:noFill/>
                </a:ln>
                <a:solidFill>
                  <a:schemeClr val="tx1"/>
                </a:solidFill>
                <a:effectLst/>
                <a:latin typeface="Times New Roman" pitchFamily="18" charset="0"/>
                <a:ea typeface="黑体" pitchFamily="49" charset="-122"/>
              </a:rPr>
              <a:t>,      I love China</a:t>
            </a:r>
          </a:p>
          <a:p>
            <a:pPr marL="342900" marR="0" lvl="0" indent="-342900" algn="just" defTabSz="914400" rtl="0" eaLnBrk="1" fontAlgn="base" latinLnBrk="0" hangingPunct="1">
              <a:lnSpc>
                <a:spcPct val="100000"/>
              </a:lnSpc>
              <a:spcBef>
                <a:spcPts val="500"/>
              </a:spcBef>
              <a:spcAft>
                <a:spcPts val="500"/>
              </a:spcAft>
              <a:buClrTx/>
              <a:buSzTx/>
              <a:buFontTx/>
              <a:buAutoNum type="arabicPlain" startAt="2"/>
              <a:tabLst/>
            </a:pPr>
            <a:r>
              <a:rPr lang="en-US" altLang="zh-CN" dirty="0">
                <a:latin typeface="Times New Roman" pitchFamily="18" charset="0"/>
                <a:ea typeface="黑体" pitchFamily="49" charset="-122"/>
              </a:rPr>
              <a:t>,     ………..</a:t>
            </a:r>
          </a:p>
          <a:p>
            <a:pPr marL="342900" marR="0" lvl="0" indent="-342900" algn="just" defTabSz="914400" rtl="0" eaLnBrk="1" fontAlgn="base" latinLnBrk="0" hangingPunct="1">
              <a:lnSpc>
                <a:spcPct val="100000"/>
              </a:lnSpc>
              <a:spcBef>
                <a:spcPts val="500"/>
              </a:spcBef>
              <a:spcAft>
                <a:spcPts val="500"/>
              </a:spcAft>
              <a:buClrTx/>
              <a:buSzTx/>
              <a:buFontTx/>
              <a:buAutoNum type="arabicPlain" startAt="2"/>
              <a:tabLst/>
            </a:pPr>
            <a:r>
              <a:rPr kumimoji="0" lang="en-US" altLang="zh-CN" sz="1800" b="0" i="0" u="none" strike="noStrike" cap="none" normalizeH="0" baseline="0" dirty="0">
                <a:ln>
                  <a:noFill/>
                </a:ln>
                <a:solidFill>
                  <a:schemeClr val="tx1"/>
                </a:solidFill>
                <a:effectLst/>
                <a:latin typeface="Times New Roman" pitchFamily="18" charset="0"/>
                <a:ea typeface="黑体" pitchFamily="49" charset="-122"/>
              </a:rPr>
              <a:t>,     ……….</a:t>
            </a:r>
          </a:p>
          <a:p>
            <a:pPr marL="342900" marR="0" lvl="0" indent="-342900" algn="just" defTabSz="914400" rtl="0" eaLnBrk="1" fontAlgn="base" latinLnBrk="0" hangingPunct="1">
              <a:lnSpc>
                <a:spcPct val="100000"/>
              </a:lnSpc>
              <a:spcBef>
                <a:spcPts val="500"/>
              </a:spcBef>
              <a:spcAft>
                <a:spcPts val="500"/>
              </a:spcAft>
              <a:buClrTx/>
              <a:buSzTx/>
              <a:buFontTx/>
              <a:buAutoNum type="arabicPlain" startAt="2"/>
              <a:tabLst/>
            </a:pPr>
            <a:r>
              <a:rPr lang="en-US" altLang="zh-CN" dirty="0">
                <a:latin typeface="Times New Roman" pitchFamily="18" charset="0"/>
                <a:ea typeface="黑体" pitchFamily="49" charset="-122"/>
              </a:rPr>
              <a:t>,     ………..</a:t>
            </a:r>
            <a:endParaRPr kumimoji="0" lang="en-US" altLang="zh-CN" sz="1800" b="0" i="0" u="none" strike="noStrike" cap="none" normalizeH="0" baseline="0" dirty="0">
              <a:ln>
                <a:noFill/>
              </a:ln>
              <a:solidFill>
                <a:schemeClr val="tx1"/>
              </a:solidFill>
              <a:effectLst/>
              <a:latin typeface="Times New Roman" pitchFamily="18" charset="0"/>
              <a:ea typeface="黑体" pitchFamily="49" charset="-122"/>
            </a:endParaRPr>
          </a:p>
          <a:p>
            <a:pPr algn="just" defTabSz="914400" fontAlgn="base">
              <a:spcBef>
                <a:spcPts val="500"/>
              </a:spcBef>
              <a:spcAft>
                <a:spcPts val="500"/>
              </a:spcAft>
            </a:pPr>
            <a:r>
              <a:rPr kumimoji="0" lang="en-US" altLang="zh-CN" sz="1800" b="0" i="0" u="none" strike="noStrike" cap="none" normalizeH="0" baseline="0" dirty="0">
                <a:ln>
                  <a:noFill/>
                </a:ln>
                <a:solidFill>
                  <a:schemeClr val="tx1"/>
                </a:solidFill>
                <a:effectLst/>
                <a:latin typeface="Times New Roman" pitchFamily="18" charset="0"/>
                <a:ea typeface="黑体" pitchFamily="49" charset="-122"/>
              </a:rPr>
              <a:t>6     ,     I am from  China</a:t>
            </a:r>
            <a:endParaRPr kumimoji="0" lang="zh-CN" altLang="zh-CN" sz="1800" b="0" i="0" u="none" strike="noStrike" cap="none" normalizeH="0" baseline="0" dirty="0">
              <a:ln>
                <a:noFill/>
              </a:ln>
              <a:solidFill>
                <a:schemeClr val="tx1"/>
              </a:solidFill>
              <a:effectLst/>
              <a:latin typeface="Calibri" pitchFamily="34" charset="0"/>
              <a:ea typeface="黑体" pitchFamily="49" charset="-122"/>
            </a:endParaRPr>
          </a:p>
          <a:p>
            <a:pPr marL="0" marR="0" lvl="0" indent="0" algn="just" defTabSz="914400" rtl="0" eaLnBrk="1" fontAlgn="base" latinLnBrk="0" hangingPunct="1">
              <a:lnSpc>
                <a:spcPct val="100000"/>
              </a:lnSpc>
              <a:spcBef>
                <a:spcPts val="500"/>
              </a:spcBef>
              <a:spcAft>
                <a:spcPts val="500"/>
              </a:spcAft>
              <a:buClrTx/>
              <a:buSzTx/>
              <a:buFontTx/>
              <a:buNone/>
              <a:tabLst/>
            </a:pPr>
            <a:endParaRPr kumimoji="0" lang="zh-CN" altLang="zh-CN" sz="1800" b="0" i="0" u="none" strike="noStrike" cap="none" normalizeH="0" baseline="0" dirty="0">
              <a:ln>
                <a:noFill/>
              </a:ln>
              <a:solidFill>
                <a:schemeClr val="tx1"/>
              </a:solidFill>
              <a:effectLst/>
              <a:latin typeface="Calibri" pitchFamily="34" charset="0"/>
              <a:ea typeface="黑体" pitchFamily="49" charset="-122"/>
            </a:endParaRPr>
          </a:p>
        </p:txBody>
      </p:sp>
    </p:spTree>
    <p:extLst>
      <p:ext uri="{BB962C8B-B14F-4D97-AF65-F5344CB8AC3E}">
        <p14:creationId xmlns:p14="http://schemas.microsoft.com/office/powerpoint/2010/main" val="412107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E89A4F8-ABC7-3C49-B3F3-4410007A19A2}"/>
              </a:ext>
            </a:extLst>
          </p:cNvPr>
          <p:cNvSpPr>
            <a:spLocks noGrp="1" noChangeArrowheads="1"/>
          </p:cNvSpPr>
          <p:nvPr>
            <p:ph type="title"/>
          </p:nvPr>
        </p:nvSpPr>
        <p:spPr>
          <a:xfrm>
            <a:off x="155575" y="98690"/>
            <a:ext cx="10131425" cy="1456267"/>
          </a:xfrm>
        </p:spPr>
        <p:txBody>
          <a:bodyPr/>
          <a:lstStyle/>
          <a:p>
            <a:r>
              <a:rPr lang="en-US" altLang="zh-CN" dirty="0"/>
              <a:t>Shuffle</a:t>
            </a:r>
            <a:r>
              <a:rPr lang="zh-CN" altLang="en-US" dirty="0"/>
              <a:t>过程详解</a:t>
            </a:r>
          </a:p>
        </p:txBody>
      </p:sp>
      <p:sp>
        <p:nvSpPr>
          <p:cNvPr id="32770" name="Rectangle 4">
            <a:extLst>
              <a:ext uri="{FF2B5EF4-FFF2-40B4-BE49-F238E27FC236}">
                <a16:creationId xmlns:a16="http://schemas.microsoft.com/office/drawing/2014/main" id="{62A046AA-381F-A04C-B05E-535DE316C5C4}"/>
              </a:ext>
            </a:extLst>
          </p:cNvPr>
          <p:cNvSpPr>
            <a:spLocks noChangeArrowheads="1"/>
          </p:cNvSpPr>
          <p:nvPr/>
        </p:nvSpPr>
        <p:spPr bwMode="auto">
          <a:xfrm>
            <a:off x="1905000" y="1217892"/>
            <a:ext cx="2422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1" dirty="0"/>
              <a:t> Map</a:t>
            </a:r>
            <a:r>
              <a:rPr lang="zh-CN" altLang="en-US" sz="1800" b="1" dirty="0"/>
              <a:t>端的</a:t>
            </a:r>
            <a:r>
              <a:rPr lang="en-US" altLang="zh-CN" sz="1800" b="1" dirty="0"/>
              <a:t>Shuffle</a:t>
            </a:r>
            <a:r>
              <a:rPr lang="zh-CN" altLang="en-US" sz="1800" b="1" dirty="0"/>
              <a:t>过程</a:t>
            </a:r>
          </a:p>
        </p:txBody>
      </p:sp>
      <p:pic>
        <p:nvPicPr>
          <p:cNvPr id="32771" name="Picture 5">
            <a:extLst>
              <a:ext uri="{FF2B5EF4-FFF2-40B4-BE49-F238E27FC236}">
                <a16:creationId xmlns:a16="http://schemas.microsoft.com/office/drawing/2014/main" id="{EB28BDC2-56B6-A948-BAB2-F2C2C65188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1" y="1676401"/>
            <a:ext cx="3762375" cy="4113213"/>
          </a:xfrm>
          <a:prstGeom prst="rect">
            <a:avLst/>
          </a:prstGeom>
          <a:noFill/>
          <a:ln>
            <a:noFill/>
          </a:ln>
        </p:spPr>
      </p:pic>
      <p:sp>
        <p:nvSpPr>
          <p:cNvPr id="32772" name="TextBox 5">
            <a:extLst>
              <a:ext uri="{FF2B5EF4-FFF2-40B4-BE49-F238E27FC236}">
                <a16:creationId xmlns:a16="http://schemas.microsoft.com/office/drawing/2014/main" id="{83998A01-E8E4-3641-B3BA-36FA73563761}"/>
              </a:ext>
            </a:extLst>
          </p:cNvPr>
          <p:cNvSpPr txBox="1">
            <a:spLocks noChangeArrowheads="1"/>
          </p:cNvSpPr>
          <p:nvPr/>
        </p:nvSpPr>
        <p:spPr bwMode="auto">
          <a:xfrm>
            <a:off x="6477000" y="1600201"/>
            <a:ext cx="3505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1600" dirty="0"/>
              <a:t>每个</a:t>
            </a:r>
            <a:r>
              <a:rPr lang="en-US" altLang="zh-CN" sz="1600" dirty="0"/>
              <a:t>Map</a:t>
            </a:r>
            <a:r>
              <a:rPr lang="zh-CN" altLang="en-US" sz="1600" dirty="0"/>
              <a:t>任务分配一个缓存</a:t>
            </a:r>
            <a:endParaRPr lang="en-US" altLang="zh-CN" sz="1600" dirty="0"/>
          </a:p>
          <a:p>
            <a:pPr eaLnBrk="1" hangingPunct="1">
              <a:spcBef>
                <a:spcPct val="0"/>
              </a:spcBef>
            </a:pPr>
            <a:r>
              <a:rPr lang="en-US" altLang="zh-CN" sz="1600" dirty="0"/>
              <a:t>MapReduce</a:t>
            </a:r>
            <a:r>
              <a:rPr lang="zh-CN" altLang="en-US" sz="1600" dirty="0"/>
              <a:t>默认</a:t>
            </a:r>
            <a:r>
              <a:rPr lang="en-US" altLang="zh-CN" sz="1600" dirty="0"/>
              <a:t>100MB</a:t>
            </a:r>
            <a:r>
              <a:rPr lang="zh-CN" altLang="en-US" sz="1600" dirty="0"/>
              <a:t>缓存</a:t>
            </a:r>
            <a:endParaRPr lang="en-US" altLang="zh-CN" sz="1600" dirty="0"/>
          </a:p>
          <a:p>
            <a:pPr eaLnBrk="1" hangingPunct="1">
              <a:spcBef>
                <a:spcPct val="0"/>
              </a:spcBef>
            </a:pPr>
            <a:endParaRPr lang="en-US" altLang="zh-CN" sz="1600" dirty="0"/>
          </a:p>
          <a:p>
            <a:pPr eaLnBrk="1" hangingPunct="1">
              <a:spcBef>
                <a:spcPct val="0"/>
              </a:spcBef>
            </a:pPr>
            <a:r>
              <a:rPr lang="zh-CN" altLang="en-US" sz="1600" dirty="0"/>
              <a:t>设置溢写比例</a:t>
            </a:r>
            <a:r>
              <a:rPr lang="en-US" altLang="zh-CN" sz="1600" dirty="0"/>
              <a:t>0.8</a:t>
            </a:r>
          </a:p>
          <a:p>
            <a:pPr eaLnBrk="1" hangingPunct="1">
              <a:spcBef>
                <a:spcPct val="0"/>
              </a:spcBef>
            </a:pPr>
            <a:r>
              <a:rPr lang="zh-CN" altLang="en-US" sz="1600" dirty="0"/>
              <a:t>分区默认采用哈希函数</a:t>
            </a:r>
            <a:endParaRPr lang="en-US" altLang="zh-CN" sz="1600" dirty="0"/>
          </a:p>
          <a:p>
            <a:pPr eaLnBrk="1" hangingPunct="1">
              <a:spcBef>
                <a:spcPct val="0"/>
              </a:spcBef>
            </a:pPr>
            <a:r>
              <a:rPr lang="zh-CN" altLang="en-US" sz="1600" dirty="0"/>
              <a:t>排序是默认的操作</a:t>
            </a:r>
            <a:endParaRPr lang="en-US" altLang="zh-CN" sz="1600" dirty="0"/>
          </a:p>
          <a:p>
            <a:pPr eaLnBrk="1" hangingPunct="1">
              <a:spcBef>
                <a:spcPct val="0"/>
              </a:spcBef>
            </a:pPr>
            <a:r>
              <a:rPr lang="zh-CN" altLang="en-US" sz="1600" dirty="0"/>
              <a:t>排序后可以合并（</a:t>
            </a:r>
            <a:r>
              <a:rPr lang="en-US" altLang="zh-CN" sz="1600" dirty="0"/>
              <a:t>Combine</a:t>
            </a:r>
            <a:r>
              <a:rPr lang="zh-CN" altLang="en-US" sz="1600" dirty="0"/>
              <a:t>）</a:t>
            </a:r>
            <a:endParaRPr lang="en-US" altLang="zh-CN" sz="1600" dirty="0"/>
          </a:p>
          <a:p>
            <a:pPr eaLnBrk="1" hangingPunct="1">
              <a:spcBef>
                <a:spcPct val="0"/>
              </a:spcBef>
            </a:pPr>
            <a:r>
              <a:rPr lang="zh-CN" altLang="en-US" sz="1600" dirty="0"/>
              <a:t>合并不能改变最终结果</a:t>
            </a:r>
            <a:endParaRPr lang="en-US" altLang="zh-CN" sz="1600" dirty="0"/>
          </a:p>
          <a:p>
            <a:pPr eaLnBrk="1" hangingPunct="1">
              <a:spcBef>
                <a:spcPct val="0"/>
              </a:spcBef>
            </a:pPr>
            <a:endParaRPr lang="en-US" altLang="zh-CN" sz="1600" dirty="0"/>
          </a:p>
          <a:p>
            <a:pPr eaLnBrk="1" hangingPunct="1">
              <a:spcBef>
                <a:spcPct val="0"/>
              </a:spcBef>
            </a:pPr>
            <a:r>
              <a:rPr lang="zh-CN" altLang="en-US" sz="1600" dirty="0"/>
              <a:t>在</a:t>
            </a:r>
            <a:r>
              <a:rPr lang="en-US" altLang="zh-CN" sz="1600" dirty="0"/>
              <a:t>Map</a:t>
            </a:r>
            <a:r>
              <a:rPr lang="zh-CN" altLang="en-US" sz="1600" dirty="0"/>
              <a:t>任务全部结束之前进行归并</a:t>
            </a:r>
            <a:endParaRPr lang="en-US" altLang="zh-CN" sz="1600" dirty="0"/>
          </a:p>
          <a:p>
            <a:pPr eaLnBrk="1" hangingPunct="1">
              <a:spcBef>
                <a:spcPct val="0"/>
              </a:spcBef>
            </a:pPr>
            <a:r>
              <a:rPr lang="zh-CN" altLang="en-US" sz="1600" dirty="0"/>
              <a:t>归并得到一个大的文件，放在本地磁盘</a:t>
            </a:r>
            <a:endParaRPr lang="en-US" altLang="zh-CN" sz="1600" dirty="0"/>
          </a:p>
          <a:p>
            <a:pPr eaLnBrk="1" hangingPunct="1">
              <a:spcBef>
                <a:spcPct val="0"/>
              </a:spcBef>
            </a:pPr>
            <a:r>
              <a:rPr lang="en-US" altLang="zh-CN" sz="1600" dirty="0" err="1"/>
              <a:t>JobTracker</a:t>
            </a:r>
            <a:r>
              <a:rPr lang="zh-CN" altLang="en-US" sz="1600" dirty="0"/>
              <a:t>会一直监测</a:t>
            </a:r>
            <a:r>
              <a:rPr lang="en-US" altLang="zh-CN" sz="1600" dirty="0"/>
              <a:t>Map</a:t>
            </a:r>
            <a:r>
              <a:rPr lang="zh-CN" altLang="en-US" sz="1600" dirty="0"/>
              <a:t>任务的执行，并通知</a:t>
            </a:r>
            <a:r>
              <a:rPr lang="en-US" altLang="zh-CN" sz="1600" dirty="0"/>
              <a:t>Reduce</a:t>
            </a:r>
            <a:r>
              <a:rPr lang="zh-CN" altLang="en-US" sz="1600" dirty="0"/>
              <a:t>任务来领取数据</a:t>
            </a:r>
          </a:p>
        </p:txBody>
      </p:sp>
      <p:sp>
        <p:nvSpPr>
          <p:cNvPr id="32773" name="TextBox 6">
            <a:extLst>
              <a:ext uri="{FF2B5EF4-FFF2-40B4-BE49-F238E27FC236}">
                <a16:creationId xmlns:a16="http://schemas.microsoft.com/office/drawing/2014/main" id="{328F09B4-745B-F34F-83B5-CAAECBAE501A}"/>
              </a:ext>
            </a:extLst>
          </p:cNvPr>
          <p:cNvSpPr txBox="1">
            <a:spLocks noChangeArrowheads="1"/>
          </p:cNvSpPr>
          <p:nvPr/>
        </p:nvSpPr>
        <p:spPr bwMode="auto">
          <a:xfrm>
            <a:off x="2035176" y="5943600"/>
            <a:ext cx="817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t>合并（</a:t>
            </a:r>
            <a:r>
              <a:rPr lang="en-US" altLang="zh-CN" sz="1600"/>
              <a:t>Combine</a:t>
            </a:r>
            <a:r>
              <a:rPr lang="zh-CN" altLang="en-US" sz="1600"/>
              <a:t>）和归并（</a:t>
            </a:r>
            <a:r>
              <a:rPr lang="en-US" altLang="zh-CN" sz="1600"/>
              <a:t>Merge</a:t>
            </a:r>
            <a:r>
              <a:rPr lang="zh-CN" altLang="en-US" sz="1600"/>
              <a:t>）的区别：</a:t>
            </a:r>
            <a:endParaRPr lang="en-US" altLang="zh-CN" sz="1600"/>
          </a:p>
          <a:p>
            <a:pPr eaLnBrk="1" hangingPunct="1">
              <a:spcBef>
                <a:spcPct val="0"/>
              </a:spcBef>
              <a:buFontTx/>
              <a:buNone/>
            </a:pPr>
            <a:r>
              <a:rPr lang="zh-CN" altLang="en-US" sz="1600"/>
              <a:t>两个键值对</a:t>
            </a:r>
            <a:r>
              <a:rPr lang="en-US" altLang="zh-CN" sz="1600"/>
              <a:t>&lt;“a”,1&gt;</a:t>
            </a:r>
            <a:r>
              <a:rPr lang="zh-CN" altLang="en-US" sz="1600"/>
              <a:t>和</a:t>
            </a:r>
            <a:r>
              <a:rPr lang="en-US" altLang="zh-CN" sz="1600"/>
              <a:t>&lt;“a”,1&gt;</a:t>
            </a:r>
            <a:r>
              <a:rPr lang="zh-CN" altLang="en-US" sz="1600"/>
              <a:t>，如果合并，会得到</a:t>
            </a:r>
            <a:r>
              <a:rPr lang="en-US" altLang="zh-CN" sz="1600"/>
              <a:t>&lt;“a”,2&gt;</a:t>
            </a:r>
            <a:r>
              <a:rPr lang="zh-CN" altLang="en-US" sz="1600"/>
              <a:t>，如果归并，会得到</a:t>
            </a:r>
            <a:r>
              <a:rPr lang="en-US" altLang="zh-CN" sz="1600"/>
              <a:t>&lt;“a”,&lt;1,1&gt;&gt;</a:t>
            </a:r>
            <a:endParaRPr lang="zh-CN" altLang="en-US" sz="1600"/>
          </a:p>
        </p:txBody>
      </p:sp>
    </p:spTree>
    <p:extLst>
      <p:ext uri="{BB962C8B-B14F-4D97-AF65-F5344CB8AC3E}">
        <p14:creationId xmlns:p14="http://schemas.microsoft.com/office/powerpoint/2010/main" val="17642729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E754D35-45A8-BC48-8E2C-6F4A77AA4202}"/>
              </a:ext>
            </a:extLst>
          </p:cNvPr>
          <p:cNvSpPr>
            <a:spLocks noGrp="1" noChangeArrowheads="1"/>
          </p:cNvSpPr>
          <p:nvPr>
            <p:ph type="title"/>
          </p:nvPr>
        </p:nvSpPr>
        <p:spPr>
          <a:xfrm>
            <a:off x="168853" y="97781"/>
            <a:ext cx="10131425" cy="1456267"/>
          </a:xfrm>
        </p:spPr>
        <p:txBody>
          <a:bodyPr/>
          <a:lstStyle/>
          <a:p>
            <a:r>
              <a:rPr lang="en-US" altLang="zh-CN" dirty="0"/>
              <a:t>Shuffle</a:t>
            </a:r>
            <a:r>
              <a:rPr lang="zh-CN" altLang="en-US" dirty="0"/>
              <a:t>过程详解</a:t>
            </a:r>
          </a:p>
        </p:txBody>
      </p:sp>
      <p:sp>
        <p:nvSpPr>
          <p:cNvPr id="33794" name="Rectangle 4">
            <a:extLst>
              <a:ext uri="{FF2B5EF4-FFF2-40B4-BE49-F238E27FC236}">
                <a16:creationId xmlns:a16="http://schemas.microsoft.com/office/drawing/2014/main" id="{1C92D607-6015-914A-BA6A-9A19BF590388}"/>
              </a:ext>
            </a:extLst>
          </p:cNvPr>
          <p:cNvSpPr>
            <a:spLocks noChangeArrowheads="1"/>
          </p:cNvSpPr>
          <p:nvPr/>
        </p:nvSpPr>
        <p:spPr bwMode="auto">
          <a:xfrm>
            <a:off x="1981200" y="1141692"/>
            <a:ext cx="2730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1" dirty="0"/>
              <a:t>Reduce</a:t>
            </a:r>
            <a:r>
              <a:rPr lang="zh-CN" altLang="en-US" sz="1800" b="1" dirty="0"/>
              <a:t>端的</a:t>
            </a:r>
            <a:r>
              <a:rPr lang="en-US" altLang="zh-CN" sz="1800" b="1" dirty="0"/>
              <a:t>Shuffle</a:t>
            </a:r>
            <a:r>
              <a:rPr lang="zh-CN" altLang="en-US" sz="1800" b="1" dirty="0"/>
              <a:t>过程</a:t>
            </a:r>
          </a:p>
        </p:txBody>
      </p:sp>
      <p:pic>
        <p:nvPicPr>
          <p:cNvPr id="33795" name="Picture 5">
            <a:extLst>
              <a:ext uri="{FF2B5EF4-FFF2-40B4-BE49-F238E27FC236}">
                <a16:creationId xmlns:a16="http://schemas.microsoft.com/office/drawing/2014/main" id="{47858C78-55C4-EB48-A558-68C3C1A24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12714"/>
            <a:ext cx="8077200" cy="3552825"/>
          </a:xfrm>
          <a:prstGeom prst="rect">
            <a:avLst/>
          </a:prstGeom>
          <a:noFill/>
          <a:ln>
            <a:noFill/>
          </a:ln>
        </p:spPr>
      </p:pic>
      <p:sp>
        <p:nvSpPr>
          <p:cNvPr id="33796" name="Rectangle 6">
            <a:extLst>
              <a:ext uri="{FF2B5EF4-FFF2-40B4-BE49-F238E27FC236}">
                <a16:creationId xmlns:a16="http://schemas.microsoft.com/office/drawing/2014/main" id="{10E8E067-6532-A64A-94B0-62C12B532E8A}"/>
              </a:ext>
            </a:extLst>
          </p:cNvPr>
          <p:cNvSpPr>
            <a:spLocks noChangeArrowheads="1"/>
          </p:cNvSpPr>
          <p:nvPr/>
        </p:nvSpPr>
        <p:spPr bwMode="auto">
          <a:xfrm>
            <a:off x="4616450" y="6360169"/>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000" dirty="0"/>
              <a:t>Reduce</a:t>
            </a:r>
            <a:r>
              <a:rPr lang="zh-CN" altLang="en-US" sz="2000" dirty="0"/>
              <a:t>端的</a:t>
            </a:r>
            <a:r>
              <a:rPr lang="en-US" altLang="zh-CN" sz="2000" dirty="0"/>
              <a:t>Shuffle</a:t>
            </a:r>
            <a:r>
              <a:rPr lang="zh-CN" altLang="en-US" sz="2000" dirty="0"/>
              <a:t>过程 </a:t>
            </a:r>
          </a:p>
        </p:txBody>
      </p:sp>
      <p:sp>
        <p:nvSpPr>
          <p:cNvPr id="33797" name="TextBox 5">
            <a:extLst>
              <a:ext uri="{FF2B5EF4-FFF2-40B4-BE49-F238E27FC236}">
                <a16:creationId xmlns:a16="http://schemas.microsoft.com/office/drawing/2014/main" id="{4ADA3A0A-B038-D74E-B70C-F91388E19E73}"/>
              </a:ext>
            </a:extLst>
          </p:cNvPr>
          <p:cNvSpPr txBox="1">
            <a:spLocks noChangeArrowheads="1"/>
          </p:cNvSpPr>
          <p:nvPr/>
        </p:nvSpPr>
        <p:spPr bwMode="auto">
          <a:xfrm>
            <a:off x="1835151" y="1600200"/>
            <a:ext cx="8912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1800" dirty="0"/>
              <a:t>Reduce</a:t>
            </a:r>
            <a:r>
              <a:rPr lang="zh-CN" altLang="en-US" sz="1800" dirty="0"/>
              <a:t>任务通过</a:t>
            </a:r>
            <a:r>
              <a:rPr lang="en-US" altLang="zh-CN" sz="1800" dirty="0"/>
              <a:t>RPC</a:t>
            </a:r>
            <a:r>
              <a:rPr lang="zh-CN" altLang="en-US" sz="1800" dirty="0"/>
              <a:t>向</a:t>
            </a:r>
            <a:r>
              <a:rPr lang="en-US" altLang="zh-CN" sz="1800" dirty="0" err="1"/>
              <a:t>JobTracker</a:t>
            </a:r>
            <a:r>
              <a:rPr lang="zh-CN" altLang="en-US" sz="1800" dirty="0"/>
              <a:t>询问</a:t>
            </a:r>
            <a:r>
              <a:rPr lang="en-US" altLang="zh-CN" sz="1800" dirty="0"/>
              <a:t>Map</a:t>
            </a:r>
            <a:r>
              <a:rPr lang="zh-CN" altLang="en-US" sz="1800" dirty="0"/>
              <a:t>任务是否已经完成，若完成，则领取数据</a:t>
            </a:r>
            <a:endParaRPr lang="en-US" altLang="zh-CN" sz="1800" dirty="0"/>
          </a:p>
          <a:p>
            <a:pPr eaLnBrk="1" hangingPunct="1">
              <a:spcBef>
                <a:spcPct val="0"/>
              </a:spcBef>
            </a:pPr>
            <a:r>
              <a:rPr lang="en-US" altLang="zh-CN" sz="1800" dirty="0"/>
              <a:t>Reduce</a:t>
            </a:r>
            <a:r>
              <a:rPr lang="zh-CN" altLang="en-US" sz="1800" dirty="0"/>
              <a:t>领取数据先放入缓存，来自不同</a:t>
            </a:r>
            <a:r>
              <a:rPr lang="en-US" altLang="zh-CN" sz="1800" dirty="0"/>
              <a:t>Map</a:t>
            </a:r>
            <a:r>
              <a:rPr lang="zh-CN" altLang="en-US" sz="1800" dirty="0"/>
              <a:t>机器，先归并，再合并，写入磁盘</a:t>
            </a:r>
            <a:endParaRPr lang="en-US" altLang="zh-CN" sz="1800" dirty="0"/>
          </a:p>
          <a:p>
            <a:pPr eaLnBrk="1" hangingPunct="1">
              <a:spcBef>
                <a:spcPct val="0"/>
              </a:spcBef>
            </a:pPr>
            <a:r>
              <a:rPr lang="zh-CN" altLang="en-US" sz="1800" dirty="0"/>
              <a:t>多个溢写文件归并成一个或多个大文件，文件中的键值对是排序的</a:t>
            </a:r>
            <a:endParaRPr lang="en-US" altLang="zh-CN" sz="1800" dirty="0"/>
          </a:p>
          <a:p>
            <a:pPr eaLnBrk="1" hangingPunct="1">
              <a:spcBef>
                <a:spcPct val="0"/>
              </a:spcBef>
            </a:pPr>
            <a:r>
              <a:rPr lang="zh-CN" altLang="en-US" sz="1800" dirty="0"/>
              <a:t>当数据很少时，不需要溢写到磁盘，直接在缓存中归并，然后输出给</a:t>
            </a:r>
            <a:r>
              <a:rPr lang="en-US" altLang="zh-CN" sz="1800" dirty="0"/>
              <a:t>Reduce</a:t>
            </a:r>
            <a:endParaRPr lang="zh-CN" altLang="en-US" sz="1800" dirty="0"/>
          </a:p>
        </p:txBody>
      </p:sp>
    </p:spTree>
    <p:extLst>
      <p:ext uri="{BB962C8B-B14F-4D97-AF65-F5344CB8AC3E}">
        <p14:creationId xmlns:p14="http://schemas.microsoft.com/office/powerpoint/2010/main" val="31523238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1AE24-6C6A-4AF5-BF3F-8FE846CAF707}"/>
              </a:ext>
            </a:extLst>
          </p:cNvPr>
          <p:cNvSpPr>
            <a:spLocks noGrp="1"/>
          </p:cNvSpPr>
          <p:nvPr>
            <p:ph type="title"/>
          </p:nvPr>
        </p:nvSpPr>
        <p:spPr>
          <a:xfrm>
            <a:off x="2288178" y="0"/>
            <a:ext cx="10131425" cy="728134"/>
          </a:xfrm>
        </p:spPr>
        <p:txBody>
          <a:bodyPr/>
          <a:lstStyle/>
          <a:p>
            <a:pPr algn="ctr"/>
            <a:r>
              <a:rPr lang="en-US" altLang="zh-CN" dirty="0" err="1"/>
              <a:t>Mapreduce</a:t>
            </a:r>
            <a:r>
              <a:rPr lang="zh-CN" altLang="en-US" dirty="0"/>
              <a:t>完整步骤</a:t>
            </a:r>
          </a:p>
        </p:txBody>
      </p:sp>
      <p:sp>
        <p:nvSpPr>
          <p:cNvPr id="3" name="内容占位符 2">
            <a:extLst>
              <a:ext uri="{FF2B5EF4-FFF2-40B4-BE49-F238E27FC236}">
                <a16:creationId xmlns:a16="http://schemas.microsoft.com/office/drawing/2014/main" id="{5D7898F0-BE05-4592-B839-FAB6ACB1827C}"/>
              </a:ext>
            </a:extLst>
          </p:cNvPr>
          <p:cNvSpPr>
            <a:spLocks noGrp="1"/>
          </p:cNvSpPr>
          <p:nvPr>
            <p:ph idx="1"/>
          </p:nvPr>
        </p:nvSpPr>
        <p:spPr>
          <a:xfrm>
            <a:off x="426721" y="1288868"/>
            <a:ext cx="11556274" cy="5908765"/>
          </a:xfrm>
        </p:spPr>
        <p:txBody>
          <a:bodyPr>
            <a:normAutofit fontScale="92500" lnSpcReduction="10000"/>
          </a:bodyPr>
          <a:lstStyle/>
          <a:p>
            <a:r>
              <a:rPr lang="zh-CN" altLang="en-US" dirty="0"/>
              <a:t>第</a:t>
            </a:r>
            <a:r>
              <a:rPr lang="en-US" altLang="zh-CN" dirty="0"/>
              <a:t>1</a:t>
            </a:r>
            <a:r>
              <a:rPr lang="zh-CN" altLang="en-US" dirty="0"/>
              <a:t>步：</a:t>
            </a:r>
            <a:r>
              <a:rPr lang="en-US" altLang="zh-CN" dirty="0" err="1"/>
              <a:t>InputFormat</a:t>
            </a:r>
            <a:r>
              <a:rPr lang="en-US" altLang="zh-CN" dirty="0"/>
              <a:t> </a:t>
            </a:r>
            <a:r>
              <a:rPr lang="en-US" altLang="zh-CN" dirty="0" err="1"/>
              <a:t>InputFormat</a:t>
            </a:r>
            <a:r>
              <a:rPr lang="en-US" altLang="zh-CN" dirty="0"/>
              <a:t> </a:t>
            </a:r>
            <a:r>
              <a:rPr lang="zh-CN" altLang="en-US" dirty="0"/>
              <a:t>到</a:t>
            </a:r>
            <a:r>
              <a:rPr lang="en-US" altLang="zh-CN" dirty="0" err="1"/>
              <a:t>hdfs</a:t>
            </a:r>
            <a:r>
              <a:rPr lang="zh-CN" altLang="en-US" dirty="0"/>
              <a:t>上读取数据</a:t>
            </a:r>
            <a:r>
              <a:rPr lang="en-US" altLang="zh-CN" dirty="0"/>
              <a:t>-</a:t>
            </a:r>
            <a:r>
              <a:rPr lang="zh-CN" altLang="en-US" dirty="0"/>
              <a:t>将数据传给</a:t>
            </a:r>
            <a:r>
              <a:rPr lang="en-US" altLang="zh-CN" dirty="0"/>
              <a:t>Split</a:t>
            </a:r>
          </a:p>
          <a:p>
            <a:r>
              <a:rPr lang="en-US" altLang="zh-CN" dirty="0"/>
              <a:t>​</a:t>
            </a:r>
            <a:r>
              <a:rPr lang="zh-CN" altLang="en-US" dirty="0"/>
              <a:t>第</a:t>
            </a:r>
            <a:r>
              <a:rPr lang="en-US" altLang="zh-CN" dirty="0"/>
              <a:t>2</a:t>
            </a:r>
            <a:r>
              <a:rPr lang="zh-CN" altLang="en-US" dirty="0"/>
              <a:t>步：</a:t>
            </a:r>
            <a:r>
              <a:rPr lang="en-US" altLang="zh-CN" dirty="0"/>
              <a:t>Split </a:t>
            </a:r>
            <a:r>
              <a:rPr lang="en-US" altLang="zh-CN" dirty="0" err="1"/>
              <a:t>Split</a:t>
            </a:r>
            <a:r>
              <a:rPr lang="zh-CN" altLang="en-US" dirty="0"/>
              <a:t>将数据进行逻辑切分，将数据传给</a:t>
            </a:r>
            <a:r>
              <a:rPr lang="en-US" altLang="zh-CN" dirty="0"/>
              <a:t>RR</a:t>
            </a:r>
          </a:p>
          <a:p>
            <a:r>
              <a:rPr lang="en-US" altLang="zh-CN" dirty="0"/>
              <a:t>​</a:t>
            </a:r>
            <a:r>
              <a:rPr lang="zh-CN" altLang="en-US" dirty="0"/>
              <a:t>第</a:t>
            </a:r>
            <a:r>
              <a:rPr lang="en-US" altLang="zh-CN" dirty="0"/>
              <a:t>3</a:t>
            </a:r>
            <a:r>
              <a:rPr lang="zh-CN" altLang="en-US" dirty="0"/>
              <a:t>步：</a:t>
            </a:r>
            <a:r>
              <a:rPr lang="en-US" altLang="zh-CN" dirty="0"/>
              <a:t>RR​(</a:t>
            </a:r>
            <a:r>
              <a:rPr lang="en-US" altLang="zh-CN" dirty="0" err="1"/>
              <a:t>RecordReader</a:t>
            </a:r>
            <a:r>
              <a:rPr lang="en-US" altLang="zh-CN" dirty="0"/>
              <a:t>):</a:t>
            </a:r>
            <a:r>
              <a:rPr lang="zh-CN" altLang="en-US" dirty="0"/>
              <a:t>将传入的数据转换成一行一行的数据，输出行首字母偏移量和偏移量对应的数据，将数据传给</a:t>
            </a:r>
            <a:r>
              <a:rPr lang="en-US" altLang="zh-CN" dirty="0"/>
              <a:t>MAP</a:t>
            </a:r>
          </a:p>
          <a:p>
            <a:r>
              <a:rPr lang="en-US" altLang="zh-CN" dirty="0"/>
              <a:t>​</a:t>
            </a:r>
            <a:r>
              <a:rPr lang="zh-CN" altLang="en-US" dirty="0"/>
              <a:t>第</a:t>
            </a:r>
            <a:r>
              <a:rPr lang="en-US" altLang="zh-CN" dirty="0"/>
              <a:t>4</a:t>
            </a:r>
            <a:r>
              <a:rPr lang="zh-CN" altLang="en-US" dirty="0"/>
              <a:t>步：</a:t>
            </a:r>
            <a:r>
              <a:rPr lang="en-US" altLang="zh-CN" dirty="0"/>
              <a:t>MAP :</a:t>
            </a:r>
            <a:r>
              <a:rPr lang="zh-CN" altLang="en-US" dirty="0"/>
              <a:t>根据业务需求实现自定义代码，将数据传给</a:t>
            </a:r>
            <a:r>
              <a:rPr lang="en-US" altLang="zh-CN" dirty="0"/>
              <a:t>Shuffle</a:t>
            </a:r>
            <a:r>
              <a:rPr lang="zh-CN" altLang="en-US" dirty="0"/>
              <a:t>的</a:t>
            </a:r>
            <a:r>
              <a:rPr lang="en-US" altLang="zh-CN" dirty="0"/>
              <a:t>partition</a:t>
            </a:r>
          </a:p>
          <a:p>
            <a:r>
              <a:rPr lang="en-US" altLang="zh-CN" dirty="0"/>
              <a:t>​</a:t>
            </a:r>
            <a:r>
              <a:rPr lang="zh-CN" altLang="en-US" dirty="0"/>
              <a:t>第</a:t>
            </a:r>
            <a:r>
              <a:rPr lang="en-US" altLang="zh-CN" dirty="0"/>
              <a:t>5</a:t>
            </a:r>
            <a:r>
              <a:rPr lang="zh-CN" altLang="en-US" dirty="0"/>
              <a:t>步：</a:t>
            </a:r>
            <a:r>
              <a:rPr lang="en-US" altLang="zh-CN" dirty="0"/>
              <a:t>partition </a:t>
            </a:r>
            <a:r>
              <a:rPr lang="zh-CN" altLang="en-US" dirty="0"/>
              <a:t>分区</a:t>
            </a:r>
            <a:r>
              <a:rPr lang="en-US" altLang="zh-CN" dirty="0"/>
              <a:t>:</a:t>
            </a:r>
            <a:r>
              <a:rPr lang="zh-CN" altLang="en-US" dirty="0"/>
              <a:t>按照一定的分区规则，将</a:t>
            </a:r>
            <a:r>
              <a:rPr lang="en-US" altLang="zh-CN" dirty="0"/>
              <a:t>key value</a:t>
            </a:r>
            <a:r>
              <a:rPr lang="zh-CN" altLang="en-US" dirty="0"/>
              <a:t>的</a:t>
            </a:r>
            <a:r>
              <a:rPr lang="en-US" altLang="zh-CN" dirty="0"/>
              <a:t>list</a:t>
            </a:r>
            <a:r>
              <a:rPr lang="zh-CN" altLang="en-US" dirty="0"/>
              <a:t>进行分区。将数据传给</a:t>
            </a:r>
            <a:r>
              <a:rPr lang="en-US" altLang="zh-CN" dirty="0"/>
              <a:t>Shuffle</a:t>
            </a:r>
            <a:r>
              <a:rPr lang="zh-CN" altLang="en-US" dirty="0"/>
              <a:t>的</a:t>
            </a:r>
            <a:r>
              <a:rPr lang="en-US" altLang="zh-CN" dirty="0"/>
              <a:t>Sort</a:t>
            </a:r>
          </a:p>
          <a:p>
            <a:r>
              <a:rPr lang="en-US" altLang="zh-CN" dirty="0"/>
              <a:t>​</a:t>
            </a:r>
            <a:r>
              <a:rPr lang="zh-CN" altLang="en-US" dirty="0"/>
              <a:t>第</a:t>
            </a:r>
            <a:r>
              <a:rPr lang="en-US" altLang="zh-CN" dirty="0"/>
              <a:t>6</a:t>
            </a:r>
            <a:r>
              <a:rPr lang="zh-CN" altLang="en-US" dirty="0"/>
              <a:t>步：</a:t>
            </a:r>
            <a:r>
              <a:rPr lang="en-US" altLang="zh-CN" dirty="0"/>
              <a:t>Sort </a:t>
            </a:r>
            <a:r>
              <a:rPr lang="zh-CN" altLang="en-US" dirty="0"/>
              <a:t>排序</a:t>
            </a:r>
            <a:r>
              <a:rPr lang="en-US" altLang="zh-CN" dirty="0"/>
              <a:t>:</a:t>
            </a:r>
            <a:r>
              <a:rPr lang="zh-CN" altLang="en-US" dirty="0"/>
              <a:t>对分区内的数据进行排序，将数据传给</a:t>
            </a:r>
            <a:r>
              <a:rPr lang="en-US" altLang="zh-CN" dirty="0"/>
              <a:t>Shuffle</a:t>
            </a:r>
            <a:r>
              <a:rPr lang="zh-CN" altLang="en-US" dirty="0"/>
              <a:t>的</a:t>
            </a:r>
            <a:r>
              <a:rPr lang="en-US" altLang="zh-CN" dirty="0"/>
              <a:t>combiner</a:t>
            </a:r>
          </a:p>
          <a:p>
            <a:r>
              <a:rPr lang="en-US" altLang="zh-CN" dirty="0"/>
              <a:t>​</a:t>
            </a:r>
            <a:r>
              <a:rPr lang="zh-CN" altLang="en-US" dirty="0"/>
              <a:t>第</a:t>
            </a:r>
            <a:r>
              <a:rPr lang="en-US" altLang="zh-CN" dirty="0"/>
              <a:t>7</a:t>
            </a:r>
            <a:r>
              <a:rPr lang="zh-CN" altLang="en-US" dirty="0"/>
              <a:t>步：</a:t>
            </a:r>
            <a:r>
              <a:rPr lang="en-US" altLang="zh-CN" dirty="0"/>
              <a:t>combiner </a:t>
            </a:r>
            <a:r>
              <a:rPr lang="zh-CN" altLang="en-US" dirty="0"/>
              <a:t>合并</a:t>
            </a:r>
            <a:r>
              <a:rPr lang="en-US" altLang="zh-CN" dirty="0"/>
              <a:t>:</a:t>
            </a:r>
            <a:r>
              <a:rPr lang="zh-CN" altLang="en-US" dirty="0"/>
              <a:t>对数据进行局部聚合。将数据传给</a:t>
            </a:r>
            <a:r>
              <a:rPr lang="en-US" altLang="zh-CN" dirty="0"/>
              <a:t>Shuffle</a:t>
            </a:r>
            <a:r>
              <a:rPr lang="zh-CN" altLang="en-US" dirty="0"/>
              <a:t>的</a:t>
            </a:r>
            <a:r>
              <a:rPr lang="en-US" altLang="zh-CN" dirty="0"/>
              <a:t>Group</a:t>
            </a:r>
          </a:p>
          <a:p>
            <a:r>
              <a:rPr lang="en-US" altLang="zh-CN" dirty="0"/>
              <a:t>​</a:t>
            </a:r>
            <a:r>
              <a:rPr lang="zh-CN" altLang="en-US" dirty="0"/>
              <a:t>第</a:t>
            </a:r>
            <a:r>
              <a:rPr lang="en-US" altLang="zh-CN" dirty="0"/>
              <a:t>8</a:t>
            </a:r>
            <a:r>
              <a:rPr lang="zh-CN" altLang="en-US" dirty="0"/>
              <a:t>步：</a:t>
            </a:r>
            <a:r>
              <a:rPr lang="en-US" altLang="zh-CN" dirty="0" err="1"/>
              <a:t>Group|Merge</a:t>
            </a:r>
            <a:r>
              <a:rPr lang="en-US" altLang="zh-CN" dirty="0"/>
              <a:t> </a:t>
            </a:r>
            <a:r>
              <a:rPr lang="zh-CN" altLang="en-US" dirty="0"/>
              <a:t>归并</a:t>
            </a:r>
            <a:r>
              <a:rPr lang="en-US" altLang="zh-CN" dirty="0"/>
              <a:t>:</a:t>
            </a:r>
            <a:r>
              <a:rPr lang="zh-CN" altLang="en-US" dirty="0"/>
              <a:t>将相同</a:t>
            </a:r>
            <a:r>
              <a:rPr lang="en-US" altLang="zh-CN" dirty="0"/>
              <a:t>key</a:t>
            </a:r>
            <a:r>
              <a:rPr lang="zh-CN" altLang="en-US" dirty="0"/>
              <a:t>的</a:t>
            </a:r>
            <a:r>
              <a:rPr lang="en-US" altLang="zh-CN" dirty="0"/>
              <a:t>key</a:t>
            </a:r>
            <a:r>
              <a:rPr lang="zh-CN" altLang="en-US" dirty="0"/>
              <a:t>提取出来作为唯一的</a:t>
            </a:r>
            <a:r>
              <a:rPr lang="en-US" altLang="zh-CN" dirty="0"/>
              <a:t>key,</a:t>
            </a:r>
            <a:r>
              <a:rPr lang="zh-CN" altLang="en-US" dirty="0"/>
              <a:t>将相同</a:t>
            </a:r>
            <a:r>
              <a:rPr lang="en-US" altLang="zh-CN" dirty="0"/>
              <a:t>key</a:t>
            </a:r>
            <a:r>
              <a:rPr lang="zh-CN" altLang="en-US" dirty="0"/>
              <a:t>对应的</a:t>
            </a:r>
            <a:r>
              <a:rPr lang="en-US" altLang="zh-CN" dirty="0"/>
              <a:t>value</a:t>
            </a:r>
            <a:r>
              <a:rPr lang="zh-CN" altLang="en-US" dirty="0"/>
              <a:t>获取出来作为</a:t>
            </a:r>
            <a:r>
              <a:rPr lang="en-US" altLang="zh-CN" dirty="0"/>
              <a:t>value</a:t>
            </a:r>
            <a:r>
              <a:rPr lang="zh-CN" altLang="en-US" dirty="0"/>
              <a:t>的</a:t>
            </a:r>
            <a:r>
              <a:rPr lang="en-US" altLang="zh-CN" dirty="0"/>
              <a:t>list,</a:t>
            </a:r>
            <a:r>
              <a:rPr lang="zh-CN" altLang="en-US" dirty="0"/>
              <a:t>将数据传给</a:t>
            </a:r>
            <a:r>
              <a:rPr lang="en-US" altLang="zh-CN" dirty="0"/>
              <a:t>Reduce</a:t>
            </a:r>
          </a:p>
          <a:p>
            <a:r>
              <a:rPr lang="en-US" altLang="zh-CN" dirty="0"/>
              <a:t>​</a:t>
            </a:r>
            <a:r>
              <a:rPr lang="zh-CN" altLang="en-US" dirty="0"/>
              <a:t>第</a:t>
            </a:r>
            <a:r>
              <a:rPr lang="en-US" altLang="zh-CN" dirty="0"/>
              <a:t>9</a:t>
            </a:r>
            <a:r>
              <a:rPr lang="zh-CN" altLang="en-US" dirty="0"/>
              <a:t>步：</a:t>
            </a:r>
            <a:r>
              <a:rPr lang="en-US" altLang="zh-CN" dirty="0"/>
              <a:t>Reduce </a:t>
            </a:r>
            <a:r>
              <a:rPr lang="zh-CN" altLang="en-US" dirty="0"/>
              <a:t>：根据业务需求进行最终的合并汇总。将数据传给</a:t>
            </a:r>
            <a:r>
              <a:rPr lang="en-US" altLang="zh-CN" dirty="0" err="1"/>
              <a:t>outputFormat</a:t>
            </a:r>
            <a:endParaRPr lang="en-US" altLang="zh-CN" dirty="0"/>
          </a:p>
          <a:p>
            <a:r>
              <a:rPr lang="en-US" altLang="zh-CN" dirty="0"/>
              <a:t>​</a:t>
            </a:r>
            <a:r>
              <a:rPr lang="zh-CN" altLang="en-US" dirty="0"/>
              <a:t>第</a:t>
            </a:r>
            <a:r>
              <a:rPr lang="en-US" altLang="zh-CN" dirty="0"/>
              <a:t>10</a:t>
            </a:r>
            <a:r>
              <a:rPr lang="zh-CN" altLang="en-US" dirty="0"/>
              <a:t>步：</a:t>
            </a:r>
            <a:r>
              <a:rPr lang="en-US" altLang="zh-CN" dirty="0"/>
              <a:t>output  </a:t>
            </a:r>
            <a:r>
              <a:rPr lang="zh-CN" altLang="en-US" dirty="0"/>
              <a:t>输出</a:t>
            </a:r>
            <a:r>
              <a:rPr lang="en-US" altLang="zh-CN" dirty="0"/>
              <a:t> :</a:t>
            </a:r>
            <a:r>
              <a:rPr lang="zh-CN" altLang="en-US" dirty="0"/>
              <a:t>将数据写入</a:t>
            </a:r>
            <a:r>
              <a:rPr lang="en-US" altLang="zh-CN" dirty="0"/>
              <a:t>HDFS</a:t>
            </a:r>
          </a:p>
          <a:p>
            <a:endParaRPr lang="en-US" altLang="zh-CN" dirty="0"/>
          </a:p>
          <a:p>
            <a:endParaRPr lang="zh-CN" altLang="en-US" dirty="0"/>
          </a:p>
        </p:txBody>
      </p:sp>
    </p:spTree>
    <p:extLst>
      <p:ext uri="{BB962C8B-B14F-4D97-AF65-F5344CB8AC3E}">
        <p14:creationId xmlns:p14="http://schemas.microsoft.com/office/powerpoint/2010/main" val="306684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2"/>
          <p:cNvSpPr>
            <a:spLocks noGrp="1"/>
          </p:cNvSpPr>
          <p:nvPr>
            <p:ph type="title" idx="10"/>
          </p:nvPr>
        </p:nvSpPr>
        <p:spPr/>
        <p:txBody>
          <a:bodyPr/>
          <a:lstStyle/>
          <a:p>
            <a:r>
              <a:rPr lang="en-US" altLang="zh-CN" dirty="0"/>
              <a:t>Hadoop</a:t>
            </a:r>
            <a:r>
              <a:rPr lang="zh-CN" altLang="en-US" dirty="0"/>
              <a:t>项目结构</a:t>
            </a:r>
          </a:p>
        </p:txBody>
      </p:sp>
      <p:graphicFrame>
        <p:nvGraphicFramePr>
          <p:cNvPr id="5" name="表格 4"/>
          <p:cNvGraphicFramePr>
            <a:graphicFrameLocks noGrp="1"/>
          </p:cNvGraphicFramePr>
          <p:nvPr/>
        </p:nvGraphicFramePr>
        <p:xfrm>
          <a:off x="2209800" y="1371601"/>
          <a:ext cx="7772400" cy="4727973"/>
        </p:xfrm>
        <a:graphic>
          <a:graphicData uri="http://schemas.openxmlformats.org/drawingml/2006/table">
            <a:tbl>
              <a:tblPr firstRow="1" bandRow="1">
                <a:tableStyleId>{5C22544A-7EE6-4342-B048-85BDC9FD1C3A}</a:tableStyleId>
              </a:tblPr>
              <a:tblGrid>
                <a:gridCol w="1283515">
                  <a:extLst>
                    <a:ext uri="{9D8B030D-6E8A-4147-A177-3AD203B41FA5}">
                      <a16:colId xmlns:a16="http://schemas.microsoft.com/office/drawing/2014/main" val="20000"/>
                    </a:ext>
                  </a:extLst>
                </a:gridCol>
                <a:gridCol w="6488885">
                  <a:extLst>
                    <a:ext uri="{9D8B030D-6E8A-4147-A177-3AD203B41FA5}">
                      <a16:colId xmlns:a16="http://schemas.microsoft.com/office/drawing/2014/main" val="20001"/>
                    </a:ext>
                  </a:extLst>
                </a:gridCol>
              </a:tblGrid>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组件</a:t>
                      </a:r>
                      <a:endParaRPr lang="en-US" altLang="zh-CN" sz="1200" dirty="0"/>
                    </a:p>
                  </a:txBody>
                  <a:tcPr marT="45713" marB="45713"/>
                </a:tc>
                <a:tc>
                  <a:txBody>
                    <a:bodyPr/>
                    <a:lstStyle/>
                    <a:p>
                      <a:pPr algn="ctr"/>
                      <a:r>
                        <a:rPr lang="zh-CN" altLang="en-US" sz="1200" dirty="0"/>
                        <a:t>功能</a:t>
                      </a:r>
                    </a:p>
                  </a:txBody>
                  <a:tcPr marT="45713" marB="45713"/>
                </a:tc>
                <a:extLst>
                  <a:ext uri="{0D108BD9-81ED-4DB2-BD59-A6C34878D82A}">
                    <a16:rowId xmlns:a16="http://schemas.microsoft.com/office/drawing/2014/main" val="10000"/>
                  </a:ext>
                </a:extLst>
              </a:tr>
              <a:tr h="274280">
                <a:tc>
                  <a:txBody>
                    <a:bodyPr/>
                    <a:lstStyle/>
                    <a:p>
                      <a:r>
                        <a:rPr lang="en-US" altLang="zh-CN" sz="1200" dirty="0"/>
                        <a:t>HDFS</a:t>
                      </a:r>
                      <a:endParaRPr lang="zh-CN" altLang="en-US" sz="1200" dirty="0"/>
                    </a:p>
                  </a:txBody>
                  <a:tcPr marT="45713" marB="45713"/>
                </a:tc>
                <a:tc>
                  <a:txBody>
                    <a:bodyPr/>
                    <a:lstStyle/>
                    <a:p>
                      <a:r>
                        <a:rPr lang="zh-CN" altLang="en-US" sz="1200" dirty="0"/>
                        <a:t>分布式文件系统</a:t>
                      </a:r>
                    </a:p>
                  </a:txBody>
                  <a:tcPr marT="45713" marB="45713"/>
                </a:tc>
                <a:extLst>
                  <a:ext uri="{0D108BD9-81ED-4DB2-BD59-A6C34878D82A}">
                    <a16:rowId xmlns:a16="http://schemas.microsoft.com/office/drawing/2014/main" val="10001"/>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t>MapReduce</a:t>
                      </a:r>
                      <a:endParaRPr lang="zh-CN" altLang="en-US" sz="1200" dirty="0"/>
                    </a:p>
                  </a:txBody>
                  <a:tcPr marT="45713" marB="45713"/>
                </a:tc>
                <a:tc>
                  <a:txBody>
                    <a:bodyPr/>
                    <a:lstStyle/>
                    <a:p>
                      <a:r>
                        <a:rPr lang="zh-CN" altLang="en-US" sz="1200" dirty="0"/>
                        <a:t>分布式并行编程模型</a:t>
                      </a:r>
                    </a:p>
                  </a:txBody>
                  <a:tcPr marT="45713" marB="45713"/>
                </a:tc>
                <a:extLst>
                  <a:ext uri="{0D108BD9-81ED-4DB2-BD59-A6C34878D82A}">
                    <a16:rowId xmlns:a16="http://schemas.microsoft.com/office/drawing/2014/main" val="10002"/>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YARN</a:t>
                      </a:r>
                    </a:p>
                  </a:txBody>
                  <a:tcPr marT="45713" marB="45713"/>
                </a:tc>
                <a:tc>
                  <a:txBody>
                    <a:bodyPr/>
                    <a:lstStyle/>
                    <a:p>
                      <a:r>
                        <a:rPr lang="zh-CN" altLang="en-US" sz="1200" dirty="0"/>
                        <a:t>资源管理和调度器</a:t>
                      </a:r>
                    </a:p>
                  </a:txBody>
                  <a:tcPr marT="45713" marB="45713"/>
                </a:tc>
                <a:extLst>
                  <a:ext uri="{0D108BD9-81ED-4DB2-BD59-A6C34878D82A}">
                    <a16:rowId xmlns:a16="http://schemas.microsoft.com/office/drawing/2014/main" val="10003"/>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t>Tez</a:t>
                      </a:r>
                      <a:endParaRPr lang="en-US" altLang="zh-CN" sz="1200" dirty="0"/>
                    </a:p>
                  </a:txBody>
                  <a:tcPr marT="45713" marB="45713"/>
                </a:tc>
                <a:tc>
                  <a:txBody>
                    <a:bodyPr/>
                    <a:lstStyle/>
                    <a:p>
                      <a:r>
                        <a:rPr lang="zh-CN" altLang="en-US" sz="1200" dirty="0"/>
                        <a:t>运行在</a:t>
                      </a:r>
                      <a:r>
                        <a:rPr lang="en-US" altLang="zh-CN" sz="1200" dirty="0"/>
                        <a:t>YARN</a:t>
                      </a:r>
                      <a:r>
                        <a:rPr lang="zh-CN" altLang="en-US" sz="1200" dirty="0"/>
                        <a:t>之上的下一代</a:t>
                      </a:r>
                      <a:r>
                        <a:rPr lang="en-US" altLang="zh-CN" sz="1200" dirty="0"/>
                        <a:t>Hadoop</a:t>
                      </a:r>
                      <a:r>
                        <a:rPr lang="zh-CN" altLang="en-US" sz="1200" dirty="0"/>
                        <a:t>查询处理框架</a:t>
                      </a:r>
                    </a:p>
                  </a:txBody>
                  <a:tcPr marT="45713" marB="45713"/>
                </a:tc>
                <a:extLst>
                  <a:ext uri="{0D108BD9-81ED-4DB2-BD59-A6C34878D82A}">
                    <a16:rowId xmlns:a16="http://schemas.microsoft.com/office/drawing/2014/main" val="10004"/>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Hive</a:t>
                      </a:r>
                    </a:p>
                  </a:txBody>
                  <a:tcPr marT="45713" marB="45713"/>
                </a:tc>
                <a:tc>
                  <a:txBody>
                    <a:bodyPr/>
                    <a:lstStyle/>
                    <a:p>
                      <a:r>
                        <a:rPr lang="en-US" altLang="zh-CN" sz="1200" dirty="0"/>
                        <a:t>Hadoop</a:t>
                      </a:r>
                      <a:r>
                        <a:rPr lang="zh-CN" altLang="en-US" sz="1200" dirty="0"/>
                        <a:t>上的数据仓库</a:t>
                      </a:r>
                    </a:p>
                  </a:txBody>
                  <a:tcPr marT="45713" marB="45713"/>
                </a:tc>
                <a:extLst>
                  <a:ext uri="{0D108BD9-81ED-4DB2-BD59-A6C34878D82A}">
                    <a16:rowId xmlns:a16="http://schemas.microsoft.com/office/drawing/2014/main" val="10005"/>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t>HBase</a:t>
                      </a:r>
                      <a:endParaRPr lang="en-US" altLang="zh-CN" sz="1200" dirty="0"/>
                    </a:p>
                  </a:txBody>
                  <a:tcPr marT="45713" marB="45713"/>
                </a:tc>
                <a:tc>
                  <a:txBody>
                    <a:bodyPr/>
                    <a:lstStyle/>
                    <a:p>
                      <a:r>
                        <a:rPr lang="en-US" altLang="zh-CN" sz="1200" dirty="0"/>
                        <a:t>Hadoop</a:t>
                      </a:r>
                      <a:r>
                        <a:rPr lang="zh-CN" altLang="en-US" sz="1200" dirty="0"/>
                        <a:t>上的非关系型的分布式数据库</a:t>
                      </a:r>
                    </a:p>
                  </a:txBody>
                  <a:tcPr marT="45713" marB="45713"/>
                </a:tc>
                <a:extLst>
                  <a:ext uri="{0D108BD9-81ED-4DB2-BD59-A6C34878D82A}">
                    <a16:rowId xmlns:a16="http://schemas.microsoft.com/office/drawing/2014/main" val="10006"/>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Pig</a:t>
                      </a:r>
                    </a:p>
                  </a:txBody>
                  <a:tcPr marT="45713" marB="45713"/>
                </a:tc>
                <a:tc>
                  <a:txBody>
                    <a:bodyPr/>
                    <a:lstStyle/>
                    <a:p>
                      <a:r>
                        <a:rPr lang="zh-CN" altLang="en-US" sz="1200" dirty="0"/>
                        <a:t>一个基于</a:t>
                      </a:r>
                      <a:r>
                        <a:rPr lang="en-US" altLang="zh-CN" sz="1200" dirty="0"/>
                        <a:t>Hadoop</a:t>
                      </a:r>
                      <a:r>
                        <a:rPr lang="zh-CN" altLang="en-US" sz="1200" dirty="0"/>
                        <a:t>的大规模数据分析平台，提供类似</a:t>
                      </a:r>
                      <a:r>
                        <a:rPr lang="en-US" altLang="zh-CN" sz="1200" dirty="0"/>
                        <a:t>SQL</a:t>
                      </a:r>
                      <a:r>
                        <a:rPr lang="zh-CN" altLang="en-US" sz="1200" dirty="0"/>
                        <a:t>的查询语言</a:t>
                      </a:r>
                      <a:r>
                        <a:rPr lang="en-US" altLang="zh-CN" sz="1200" dirty="0"/>
                        <a:t>Pig Latin</a:t>
                      </a:r>
                      <a:endParaRPr lang="zh-CN" altLang="en-US" sz="1200" dirty="0"/>
                    </a:p>
                  </a:txBody>
                  <a:tcPr marT="45713" marB="45713"/>
                </a:tc>
                <a:extLst>
                  <a:ext uri="{0D108BD9-81ED-4DB2-BD59-A6C34878D82A}">
                    <a16:rowId xmlns:a16="http://schemas.microsoft.com/office/drawing/2014/main" val="10007"/>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t>Sqoop</a:t>
                      </a:r>
                      <a:endParaRPr lang="en-US" altLang="zh-CN" sz="1200" dirty="0"/>
                    </a:p>
                  </a:txBody>
                  <a:tcPr marT="45713" marB="45713"/>
                </a:tc>
                <a:tc>
                  <a:txBody>
                    <a:bodyPr/>
                    <a:lstStyle/>
                    <a:p>
                      <a:r>
                        <a:rPr lang="zh-CN" altLang="en-US" sz="1200" dirty="0"/>
                        <a:t>用于在</a:t>
                      </a:r>
                      <a:r>
                        <a:rPr lang="en-US" altLang="zh-CN" sz="1200" dirty="0"/>
                        <a:t>Hadoop</a:t>
                      </a:r>
                      <a:r>
                        <a:rPr lang="zh-CN" altLang="en-US" sz="1200" dirty="0"/>
                        <a:t>与传统数据库之间进行数据传递</a:t>
                      </a:r>
                    </a:p>
                  </a:txBody>
                  <a:tcPr marT="45713" marB="45713"/>
                </a:tc>
                <a:extLst>
                  <a:ext uri="{0D108BD9-81ED-4DB2-BD59-A6C34878D82A}">
                    <a16:rowId xmlns:a16="http://schemas.microsoft.com/office/drawing/2014/main" val="10008"/>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t>Oozie</a:t>
                      </a:r>
                      <a:endParaRPr lang="en-US" altLang="zh-CN" sz="1200" dirty="0"/>
                    </a:p>
                  </a:txBody>
                  <a:tcPr marT="45713" marB="45713"/>
                </a:tc>
                <a:tc>
                  <a:txBody>
                    <a:bodyPr/>
                    <a:lstStyle/>
                    <a:p>
                      <a:r>
                        <a:rPr lang="en-US" altLang="zh-CN" sz="1200" dirty="0"/>
                        <a:t>Hadoop</a:t>
                      </a:r>
                      <a:r>
                        <a:rPr lang="zh-CN" altLang="en-US" sz="1200" dirty="0"/>
                        <a:t>上的工作流管理系统</a:t>
                      </a:r>
                    </a:p>
                  </a:txBody>
                  <a:tcPr marT="45713" marB="45713"/>
                </a:tc>
                <a:extLst>
                  <a:ext uri="{0D108BD9-81ED-4DB2-BD59-A6C34878D82A}">
                    <a16:rowId xmlns:a16="http://schemas.microsoft.com/office/drawing/2014/main" val="10009"/>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Zookeeper</a:t>
                      </a:r>
                    </a:p>
                  </a:txBody>
                  <a:tcPr marT="45713" marB="45713"/>
                </a:tc>
                <a:tc>
                  <a:txBody>
                    <a:bodyPr/>
                    <a:lstStyle/>
                    <a:p>
                      <a:r>
                        <a:rPr lang="zh-CN" altLang="en-US" sz="1200" dirty="0"/>
                        <a:t>提供分布式协调一致性服务</a:t>
                      </a:r>
                    </a:p>
                  </a:txBody>
                  <a:tcPr marT="45713" marB="45713"/>
                </a:tc>
                <a:extLst>
                  <a:ext uri="{0D108BD9-81ED-4DB2-BD59-A6C34878D82A}">
                    <a16:rowId xmlns:a16="http://schemas.microsoft.com/office/drawing/2014/main" val="10010"/>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Storm</a:t>
                      </a:r>
                    </a:p>
                  </a:txBody>
                  <a:tcPr marT="45713" marB="45713"/>
                </a:tc>
                <a:tc>
                  <a:txBody>
                    <a:bodyPr/>
                    <a:lstStyle/>
                    <a:p>
                      <a:r>
                        <a:rPr lang="zh-CN" altLang="en-US" sz="1200" dirty="0"/>
                        <a:t>流计算框架</a:t>
                      </a:r>
                    </a:p>
                  </a:txBody>
                  <a:tcPr marT="45713" marB="45713"/>
                </a:tc>
                <a:extLst>
                  <a:ext uri="{0D108BD9-81ED-4DB2-BD59-A6C34878D82A}">
                    <a16:rowId xmlns:a16="http://schemas.microsoft.com/office/drawing/2014/main" val="10011"/>
                  </a:ext>
                </a:extLst>
              </a:tr>
              <a:tr h="422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Flume</a:t>
                      </a:r>
                    </a:p>
                  </a:txBody>
                  <a:tcPr marT="45713" marB="45713"/>
                </a:tc>
                <a:tc>
                  <a:txBody>
                    <a:bodyPr/>
                    <a:lstStyle/>
                    <a:p>
                      <a:r>
                        <a:rPr lang="zh-CN" altLang="en-US" sz="1200" dirty="0"/>
                        <a:t>一个高可用的，高可靠的，分布式的海量日志采集、聚合和传输的系统</a:t>
                      </a:r>
                    </a:p>
                  </a:txBody>
                  <a:tcPr marT="45713" marB="45713"/>
                </a:tc>
                <a:extLst>
                  <a:ext uri="{0D108BD9-81ED-4DB2-BD59-A6C34878D82A}">
                    <a16:rowId xmlns:a16="http://schemas.microsoft.com/office/drawing/2014/main" val="10012"/>
                  </a:ext>
                </a:extLst>
              </a:tr>
              <a:tr h="457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t>Ambari</a:t>
                      </a:r>
                      <a:endParaRPr lang="en-US" altLang="zh-CN" sz="1200" dirty="0"/>
                    </a:p>
                  </a:txBody>
                  <a:tcPr marT="45713" marB="45713"/>
                </a:tc>
                <a:tc>
                  <a:txBody>
                    <a:bodyPr/>
                    <a:lstStyle/>
                    <a:p>
                      <a:r>
                        <a:rPr lang="en-US" altLang="zh-CN" sz="1200" dirty="0"/>
                        <a:t>Hadoop</a:t>
                      </a:r>
                      <a:r>
                        <a:rPr lang="zh-CN" altLang="en-US" sz="1200" dirty="0"/>
                        <a:t>快速部署工具，支持</a:t>
                      </a:r>
                      <a:r>
                        <a:rPr lang="en-US" altLang="zh-CN" sz="1200" dirty="0"/>
                        <a:t>Apache Hadoop</a:t>
                      </a:r>
                      <a:r>
                        <a:rPr lang="zh-CN" altLang="en-US" sz="1200" dirty="0"/>
                        <a:t>集群的供应、管理和监控</a:t>
                      </a:r>
                      <a:endParaRPr lang="en-US" altLang="zh-CN" sz="1200" dirty="0"/>
                    </a:p>
                    <a:p>
                      <a:endParaRPr lang="zh-CN" altLang="en-US" sz="1200" dirty="0"/>
                    </a:p>
                  </a:txBody>
                  <a:tcPr marT="45713" marB="45713"/>
                </a:tc>
                <a:extLst>
                  <a:ext uri="{0D108BD9-81ED-4DB2-BD59-A6C34878D82A}">
                    <a16:rowId xmlns:a16="http://schemas.microsoft.com/office/drawing/2014/main" val="10013"/>
                  </a:ext>
                </a:extLst>
              </a:tr>
              <a:tr h="27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Kafka</a:t>
                      </a:r>
                    </a:p>
                  </a:txBody>
                  <a:tcPr marT="45713" marB="45713"/>
                </a:tc>
                <a:tc>
                  <a:txBody>
                    <a:bodyPr/>
                    <a:lstStyle/>
                    <a:p>
                      <a:r>
                        <a:rPr lang="zh-CN" altLang="en-US" sz="1200" dirty="0"/>
                        <a:t>一种高吞吐量的分布式发布订阅消息系统，可以处理消费者规模的网站中的所有动作流数据</a:t>
                      </a:r>
                    </a:p>
                  </a:txBody>
                  <a:tcPr marT="45713" marB="45713"/>
                </a:tc>
                <a:extLst>
                  <a:ext uri="{0D108BD9-81ED-4DB2-BD59-A6C34878D82A}">
                    <a16:rowId xmlns:a16="http://schemas.microsoft.com/office/drawing/2014/main" val="10014"/>
                  </a:ext>
                </a:extLst>
              </a:tr>
              <a:tr h="281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mn-lt"/>
                          <a:ea typeface="+mn-ea"/>
                          <a:cs typeface="+mn-cs"/>
                        </a:rPr>
                        <a:t>Spark</a:t>
                      </a:r>
                    </a:p>
                  </a:txBody>
                  <a:tcPr marT="45713" marB="45713"/>
                </a:tc>
                <a:tc>
                  <a:txBody>
                    <a:bodyPr/>
                    <a:lstStyle/>
                    <a:p>
                      <a:r>
                        <a:rPr lang="zh-CN" altLang="en-US" sz="1200" kern="1200" dirty="0">
                          <a:solidFill>
                            <a:schemeClr val="dk1"/>
                          </a:solidFill>
                          <a:latin typeface="+mn-lt"/>
                          <a:ea typeface="+mn-ea"/>
                          <a:cs typeface="+mn-cs"/>
                        </a:rPr>
                        <a:t>类似于</a:t>
                      </a:r>
                      <a:r>
                        <a:rPr lang="en-US" altLang="zh-CN" sz="1200" kern="1200" dirty="0">
                          <a:solidFill>
                            <a:schemeClr val="dk1"/>
                          </a:solidFill>
                          <a:latin typeface="+mn-lt"/>
                          <a:ea typeface="+mn-ea"/>
                          <a:cs typeface="+mn-cs"/>
                        </a:rPr>
                        <a:t>Hadoop MapReduce</a:t>
                      </a:r>
                      <a:r>
                        <a:rPr lang="zh-CN" altLang="en-US" sz="1200" kern="1200" dirty="0">
                          <a:solidFill>
                            <a:schemeClr val="dk1"/>
                          </a:solidFill>
                          <a:latin typeface="+mn-lt"/>
                          <a:ea typeface="+mn-ea"/>
                          <a:cs typeface="+mn-cs"/>
                        </a:rPr>
                        <a:t>的通用并行框架</a:t>
                      </a:r>
                    </a:p>
                  </a:txBody>
                  <a:tcPr marT="45713" marB="45713"/>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344585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055B2FC-32BE-4721-ADE6-7B09B7836B3C}"/>
              </a:ext>
            </a:extLst>
          </p:cNvPr>
          <p:cNvSpPr>
            <a:spLocks noGrp="1"/>
          </p:cNvSpPr>
          <p:nvPr>
            <p:ph type="title"/>
          </p:nvPr>
        </p:nvSpPr>
        <p:spPr>
          <a:xfrm>
            <a:off x="224247" y="17554"/>
            <a:ext cx="10131425" cy="1456267"/>
          </a:xfrm>
        </p:spPr>
        <p:txBody>
          <a:bodyPr/>
          <a:lstStyle/>
          <a:p>
            <a:r>
              <a:rPr lang="zh-CN" altLang="en-US" dirty="0"/>
              <a:t>详细过程</a:t>
            </a:r>
            <a:r>
              <a:rPr lang="en-US" altLang="zh-CN" dirty="0"/>
              <a:t>-</a:t>
            </a:r>
            <a:r>
              <a:rPr lang="zh-CN" altLang="en-US" dirty="0"/>
              <a:t>（实例）</a:t>
            </a:r>
          </a:p>
        </p:txBody>
      </p:sp>
      <p:sp>
        <p:nvSpPr>
          <p:cNvPr id="7" name="AutoShape 2">
            <a:extLst>
              <a:ext uri="{FF2B5EF4-FFF2-40B4-BE49-F238E27FC236}">
                <a16:creationId xmlns:a16="http://schemas.microsoft.com/office/drawing/2014/main" id="{7F27C544-983B-452E-8A60-9B1ECE6A6B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图片 7">
            <a:extLst>
              <a:ext uri="{FF2B5EF4-FFF2-40B4-BE49-F238E27FC236}">
                <a16:creationId xmlns:a16="http://schemas.microsoft.com/office/drawing/2014/main" id="{BCBDF7E4-0AD9-44B4-BF1E-B69843BAA2B8}"/>
              </a:ext>
            </a:extLst>
          </p:cNvPr>
          <p:cNvPicPr>
            <a:picLocks noChangeAspect="1"/>
          </p:cNvPicPr>
          <p:nvPr/>
        </p:nvPicPr>
        <p:blipFill>
          <a:blip r:embed="rId2"/>
          <a:stretch>
            <a:fillRect/>
          </a:stretch>
        </p:blipFill>
        <p:spPr>
          <a:xfrm>
            <a:off x="83842" y="1473821"/>
            <a:ext cx="12108158" cy="5675915"/>
          </a:xfrm>
          <a:prstGeom prst="rect">
            <a:avLst/>
          </a:prstGeom>
        </p:spPr>
      </p:pic>
    </p:spTree>
    <p:extLst>
      <p:ext uri="{BB962C8B-B14F-4D97-AF65-F5344CB8AC3E}">
        <p14:creationId xmlns:p14="http://schemas.microsoft.com/office/powerpoint/2010/main" val="39579907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ED8AE17-2D9B-1346-A3F7-DF2DD488CF7B}"/>
              </a:ext>
            </a:extLst>
          </p:cNvPr>
          <p:cNvSpPr>
            <a:spLocks noGrp="1" noChangeArrowheads="1"/>
          </p:cNvSpPr>
          <p:nvPr>
            <p:ph type="title"/>
          </p:nvPr>
        </p:nvSpPr>
        <p:spPr/>
        <p:txBody>
          <a:bodyPr/>
          <a:lstStyle/>
          <a:p>
            <a:r>
              <a:rPr lang="zh-CN" altLang="en-US" dirty="0"/>
              <a:t>实例分析：</a:t>
            </a:r>
            <a:r>
              <a:rPr lang="en-US" altLang="zh-CN" dirty="0"/>
              <a:t>WordCount</a:t>
            </a:r>
            <a:endParaRPr lang="zh-CN" altLang="en-US" dirty="0"/>
          </a:p>
        </p:txBody>
      </p:sp>
      <p:sp>
        <p:nvSpPr>
          <p:cNvPr id="35842" name="Rectangle 3">
            <a:extLst>
              <a:ext uri="{FF2B5EF4-FFF2-40B4-BE49-F238E27FC236}">
                <a16:creationId xmlns:a16="http://schemas.microsoft.com/office/drawing/2014/main" id="{C4044C2A-3AF6-614C-98DE-577A1099CA12}"/>
              </a:ext>
            </a:extLst>
          </p:cNvPr>
          <p:cNvSpPr>
            <a:spLocks noGrp="1" noChangeArrowheads="1"/>
          </p:cNvSpPr>
          <p:nvPr>
            <p:ph idx="1"/>
          </p:nvPr>
        </p:nvSpPr>
        <p:spPr/>
        <p:txBody>
          <a:bodyPr/>
          <a:lstStyle/>
          <a:p>
            <a:r>
              <a:rPr lang="en-US" altLang="zh-CN" dirty="0"/>
              <a:t>WordCount</a:t>
            </a:r>
            <a:r>
              <a:rPr lang="zh-CN" altLang="en-US" dirty="0"/>
              <a:t>程序任务</a:t>
            </a:r>
          </a:p>
          <a:p>
            <a:r>
              <a:rPr lang="en-US" altLang="zh-CN" dirty="0"/>
              <a:t>WordCount</a:t>
            </a:r>
            <a:r>
              <a:rPr lang="zh-CN" altLang="en-US" dirty="0"/>
              <a:t>设计思路</a:t>
            </a:r>
          </a:p>
          <a:p>
            <a:r>
              <a:rPr lang="zh-CN" altLang="en-US" dirty="0"/>
              <a:t>一个</a:t>
            </a:r>
            <a:r>
              <a:rPr lang="en-US" altLang="zh-CN" dirty="0"/>
              <a:t>WordCount</a:t>
            </a:r>
            <a:r>
              <a:rPr lang="zh-CN" altLang="en-US" dirty="0"/>
              <a:t>执行过程的实例</a:t>
            </a:r>
          </a:p>
        </p:txBody>
      </p:sp>
    </p:spTree>
    <p:extLst>
      <p:ext uri="{BB962C8B-B14F-4D97-AF65-F5344CB8AC3E}">
        <p14:creationId xmlns:p14="http://schemas.microsoft.com/office/powerpoint/2010/main" val="9527197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328DE1DB-F0C9-D643-99CC-4CA40B1FDC5D}"/>
              </a:ext>
            </a:extLst>
          </p:cNvPr>
          <p:cNvSpPr>
            <a:spLocks noGrp="1" noChangeArrowheads="1"/>
          </p:cNvSpPr>
          <p:nvPr>
            <p:ph type="title"/>
          </p:nvPr>
        </p:nvSpPr>
        <p:spPr>
          <a:xfrm>
            <a:off x="201059" y="136790"/>
            <a:ext cx="10131425" cy="1456267"/>
          </a:xfrm>
        </p:spPr>
        <p:txBody>
          <a:bodyPr/>
          <a:lstStyle/>
          <a:p>
            <a:r>
              <a:rPr lang="en-US" altLang="en-US" dirty="0"/>
              <a:t>	</a:t>
            </a:r>
            <a:r>
              <a:rPr lang="en-US" altLang="en-US" dirty="0" err="1"/>
              <a:t>WordCount程序任务</a:t>
            </a:r>
            <a:endParaRPr lang="zh-CN" altLang="en-US" dirty="0"/>
          </a:p>
        </p:txBody>
      </p:sp>
      <p:sp>
        <p:nvSpPr>
          <p:cNvPr id="36866" name="Rectangle 4">
            <a:extLst>
              <a:ext uri="{FF2B5EF4-FFF2-40B4-BE49-F238E27FC236}">
                <a16:creationId xmlns:a16="http://schemas.microsoft.com/office/drawing/2014/main" id="{223FDF5C-89BF-D944-8370-46ED1A7754FC}"/>
              </a:ext>
            </a:extLst>
          </p:cNvPr>
          <p:cNvSpPr>
            <a:spLocks noChangeArrowheads="1"/>
          </p:cNvSpPr>
          <p:nvPr/>
        </p:nvSpPr>
        <p:spPr bwMode="auto">
          <a:xfrm>
            <a:off x="4972050" y="1323326"/>
            <a:ext cx="240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000" dirty="0">
                <a:latin typeface="Times New Roman" panose="02020603050405020304" pitchFamily="18" charset="0"/>
                <a:cs typeface="Times New Roman" panose="02020603050405020304" pitchFamily="18" charset="0"/>
              </a:rPr>
              <a:t>WordCount</a:t>
            </a:r>
            <a:r>
              <a:rPr lang="zh-CN" altLang="en-US" sz="2000" dirty="0">
                <a:latin typeface="Times New Roman" panose="02020603050405020304" pitchFamily="18" charset="0"/>
                <a:cs typeface="Times New Roman" panose="02020603050405020304" pitchFamily="18" charset="0"/>
              </a:rPr>
              <a:t>程序任务</a:t>
            </a:r>
            <a:endParaRPr lang="zh-CN" altLang="en-US" sz="2000" dirty="0"/>
          </a:p>
        </p:txBody>
      </p:sp>
      <p:graphicFrame>
        <p:nvGraphicFramePr>
          <p:cNvPr id="19531" name="Group 75">
            <a:extLst>
              <a:ext uri="{FF2B5EF4-FFF2-40B4-BE49-F238E27FC236}">
                <a16:creationId xmlns:a16="http://schemas.microsoft.com/office/drawing/2014/main" id="{19F1DFE9-6DCF-6F4B-A224-505E20CE8B41}"/>
              </a:ext>
            </a:extLst>
          </p:cNvPr>
          <p:cNvGraphicFramePr>
            <a:graphicFrameLocks noGrp="1"/>
          </p:cNvGraphicFramePr>
          <p:nvPr>
            <p:extLst>
              <p:ext uri="{D42A27DB-BD31-4B8C-83A1-F6EECF244321}">
                <p14:modId xmlns:p14="http://schemas.microsoft.com/office/powerpoint/2010/main" val="3758957527"/>
              </p:ext>
            </p:extLst>
          </p:nvPr>
        </p:nvGraphicFramePr>
        <p:xfrm>
          <a:off x="2362200" y="1784351"/>
          <a:ext cx="7620000" cy="1800225"/>
        </p:xfrm>
        <a:graphic>
          <a:graphicData uri="http://schemas.openxmlformats.org/drawingml/2006/table">
            <a:tbl>
              <a:tblPr/>
              <a:tblGrid>
                <a:gridCol w="1452563">
                  <a:extLst>
                    <a:ext uri="{9D8B030D-6E8A-4147-A177-3AD203B41FA5}">
                      <a16:colId xmlns:a16="http://schemas.microsoft.com/office/drawing/2014/main" val="3162558576"/>
                    </a:ext>
                  </a:extLst>
                </a:gridCol>
                <a:gridCol w="6167437">
                  <a:extLst>
                    <a:ext uri="{9D8B030D-6E8A-4147-A177-3AD203B41FA5}">
                      <a16:colId xmlns:a16="http://schemas.microsoft.com/office/drawing/2014/main" val="1639520399"/>
                    </a:ext>
                  </a:extLst>
                </a:gridCol>
              </a:tblGrid>
              <a:tr h="3968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程序</a:t>
                      </a: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WordCount</a:t>
                      </a:r>
                      <a:endPar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929187750"/>
                  </a:ext>
                </a:extLst>
              </a:tr>
              <a:tr h="3968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输入</a:t>
                      </a: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一个包含大量单词的文本文件</a:t>
                      </a:r>
                      <a:endParaRPr kumimoji="0" lang="zh-CN" altLang="en-US"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652697315"/>
                  </a:ext>
                </a:extLst>
              </a:tr>
              <a:tr h="10064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输出</a:t>
                      </a: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文件中每个单词及其出现次数（频数），并按照单词字母顺序排序，每个单词和其频数占一行，单词和频数之间有间隔</a:t>
                      </a:r>
                      <a:endParaRPr kumimoji="0" lang="zh-CN" altLang="en-US"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561036499"/>
                  </a:ext>
                </a:extLst>
              </a:tr>
            </a:tbl>
          </a:graphicData>
        </a:graphic>
      </p:graphicFrame>
      <p:sp>
        <p:nvSpPr>
          <p:cNvPr id="36881" name="Rectangle 44">
            <a:extLst>
              <a:ext uri="{FF2B5EF4-FFF2-40B4-BE49-F238E27FC236}">
                <a16:creationId xmlns:a16="http://schemas.microsoft.com/office/drawing/2014/main" id="{5EAC9F2B-A42A-BD42-AD91-5FE3F8818DDD}"/>
              </a:ext>
            </a:extLst>
          </p:cNvPr>
          <p:cNvSpPr>
            <a:spLocks noChangeArrowheads="1"/>
          </p:cNvSpPr>
          <p:nvPr/>
        </p:nvSpPr>
        <p:spPr bwMode="auto">
          <a:xfrm>
            <a:off x="3575051" y="4113213"/>
            <a:ext cx="4246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3048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000" dirty="0">
                <a:latin typeface="Times New Roman" panose="02020603050405020304" pitchFamily="18" charset="0"/>
                <a:cs typeface="Times New Roman" panose="02020603050405020304" pitchFamily="18" charset="0"/>
              </a:rPr>
              <a:t>一个</a:t>
            </a:r>
            <a:r>
              <a:rPr lang="en-US" altLang="zh-CN" sz="2000" dirty="0">
                <a:latin typeface="Times New Roman" panose="02020603050405020304" pitchFamily="18" charset="0"/>
                <a:cs typeface="Times New Roman" panose="02020603050405020304" pitchFamily="18" charset="0"/>
              </a:rPr>
              <a:t>WordCount</a:t>
            </a:r>
            <a:r>
              <a:rPr lang="zh-CN" altLang="en-US" sz="2000" dirty="0">
                <a:latin typeface="Times New Roman" panose="02020603050405020304" pitchFamily="18" charset="0"/>
                <a:cs typeface="Times New Roman" panose="02020603050405020304" pitchFamily="18" charset="0"/>
              </a:rPr>
              <a:t>的输入和输出实例</a:t>
            </a:r>
            <a:endParaRPr lang="zh-CN" altLang="en-US" sz="2000" dirty="0"/>
          </a:p>
        </p:txBody>
      </p:sp>
      <p:graphicFrame>
        <p:nvGraphicFramePr>
          <p:cNvPr id="19530" name="Group 74">
            <a:extLst>
              <a:ext uri="{FF2B5EF4-FFF2-40B4-BE49-F238E27FC236}">
                <a16:creationId xmlns:a16="http://schemas.microsoft.com/office/drawing/2014/main" id="{46155978-E9C6-1F41-9B69-F1DB64287A65}"/>
              </a:ext>
            </a:extLst>
          </p:cNvPr>
          <p:cNvGraphicFramePr>
            <a:graphicFrameLocks noGrp="1"/>
          </p:cNvGraphicFramePr>
          <p:nvPr>
            <p:extLst>
              <p:ext uri="{D42A27DB-BD31-4B8C-83A1-F6EECF244321}">
                <p14:modId xmlns:p14="http://schemas.microsoft.com/office/powerpoint/2010/main" val="1216071174"/>
              </p:ext>
            </p:extLst>
          </p:nvPr>
        </p:nvGraphicFramePr>
        <p:xfrm>
          <a:off x="3505200" y="4635500"/>
          <a:ext cx="5181600" cy="1708150"/>
        </p:xfrm>
        <a:graphic>
          <a:graphicData uri="http://schemas.openxmlformats.org/drawingml/2006/table">
            <a:tbl>
              <a:tblPr/>
              <a:tblGrid>
                <a:gridCol w="2840038">
                  <a:extLst>
                    <a:ext uri="{9D8B030D-6E8A-4147-A177-3AD203B41FA5}">
                      <a16:colId xmlns:a16="http://schemas.microsoft.com/office/drawing/2014/main" val="1618596974"/>
                    </a:ext>
                  </a:extLst>
                </a:gridCol>
                <a:gridCol w="2341562">
                  <a:extLst>
                    <a:ext uri="{9D8B030D-6E8A-4147-A177-3AD203B41FA5}">
                      <a16:colId xmlns:a16="http://schemas.microsoft.com/office/drawing/2014/main" val="2915816064"/>
                    </a:ext>
                  </a:extLst>
                </a:gridCol>
              </a:tblGrid>
              <a:tr h="39703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输入</a:t>
                      </a: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输出</a:t>
                      </a: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3780340680"/>
                  </a:ext>
                </a:extLst>
              </a:tr>
              <a:tr h="131111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Hello World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Hello Hadoop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Hello MapReduce</a:t>
                      </a:r>
                      <a:endPar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Hadoop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Hello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MapReduce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World 1</a:t>
                      </a:r>
                      <a:endPar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238870804"/>
                  </a:ext>
                </a:extLst>
              </a:tr>
            </a:tbl>
          </a:graphicData>
        </a:graphic>
      </p:graphicFrame>
    </p:spTree>
    <p:extLst>
      <p:ext uri="{BB962C8B-B14F-4D97-AF65-F5344CB8AC3E}">
        <p14:creationId xmlns:p14="http://schemas.microsoft.com/office/powerpoint/2010/main" val="14594858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2C3FE614-B586-4341-AEA3-5080F2733F3F}"/>
              </a:ext>
            </a:extLst>
          </p:cNvPr>
          <p:cNvSpPr>
            <a:spLocks noGrp="1" noChangeArrowheads="1"/>
          </p:cNvSpPr>
          <p:nvPr>
            <p:ph type="title"/>
          </p:nvPr>
        </p:nvSpPr>
        <p:spPr/>
        <p:txBody>
          <a:bodyPr/>
          <a:lstStyle/>
          <a:p>
            <a:r>
              <a:rPr lang="en-US" altLang="zh-CN" dirty="0"/>
              <a:t>	WordCount</a:t>
            </a:r>
            <a:r>
              <a:rPr lang="zh-CN" altLang="en-US" dirty="0"/>
              <a:t>设计思路</a:t>
            </a:r>
          </a:p>
        </p:txBody>
      </p:sp>
      <p:sp>
        <p:nvSpPr>
          <p:cNvPr id="37890" name="Rectangle 3">
            <a:extLst>
              <a:ext uri="{FF2B5EF4-FFF2-40B4-BE49-F238E27FC236}">
                <a16:creationId xmlns:a16="http://schemas.microsoft.com/office/drawing/2014/main" id="{13C96CBD-F698-0B47-8A4F-8A764722A58D}"/>
              </a:ext>
            </a:extLst>
          </p:cNvPr>
          <p:cNvSpPr>
            <a:spLocks noGrp="1" noChangeArrowheads="1"/>
          </p:cNvSpPr>
          <p:nvPr>
            <p:ph idx="1"/>
          </p:nvPr>
        </p:nvSpPr>
        <p:spPr>
          <a:xfrm>
            <a:off x="1905000" y="1600200"/>
            <a:ext cx="8458200" cy="3200400"/>
          </a:xfrm>
        </p:spPr>
        <p:txBody>
          <a:bodyPr/>
          <a:lstStyle/>
          <a:p>
            <a:r>
              <a:rPr lang="zh-CN" altLang="en-US" sz="2000" dirty="0"/>
              <a:t>首先，需要检查</a:t>
            </a:r>
            <a:r>
              <a:rPr lang="en-US" altLang="zh-CN" sz="2000" dirty="0"/>
              <a:t>WordCount</a:t>
            </a:r>
            <a:r>
              <a:rPr lang="zh-CN" altLang="en-US" sz="2000" dirty="0"/>
              <a:t>程序任务是否可以采用</a:t>
            </a:r>
            <a:r>
              <a:rPr lang="en-US" altLang="zh-CN" sz="2000" dirty="0"/>
              <a:t>MapReduce</a:t>
            </a:r>
            <a:r>
              <a:rPr lang="zh-CN" altLang="en-US" sz="2000" dirty="0"/>
              <a:t>来实现</a:t>
            </a:r>
          </a:p>
          <a:p>
            <a:r>
              <a:rPr lang="zh-CN" altLang="en-US" sz="2000" dirty="0"/>
              <a:t>其次，确定</a:t>
            </a:r>
            <a:r>
              <a:rPr lang="en-US" altLang="zh-CN" sz="2000" dirty="0"/>
              <a:t>MapReduce</a:t>
            </a:r>
            <a:r>
              <a:rPr lang="zh-CN" altLang="en-US" sz="2000" dirty="0"/>
              <a:t>程序的设计思路</a:t>
            </a:r>
          </a:p>
          <a:p>
            <a:r>
              <a:rPr lang="zh-CN" altLang="en-US" sz="2000" dirty="0"/>
              <a:t>最后，确定</a:t>
            </a:r>
            <a:r>
              <a:rPr lang="en-US" altLang="zh-CN" sz="2000" dirty="0"/>
              <a:t>MapReduce</a:t>
            </a:r>
            <a:r>
              <a:rPr lang="zh-CN" altLang="en-US" sz="2000" dirty="0"/>
              <a:t>程序的执行过程</a:t>
            </a:r>
          </a:p>
        </p:txBody>
      </p:sp>
    </p:spTree>
    <p:extLst>
      <p:ext uri="{BB962C8B-B14F-4D97-AF65-F5344CB8AC3E}">
        <p14:creationId xmlns:p14="http://schemas.microsoft.com/office/powerpoint/2010/main" val="3564027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B2C311-2BB4-4192-B13B-B00044916A5B}"/>
              </a:ext>
            </a:extLst>
          </p:cNvPr>
          <p:cNvSpPr>
            <a:spLocks noGrp="1"/>
          </p:cNvSpPr>
          <p:nvPr>
            <p:ph type="title"/>
          </p:nvPr>
        </p:nvSpPr>
        <p:spPr>
          <a:xfrm>
            <a:off x="1600201" y="2700866"/>
            <a:ext cx="10131425" cy="1456267"/>
          </a:xfrm>
        </p:spPr>
        <p:txBody>
          <a:bodyPr/>
          <a:lstStyle/>
          <a:p>
            <a:r>
              <a:rPr lang="zh-CN" altLang="en-US" dirty="0"/>
              <a:t>大多数情况下只需要设计</a:t>
            </a:r>
            <a:r>
              <a:rPr lang="en-US" altLang="zh-CN" dirty="0"/>
              <a:t>Map</a:t>
            </a:r>
            <a:r>
              <a:rPr lang="zh-CN" altLang="en-US" dirty="0"/>
              <a:t>和</a:t>
            </a:r>
            <a:r>
              <a:rPr lang="en-US" altLang="zh-CN" dirty="0"/>
              <a:t>Reduce</a:t>
            </a:r>
            <a:endParaRPr lang="zh-CN" altLang="en-US" dirty="0"/>
          </a:p>
        </p:txBody>
      </p:sp>
    </p:spTree>
    <p:extLst>
      <p:ext uri="{BB962C8B-B14F-4D97-AF65-F5344CB8AC3E}">
        <p14:creationId xmlns:p14="http://schemas.microsoft.com/office/powerpoint/2010/main" val="37536852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D6C66BE0-12A7-6E40-933E-88AC2B115956}"/>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09800" y="1676400"/>
            <a:ext cx="8153400" cy="3733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3" name="标题 2">
            <a:extLst>
              <a:ext uri="{FF2B5EF4-FFF2-40B4-BE49-F238E27FC236}">
                <a16:creationId xmlns:a16="http://schemas.microsoft.com/office/drawing/2014/main" id="{9A0C283F-2D7F-B445-ABCC-EBE6BECBAB53}"/>
              </a:ext>
            </a:extLst>
          </p:cNvPr>
          <p:cNvSpPr>
            <a:spLocks noGrp="1" noChangeArrowheads="1"/>
          </p:cNvSpPr>
          <p:nvPr>
            <p:ph type="title" idx="10"/>
          </p:nvPr>
        </p:nvSpPr>
        <p:spPr/>
        <p:txBody>
          <a:bodyPr/>
          <a:lstStyle/>
          <a:p>
            <a:r>
              <a:rPr lang="en-US" altLang="zh-CN" dirty="0"/>
              <a:t>WordCount </a:t>
            </a:r>
            <a:r>
              <a:rPr lang="en-US" altLang="zh-CN" dirty="0" err="1"/>
              <a:t>mapreduce</a:t>
            </a:r>
            <a:r>
              <a:rPr lang="en-US" altLang="zh-CN" dirty="0"/>
              <a:t> </a:t>
            </a:r>
            <a:r>
              <a:rPr lang="zh-CN" altLang="en-US" dirty="0"/>
              <a:t>过程</a:t>
            </a:r>
          </a:p>
        </p:txBody>
      </p:sp>
    </p:spTree>
    <p:extLst>
      <p:ext uri="{BB962C8B-B14F-4D97-AF65-F5344CB8AC3E}">
        <p14:creationId xmlns:p14="http://schemas.microsoft.com/office/powerpoint/2010/main" val="34536911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内容占位符 1">
            <a:extLst>
              <a:ext uri="{FF2B5EF4-FFF2-40B4-BE49-F238E27FC236}">
                <a16:creationId xmlns:a16="http://schemas.microsoft.com/office/drawing/2014/main" id="{AE694E0F-B63C-424A-88BD-45BD8D7F0DB7}"/>
              </a:ext>
            </a:extLst>
          </p:cNvPr>
          <p:cNvSpPr>
            <a:spLocks noGrp="1" noChangeArrowheads="1"/>
          </p:cNvSpPr>
          <p:nvPr>
            <p:ph/>
          </p:nvPr>
        </p:nvSpPr>
        <p:spPr/>
        <p:txBody>
          <a:bodyPr/>
          <a:lstStyle/>
          <a:p>
            <a:r>
              <a:rPr lang="zh-CN" altLang="en-US" dirty="0"/>
              <a:t>性能慢</a:t>
            </a:r>
            <a:r>
              <a:rPr lang="en-US" altLang="zh-CN" dirty="0"/>
              <a:t>—</a:t>
            </a:r>
            <a:r>
              <a:rPr lang="zh-CN" altLang="en-US" dirty="0"/>
              <a:t>文件</a:t>
            </a:r>
            <a:r>
              <a:rPr lang="en-US" altLang="zh-CN" dirty="0"/>
              <a:t>IO</a:t>
            </a:r>
            <a:r>
              <a:rPr lang="zh-CN" altLang="en-US" dirty="0"/>
              <a:t>和网络传输</a:t>
            </a:r>
            <a:endParaRPr lang="en-US" altLang="zh-CN" dirty="0"/>
          </a:p>
          <a:p>
            <a:pPr lvl="1"/>
            <a:r>
              <a:rPr lang="en-US" altLang="zh-CN" dirty="0"/>
              <a:t>Spark</a:t>
            </a:r>
          </a:p>
          <a:p>
            <a:r>
              <a:rPr lang="zh-CN" altLang="en-US" dirty="0"/>
              <a:t>过于底层，</a:t>
            </a:r>
            <a:r>
              <a:rPr lang="en-US" altLang="zh-CN" dirty="0"/>
              <a:t>Map</a:t>
            </a:r>
            <a:r>
              <a:rPr lang="zh-CN" altLang="en-US" dirty="0"/>
              <a:t>和</a:t>
            </a:r>
            <a:r>
              <a:rPr lang="en-US" altLang="zh-CN" dirty="0"/>
              <a:t>reduce</a:t>
            </a:r>
            <a:r>
              <a:rPr lang="zh-CN" altLang="en-US" dirty="0"/>
              <a:t>两个函数的编写麻烦</a:t>
            </a:r>
            <a:endParaRPr lang="en-US" altLang="zh-CN" dirty="0"/>
          </a:p>
          <a:p>
            <a:pPr lvl="1"/>
            <a:r>
              <a:rPr lang="zh-CN" altLang="en-US" dirty="0"/>
              <a:t>采用其他工具，如：对于数据库查询的</a:t>
            </a:r>
            <a:r>
              <a:rPr lang="en-US" altLang="zh-CN" dirty="0" err="1"/>
              <a:t>Mapreduce</a:t>
            </a:r>
            <a:r>
              <a:rPr lang="zh-CN" altLang="en-US" dirty="0"/>
              <a:t>操作用</a:t>
            </a:r>
            <a:r>
              <a:rPr lang="en-US" altLang="zh-CN" dirty="0"/>
              <a:t>HIVE</a:t>
            </a:r>
          </a:p>
          <a:p>
            <a:r>
              <a:rPr lang="zh-CN" altLang="en-US" dirty="0"/>
              <a:t>并不是所有算法都能</a:t>
            </a:r>
            <a:r>
              <a:rPr lang="en-US" altLang="zh-CN" dirty="0" err="1"/>
              <a:t>mapreduce</a:t>
            </a:r>
            <a:r>
              <a:rPr lang="zh-CN" altLang="en-US" dirty="0"/>
              <a:t>，如很多机器学习算法</a:t>
            </a:r>
            <a:endParaRPr lang="en-US" altLang="zh-CN" dirty="0"/>
          </a:p>
          <a:p>
            <a:endParaRPr lang="en-US" altLang="zh-CN" dirty="0"/>
          </a:p>
          <a:p>
            <a:pPr>
              <a:buFontTx/>
              <a:buNone/>
            </a:pPr>
            <a:endParaRPr lang="en-US" altLang="zh-CN" dirty="0"/>
          </a:p>
          <a:p>
            <a:endParaRPr lang="zh-CN" altLang="en-US" dirty="0"/>
          </a:p>
        </p:txBody>
      </p:sp>
      <p:sp>
        <p:nvSpPr>
          <p:cNvPr id="39938" name="标题 2">
            <a:extLst>
              <a:ext uri="{FF2B5EF4-FFF2-40B4-BE49-F238E27FC236}">
                <a16:creationId xmlns:a16="http://schemas.microsoft.com/office/drawing/2014/main" id="{A632663F-9D49-4A4A-9CD2-6A62157D7B5B}"/>
              </a:ext>
            </a:extLst>
          </p:cNvPr>
          <p:cNvSpPr>
            <a:spLocks noGrp="1" noChangeArrowheads="1"/>
          </p:cNvSpPr>
          <p:nvPr>
            <p:ph type="title" idx="10"/>
          </p:nvPr>
        </p:nvSpPr>
        <p:spPr/>
        <p:txBody>
          <a:bodyPr/>
          <a:lstStyle/>
          <a:p>
            <a:r>
              <a:rPr lang="en-US" altLang="zh-CN"/>
              <a:t>MapReduce	</a:t>
            </a:r>
            <a:r>
              <a:rPr lang="zh-CN" altLang="en-US"/>
              <a:t>缺点</a:t>
            </a:r>
          </a:p>
        </p:txBody>
      </p:sp>
    </p:spTree>
    <p:extLst>
      <p:ext uri="{BB962C8B-B14F-4D97-AF65-F5344CB8AC3E}">
        <p14:creationId xmlns:p14="http://schemas.microsoft.com/office/powerpoint/2010/main" val="9667789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DE35DA1-E5D9-114B-AC1C-30A3F1F90CAA}"/>
              </a:ext>
            </a:extLst>
          </p:cNvPr>
          <p:cNvSpPr>
            <a:spLocks noGrp="1" noChangeArrowheads="1"/>
          </p:cNvSpPr>
          <p:nvPr>
            <p:ph type="title"/>
          </p:nvPr>
        </p:nvSpPr>
        <p:spPr>
          <a:xfrm>
            <a:off x="79375" y="0"/>
            <a:ext cx="10131425" cy="1456267"/>
          </a:xfrm>
        </p:spPr>
        <p:txBody>
          <a:bodyPr/>
          <a:lstStyle/>
          <a:p>
            <a:r>
              <a:rPr lang="en-US" altLang="zh-CN" dirty="0"/>
              <a:t>MapReduce</a:t>
            </a:r>
            <a:r>
              <a:rPr lang="zh-CN" altLang="en-US" dirty="0"/>
              <a:t>编程实践</a:t>
            </a:r>
          </a:p>
        </p:txBody>
      </p:sp>
      <p:sp>
        <p:nvSpPr>
          <p:cNvPr id="40962" name="Rectangle 3">
            <a:extLst>
              <a:ext uri="{FF2B5EF4-FFF2-40B4-BE49-F238E27FC236}">
                <a16:creationId xmlns:a16="http://schemas.microsoft.com/office/drawing/2014/main" id="{815B316F-8584-8745-950C-14088C481476}"/>
              </a:ext>
            </a:extLst>
          </p:cNvPr>
          <p:cNvSpPr>
            <a:spLocks noGrp="1" noChangeArrowheads="1"/>
          </p:cNvSpPr>
          <p:nvPr>
            <p:ph idx="1"/>
          </p:nvPr>
        </p:nvSpPr>
        <p:spPr>
          <a:xfrm>
            <a:off x="1981200" y="1295400"/>
            <a:ext cx="8229600" cy="2514600"/>
          </a:xfrm>
        </p:spPr>
        <p:txBody>
          <a:bodyPr>
            <a:normAutofit/>
          </a:bodyPr>
          <a:lstStyle/>
          <a:p>
            <a:r>
              <a:rPr lang="zh-CN" altLang="en-US" sz="2000" dirty="0"/>
              <a:t>任务要求</a:t>
            </a:r>
          </a:p>
          <a:p>
            <a:r>
              <a:rPr lang="zh-CN" altLang="en-US" sz="2000" dirty="0"/>
              <a:t>编写</a:t>
            </a:r>
            <a:r>
              <a:rPr lang="en-US" altLang="zh-CN" sz="2000" dirty="0"/>
              <a:t>Map</a:t>
            </a:r>
            <a:r>
              <a:rPr lang="zh-CN" altLang="en-US" sz="2000" dirty="0"/>
              <a:t>处理逻辑</a:t>
            </a:r>
          </a:p>
          <a:p>
            <a:r>
              <a:rPr lang="zh-CN" altLang="en-US" sz="2000" dirty="0"/>
              <a:t>编写</a:t>
            </a:r>
            <a:r>
              <a:rPr lang="en-US" altLang="zh-CN" sz="2000" dirty="0"/>
              <a:t>Reduce</a:t>
            </a:r>
            <a:r>
              <a:rPr lang="zh-CN" altLang="en-US" sz="2000" dirty="0"/>
              <a:t>处理逻辑</a:t>
            </a:r>
          </a:p>
          <a:p>
            <a:r>
              <a:rPr lang="zh-CN" altLang="en-US" sz="2000" dirty="0"/>
              <a:t>编写</a:t>
            </a:r>
            <a:r>
              <a:rPr lang="en-US" altLang="zh-CN" sz="2000" dirty="0"/>
              <a:t>main</a:t>
            </a:r>
            <a:r>
              <a:rPr lang="zh-CN" altLang="en-US" sz="2000" dirty="0"/>
              <a:t>方法</a:t>
            </a:r>
          </a:p>
          <a:p>
            <a:r>
              <a:rPr lang="zh-CN" altLang="en-US" sz="2000" dirty="0"/>
              <a:t>编译打包代码以及运行程序</a:t>
            </a:r>
            <a:endParaRPr lang="en-US" altLang="zh-CN" sz="2000" dirty="0"/>
          </a:p>
          <a:p>
            <a:r>
              <a:rPr lang="en-US" altLang="zh-CN" sz="2000" dirty="0"/>
              <a:t>Hadoop</a:t>
            </a:r>
            <a:r>
              <a:rPr lang="zh-CN" altLang="en-US" sz="2000" dirty="0"/>
              <a:t>中执行</a:t>
            </a:r>
            <a:r>
              <a:rPr lang="en-US" altLang="zh-CN" sz="2000" dirty="0"/>
              <a:t>MapReduce</a:t>
            </a:r>
            <a:r>
              <a:rPr lang="zh-CN" altLang="en-US" sz="2000" dirty="0"/>
              <a:t>任务的几种方式</a:t>
            </a:r>
          </a:p>
        </p:txBody>
      </p:sp>
    </p:spTree>
    <p:extLst>
      <p:ext uri="{BB962C8B-B14F-4D97-AF65-F5344CB8AC3E}">
        <p14:creationId xmlns:p14="http://schemas.microsoft.com/office/powerpoint/2010/main" val="1638891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2">
            <a:extLst>
              <a:ext uri="{FF2B5EF4-FFF2-40B4-BE49-F238E27FC236}">
                <a16:creationId xmlns:a16="http://schemas.microsoft.com/office/drawing/2014/main" id="{2C6A61FD-FD72-CE4B-9817-78B8D0D185C3}"/>
              </a:ext>
            </a:extLst>
          </p:cNvPr>
          <p:cNvSpPr>
            <a:spLocks noGrp="1" noChangeArrowheads="1"/>
          </p:cNvSpPr>
          <p:nvPr>
            <p:ph type="title" idx="10"/>
          </p:nvPr>
        </p:nvSpPr>
        <p:spPr/>
        <p:txBody>
          <a:bodyPr/>
          <a:lstStyle/>
          <a:p>
            <a:r>
              <a:rPr lang="zh-CN" altLang="zh-CN"/>
              <a:t>任务要求</a:t>
            </a:r>
            <a:endParaRPr lang="zh-CN" altLang="en-US"/>
          </a:p>
        </p:txBody>
      </p:sp>
      <p:sp>
        <p:nvSpPr>
          <p:cNvPr id="41986" name="矩形 6">
            <a:extLst>
              <a:ext uri="{FF2B5EF4-FFF2-40B4-BE49-F238E27FC236}">
                <a16:creationId xmlns:a16="http://schemas.microsoft.com/office/drawing/2014/main" id="{755CDEBB-D238-F342-842C-B3F263BA91B3}"/>
              </a:ext>
            </a:extLst>
          </p:cNvPr>
          <p:cNvSpPr>
            <a:spLocks noChangeArrowheads="1"/>
          </p:cNvSpPr>
          <p:nvPr/>
        </p:nvSpPr>
        <p:spPr bwMode="auto">
          <a:xfrm>
            <a:off x="2133600" y="1295400"/>
            <a:ext cx="221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b="1"/>
              <a:t>文件</a:t>
            </a:r>
            <a:r>
              <a:rPr lang="en-US" altLang="zh-CN" sz="1800" b="1"/>
              <a:t>A</a:t>
            </a:r>
            <a:r>
              <a:rPr lang="zh-CN" altLang="zh-CN" sz="1800" b="1"/>
              <a:t>的内容如下：</a:t>
            </a:r>
          </a:p>
        </p:txBody>
      </p:sp>
      <p:graphicFrame>
        <p:nvGraphicFramePr>
          <p:cNvPr id="8" name="表格 7">
            <a:extLst>
              <a:ext uri="{FF2B5EF4-FFF2-40B4-BE49-F238E27FC236}">
                <a16:creationId xmlns:a16="http://schemas.microsoft.com/office/drawing/2014/main" id="{EC927A98-782D-4149-9BF9-F3A83D0DB9B0}"/>
              </a:ext>
            </a:extLst>
          </p:cNvPr>
          <p:cNvGraphicFramePr>
            <a:graphicFrameLocks noGrp="1"/>
          </p:cNvGraphicFramePr>
          <p:nvPr>
            <p:extLst>
              <p:ext uri="{D42A27DB-BD31-4B8C-83A1-F6EECF244321}">
                <p14:modId xmlns:p14="http://schemas.microsoft.com/office/powerpoint/2010/main" val="1619943125"/>
              </p:ext>
            </p:extLst>
          </p:nvPr>
        </p:nvGraphicFramePr>
        <p:xfrm>
          <a:off x="2151017" y="1752600"/>
          <a:ext cx="3106783" cy="782638"/>
        </p:xfrm>
        <a:graphic>
          <a:graphicData uri="http://schemas.openxmlformats.org/drawingml/2006/table">
            <a:tbl>
              <a:tblPr/>
              <a:tblGrid>
                <a:gridCol w="3106783">
                  <a:extLst>
                    <a:ext uri="{9D8B030D-6E8A-4147-A177-3AD203B41FA5}">
                      <a16:colId xmlns:a16="http://schemas.microsoft.com/office/drawing/2014/main" val="20000"/>
                    </a:ext>
                  </a:extLst>
                </a:gridCol>
              </a:tblGrid>
              <a:tr h="782638">
                <a:tc>
                  <a:txBody>
                    <a:bodyPr/>
                    <a:lstStyle/>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China is my motherland</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I love China</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1989" name="矩形 8">
            <a:extLst>
              <a:ext uri="{FF2B5EF4-FFF2-40B4-BE49-F238E27FC236}">
                <a16:creationId xmlns:a16="http://schemas.microsoft.com/office/drawing/2014/main" id="{2B650316-8B61-C047-97EF-3FFAE24E64BE}"/>
              </a:ext>
            </a:extLst>
          </p:cNvPr>
          <p:cNvSpPr>
            <a:spLocks noChangeArrowheads="1"/>
          </p:cNvSpPr>
          <p:nvPr/>
        </p:nvSpPr>
        <p:spPr bwMode="auto">
          <a:xfrm>
            <a:off x="6629400" y="1295400"/>
            <a:ext cx="219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b="1"/>
              <a:t>文件</a:t>
            </a:r>
            <a:r>
              <a:rPr lang="en-US" altLang="zh-CN" sz="1800" b="1"/>
              <a:t>B</a:t>
            </a:r>
            <a:r>
              <a:rPr lang="zh-CN" altLang="zh-CN" sz="1800" b="1"/>
              <a:t>的内容如下：</a:t>
            </a:r>
          </a:p>
        </p:txBody>
      </p:sp>
      <p:graphicFrame>
        <p:nvGraphicFramePr>
          <p:cNvPr id="10" name="表格 9">
            <a:extLst>
              <a:ext uri="{FF2B5EF4-FFF2-40B4-BE49-F238E27FC236}">
                <a16:creationId xmlns:a16="http://schemas.microsoft.com/office/drawing/2014/main" id="{CD614AED-71E0-6647-B2AD-3EE03499A578}"/>
              </a:ext>
            </a:extLst>
          </p:cNvPr>
          <p:cNvGraphicFramePr>
            <a:graphicFrameLocks noGrp="1"/>
          </p:cNvGraphicFramePr>
          <p:nvPr>
            <p:extLst>
              <p:ext uri="{D42A27DB-BD31-4B8C-83A1-F6EECF244321}">
                <p14:modId xmlns:p14="http://schemas.microsoft.com/office/powerpoint/2010/main" val="2190964102"/>
              </p:ext>
            </p:extLst>
          </p:nvPr>
        </p:nvGraphicFramePr>
        <p:xfrm>
          <a:off x="6705600" y="1752600"/>
          <a:ext cx="2286000" cy="457200"/>
        </p:xfrm>
        <a:graphic>
          <a:graphicData uri="http://schemas.openxmlformats.org/drawingml/2006/table">
            <a:tbl>
              <a:tblPr/>
              <a:tblGrid>
                <a:gridCol w="2286000">
                  <a:extLst>
                    <a:ext uri="{9D8B030D-6E8A-4147-A177-3AD203B41FA5}">
                      <a16:colId xmlns:a16="http://schemas.microsoft.com/office/drawing/2014/main" val="20000"/>
                    </a:ext>
                  </a:extLst>
                </a:gridCol>
              </a:tblGrid>
              <a:tr h="457200">
                <a:tc>
                  <a:txBody>
                    <a:bodyPr/>
                    <a:lstStyle/>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I am from  China</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1992" name="矩形 10">
            <a:extLst>
              <a:ext uri="{FF2B5EF4-FFF2-40B4-BE49-F238E27FC236}">
                <a16:creationId xmlns:a16="http://schemas.microsoft.com/office/drawing/2014/main" id="{BC982D01-B2B3-144E-A7F6-324D492F2776}"/>
              </a:ext>
            </a:extLst>
          </p:cNvPr>
          <p:cNvSpPr>
            <a:spLocks noChangeArrowheads="1"/>
          </p:cNvSpPr>
          <p:nvPr/>
        </p:nvSpPr>
        <p:spPr bwMode="auto">
          <a:xfrm>
            <a:off x="2133601" y="335280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期望结果</a:t>
            </a:r>
            <a:r>
              <a:rPr lang="zh-CN" altLang="zh-CN" sz="1800" b="1"/>
              <a:t>如</a:t>
            </a:r>
            <a:r>
              <a:rPr lang="zh-CN" altLang="en-US" sz="1800" b="1"/>
              <a:t>右侧所示</a:t>
            </a:r>
            <a:r>
              <a:rPr lang="zh-CN" altLang="zh-CN" sz="1800" b="1"/>
              <a:t>：</a:t>
            </a:r>
          </a:p>
        </p:txBody>
      </p:sp>
      <p:graphicFrame>
        <p:nvGraphicFramePr>
          <p:cNvPr id="12" name="表格 11">
            <a:extLst>
              <a:ext uri="{FF2B5EF4-FFF2-40B4-BE49-F238E27FC236}">
                <a16:creationId xmlns:a16="http://schemas.microsoft.com/office/drawing/2014/main" id="{5A34A5EF-0616-E441-ABA9-A58E9FC02357}"/>
              </a:ext>
            </a:extLst>
          </p:cNvPr>
          <p:cNvGraphicFramePr>
            <a:graphicFrameLocks noGrp="1"/>
          </p:cNvGraphicFramePr>
          <p:nvPr>
            <p:extLst>
              <p:ext uri="{D42A27DB-BD31-4B8C-83A1-F6EECF244321}">
                <p14:modId xmlns:p14="http://schemas.microsoft.com/office/powerpoint/2010/main" val="1955667474"/>
              </p:ext>
            </p:extLst>
          </p:nvPr>
        </p:nvGraphicFramePr>
        <p:xfrm>
          <a:off x="4648200" y="3200400"/>
          <a:ext cx="2114550" cy="3327400"/>
        </p:xfrm>
        <a:graphic>
          <a:graphicData uri="http://schemas.openxmlformats.org/drawingml/2006/table">
            <a:tbl>
              <a:tblPr/>
              <a:tblGrid>
                <a:gridCol w="2114550">
                  <a:extLst>
                    <a:ext uri="{9D8B030D-6E8A-4147-A177-3AD203B41FA5}">
                      <a16:colId xmlns:a16="http://schemas.microsoft.com/office/drawing/2014/main" val="20000"/>
                    </a:ext>
                  </a:extLst>
                </a:gridCol>
              </a:tblGrid>
              <a:tr h="2870200">
                <a:tc>
                  <a:txBody>
                    <a:bodyPr/>
                    <a:lstStyle/>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I                    2</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is                   1</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China            3</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my                 1</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love               1</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am                 1</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from              1</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49" charset="-122"/>
                        </a:rPr>
                        <a:t>motherland    1</a:t>
                      </a:r>
                      <a:endParaRPr kumimoji="0" lang="zh-CN" altLang="zh-CN" sz="2000" b="0" i="0" u="none" strike="noStrike" cap="none" normalizeH="0" baseline="0" dirty="0">
                        <a:ln>
                          <a:noFill/>
                        </a:ln>
                        <a:solidFill>
                          <a:schemeClr val="tx1"/>
                        </a:solidFill>
                        <a:effectLst/>
                        <a:latin typeface="Calibri" pitchFamily="34" charset="0"/>
                        <a:ea typeface="黑体" pitchFamily="49" charset="-122"/>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754887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D3B9F69A-8B84-344B-A74B-45FF04DCB74E}"/>
              </a:ext>
            </a:extLst>
          </p:cNvPr>
          <p:cNvSpPr>
            <a:spLocks noChangeArrowheads="1"/>
          </p:cNvSpPr>
          <p:nvPr/>
        </p:nvSpPr>
        <p:spPr bwMode="auto">
          <a:xfrm>
            <a:off x="2133600" y="1139826"/>
            <a:ext cx="7848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br>
              <a:rPr lang="en-US" altLang="zh-CN" sz="2000" dirty="0">
                <a:solidFill>
                  <a:srgbClr val="CC7832"/>
                </a:solidFill>
              </a:rPr>
            </a:br>
            <a:br>
              <a:rPr lang="en-US" altLang="zh-CN" sz="2000" dirty="0">
                <a:solidFill>
                  <a:srgbClr val="CC7832"/>
                </a:solidFill>
              </a:rPr>
            </a:br>
            <a:br>
              <a:rPr lang="en-US" altLang="zh-CN" sz="2000" dirty="0">
                <a:solidFill>
                  <a:srgbClr val="CC7832"/>
                </a:solidFill>
              </a:rPr>
            </a:br>
            <a:r>
              <a:rPr lang="en-US" altLang="zh-CN" sz="2000" dirty="0">
                <a:solidFill>
                  <a:srgbClr val="CC7832"/>
                </a:solidFill>
              </a:rPr>
              <a:t>public class </a:t>
            </a:r>
            <a:r>
              <a:rPr lang="en-US" altLang="zh-CN" sz="2000" dirty="0"/>
              <a:t>MyMapper </a:t>
            </a:r>
            <a:r>
              <a:rPr lang="en-US" altLang="zh-CN" sz="2000" dirty="0">
                <a:solidFill>
                  <a:srgbClr val="CC7832"/>
                </a:solidFill>
              </a:rPr>
              <a:t>extends </a:t>
            </a:r>
            <a:r>
              <a:rPr lang="en-US" altLang="zh-CN" sz="2000" dirty="0"/>
              <a:t>Mapper&lt;</a:t>
            </a:r>
            <a:r>
              <a:rPr lang="en-US" altLang="zh-CN" sz="2000" dirty="0" err="1"/>
              <a:t>Object</a:t>
            </a:r>
            <a:r>
              <a:rPr lang="en-US" altLang="zh-CN" sz="2000" dirty="0" err="1">
                <a:solidFill>
                  <a:srgbClr val="CC7832"/>
                </a:solidFill>
              </a:rPr>
              <a:t>,</a:t>
            </a:r>
            <a:r>
              <a:rPr lang="en-US" altLang="zh-CN" sz="2000" dirty="0" err="1"/>
              <a:t>Text</a:t>
            </a:r>
            <a:r>
              <a:rPr lang="en-US" altLang="zh-CN" sz="2000" dirty="0" err="1">
                <a:solidFill>
                  <a:srgbClr val="CC7832"/>
                </a:solidFill>
              </a:rPr>
              <a:t>,</a:t>
            </a:r>
            <a:r>
              <a:rPr lang="en-US" altLang="zh-CN" sz="2000" dirty="0" err="1"/>
              <a:t>Text</a:t>
            </a:r>
            <a:r>
              <a:rPr lang="en-US" altLang="zh-CN" sz="2000" dirty="0" err="1">
                <a:solidFill>
                  <a:srgbClr val="CC7832"/>
                </a:solidFill>
              </a:rPr>
              <a:t>,</a:t>
            </a:r>
            <a:r>
              <a:rPr lang="en-US" altLang="zh-CN" sz="2000" dirty="0" err="1"/>
              <a:t>IntWritable</a:t>
            </a:r>
            <a:r>
              <a:rPr lang="en-US" altLang="zh-CN" sz="2000" dirty="0"/>
              <a:t>&gt; {</a:t>
            </a:r>
            <a:br>
              <a:rPr lang="en-US" altLang="zh-CN" sz="2000" dirty="0"/>
            </a:br>
            <a:r>
              <a:rPr lang="en-US" altLang="zh-CN" sz="2000" dirty="0"/>
              <a:t>    </a:t>
            </a:r>
            <a:r>
              <a:rPr lang="en-US" altLang="zh-CN" sz="2000" dirty="0">
                <a:solidFill>
                  <a:srgbClr val="CC7832"/>
                </a:solidFill>
              </a:rPr>
              <a:t>private final static </a:t>
            </a:r>
            <a:r>
              <a:rPr lang="en-US" altLang="zh-CN" sz="2000" dirty="0" err="1"/>
              <a:t>IntWritable</a:t>
            </a:r>
            <a:r>
              <a:rPr lang="en-US" altLang="zh-CN" sz="2000" dirty="0"/>
              <a:t> </a:t>
            </a:r>
            <a:r>
              <a:rPr lang="en-US" altLang="zh-CN" sz="2000" i="1" dirty="0">
                <a:solidFill>
                  <a:srgbClr val="9876AA"/>
                </a:solidFill>
              </a:rPr>
              <a:t>one </a:t>
            </a:r>
            <a:r>
              <a:rPr lang="en-US" altLang="zh-CN" sz="2000" dirty="0"/>
              <a:t>= </a:t>
            </a:r>
            <a:r>
              <a:rPr lang="en-US" altLang="zh-CN" sz="2000" dirty="0">
                <a:solidFill>
                  <a:srgbClr val="CC7832"/>
                </a:solidFill>
              </a:rPr>
              <a:t>new </a:t>
            </a:r>
            <a:r>
              <a:rPr lang="en-US" altLang="zh-CN" sz="2000" dirty="0" err="1"/>
              <a:t>IntWritable</a:t>
            </a:r>
            <a:r>
              <a:rPr lang="en-US" altLang="zh-CN" sz="2000" dirty="0"/>
              <a:t>(</a:t>
            </a:r>
            <a:r>
              <a:rPr lang="en-US" altLang="zh-CN" sz="2000" dirty="0">
                <a:solidFill>
                  <a:srgbClr val="6897BB"/>
                </a:solidFill>
              </a:rPr>
              <a:t>1</a:t>
            </a:r>
            <a:r>
              <a:rPr lang="en-US" altLang="zh-CN" sz="2000" dirty="0"/>
              <a:t>)</a:t>
            </a:r>
            <a:r>
              <a:rPr lang="en-US" altLang="zh-CN" sz="2000" dirty="0">
                <a:solidFill>
                  <a:srgbClr val="CC7832"/>
                </a:solidFill>
              </a:rPr>
              <a:t>;</a:t>
            </a:r>
            <a:br>
              <a:rPr lang="en-US" altLang="zh-CN" sz="2000" dirty="0">
                <a:solidFill>
                  <a:srgbClr val="CC7832"/>
                </a:solidFill>
              </a:rPr>
            </a:br>
            <a:r>
              <a:rPr lang="en-US" altLang="zh-CN" sz="2000" dirty="0">
                <a:solidFill>
                  <a:srgbClr val="CC7832"/>
                </a:solidFill>
              </a:rPr>
              <a:t>    private </a:t>
            </a:r>
            <a:r>
              <a:rPr lang="en-US" altLang="zh-CN" sz="2000" dirty="0"/>
              <a:t>Text </a:t>
            </a:r>
            <a:r>
              <a:rPr lang="en-US" altLang="zh-CN" sz="2000" dirty="0">
                <a:solidFill>
                  <a:srgbClr val="9876AA"/>
                </a:solidFill>
              </a:rPr>
              <a:t>word </a:t>
            </a:r>
            <a:r>
              <a:rPr lang="en-US" altLang="zh-CN" sz="2000" dirty="0"/>
              <a:t>= </a:t>
            </a:r>
            <a:r>
              <a:rPr lang="en-US" altLang="zh-CN" sz="2000" dirty="0">
                <a:solidFill>
                  <a:srgbClr val="CC7832"/>
                </a:solidFill>
              </a:rPr>
              <a:t>new </a:t>
            </a:r>
            <a:r>
              <a:rPr lang="en-US" altLang="zh-CN" sz="2000" dirty="0"/>
              <a:t>Text()</a:t>
            </a:r>
            <a:r>
              <a:rPr lang="en-US" altLang="zh-CN" sz="2000" dirty="0">
                <a:solidFill>
                  <a:srgbClr val="CC7832"/>
                </a:solidFill>
              </a:rPr>
              <a:t>;</a:t>
            </a:r>
            <a:br>
              <a:rPr lang="en-US" altLang="zh-CN" sz="2000" dirty="0">
                <a:solidFill>
                  <a:srgbClr val="CC7832"/>
                </a:solidFill>
              </a:rPr>
            </a:br>
            <a:r>
              <a:rPr lang="en-US" altLang="zh-CN" sz="2000" dirty="0">
                <a:solidFill>
                  <a:srgbClr val="CC7832"/>
                </a:solidFill>
              </a:rPr>
              <a:t>    public void </a:t>
            </a:r>
            <a:r>
              <a:rPr lang="en-US" altLang="zh-CN" sz="2000" dirty="0">
                <a:solidFill>
                  <a:srgbClr val="FFC66D"/>
                </a:solidFill>
              </a:rPr>
              <a:t>map</a:t>
            </a:r>
            <a:r>
              <a:rPr lang="en-US" altLang="zh-CN" sz="2000" dirty="0"/>
              <a:t>(Object key</a:t>
            </a:r>
            <a:r>
              <a:rPr lang="en-US" altLang="zh-CN" sz="2000" dirty="0">
                <a:solidFill>
                  <a:srgbClr val="CC7832"/>
                </a:solidFill>
              </a:rPr>
              <a:t>, </a:t>
            </a:r>
            <a:r>
              <a:rPr lang="en-US" altLang="zh-CN" sz="2000" dirty="0"/>
              <a:t>Text value</a:t>
            </a:r>
            <a:r>
              <a:rPr lang="en-US" altLang="zh-CN" sz="2000" dirty="0">
                <a:solidFill>
                  <a:srgbClr val="CC7832"/>
                </a:solidFill>
              </a:rPr>
              <a:t>, </a:t>
            </a:r>
            <a:r>
              <a:rPr lang="en-US" altLang="zh-CN" sz="2000" dirty="0"/>
              <a:t>Context context) </a:t>
            </a:r>
            <a:r>
              <a:rPr lang="en-US" altLang="zh-CN" sz="2000" dirty="0">
                <a:solidFill>
                  <a:srgbClr val="CC7832"/>
                </a:solidFill>
              </a:rPr>
              <a:t>throws </a:t>
            </a:r>
            <a:r>
              <a:rPr lang="en-US" altLang="zh-CN" sz="2000" dirty="0" err="1"/>
              <a:t>IOException</a:t>
            </a:r>
            <a:r>
              <a:rPr lang="en-US" altLang="zh-CN" sz="2000" dirty="0" err="1">
                <a:solidFill>
                  <a:srgbClr val="CC7832"/>
                </a:solidFill>
              </a:rPr>
              <a:t>,</a:t>
            </a:r>
            <a:r>
              <a:rPr lang="en-US" altLang="zh-CN" sz="2000" dirty="0" err="1"/>
              <a:t>InterruptedException</a:t>
            </a:r>
            <a:r>
              <a:rPr lang="en-US" altLang="zh-CN" sz="2000" dirty="0"/>
              <a:t>{</a:t>
            </a:r>
            <a:br>
              <a:rPr lang="en-US" altLang="zh-CN" sz="2000" dirty="0"/>
            </a:br>
            <a:r>
              <a:rPr lang="en-US" altLang="zh-CN" sz="2000" dirty="0"/>
              <a:t>        </a:t>
            </a:r>
            <a:r>
              <a:rPr lang="en-US" altLang="zh-CN" sz="2000" dirty="0" err="1"/>
              <a:t>StringTokenizer</a:t>
            </a:r>
            <a:r>
              <a:rPr lang="en-US" altLang="zh-CN" sz="2000" dirty="0"/>
              <a:t> </a:t>
            </a:r>
            <a:r>
              <a:rPr lang="en-US" altLang="zh-CN" sz="2000" dirty="0" err="1"/>
              <a:t>itr</a:t>
            </a:r>
            <a:r>
              <a:rPr lang="en-US" altLang="zh-CN" sz="2000" dirty="0"/>
              <a:t> = </a:t>
            </a:r>
            <a:r>
              <a:rPr lang="en-US" altLang="zh-CN" sz="2000" dirty="0">
                <a:solidFill>
                  <a:srgbClr val="CC7832"/>
                </a:solidFill>
              </a:rPr>
              <a:t>new </a:t>
            </a:r>
            <a:r>
              <a:rPr lang="en-US" altLang="zh-CN" sz="2000" dirty="0" err="1"/>
              <a:t>StringTokenizer</a:t>
            </a:r>
            <a:r>
              <a:rPr lang="en-US" altLang="zh-CN" sz="2000" dirty="0"/>
              <a:t>(</a:t>
            </a:r>
            <a:r>
              <a:rPr lang="en-US" altLang="zh-CN" sz="2000" dirty="0" err="1"/>
              <a:t>value.toString</a:t>
            </a:r>
            <a:r>
              <a:rPr lang="en-US" altLang="zh-CN" sz="2000" dirty="0"/>
              <a:t>())</a:t>
            </a:r>
            <a:r>
              <a:rPr lang="en-US" altLang="zh-CN" sz="2000" dirty="0">
                <a:solidFill>
                  <a:srgbClr val="CC7832"/>
                </a:solidFill>
              </a:rPr>
              <a:t>;</a:t>
            </a:r>
            <a:br>
              <a:rPr lang="en-US" altLang="zh-CN" sz="2000" dirty="0">
                <a:solidFill>
                  <a:srgbClr val="CC7832"/>
                </a:solidFill>
              </a:rPr>
            </a:br>
            <a:r>
              <a:rPr lang="en-US" altLang="zh-CN" sz="2000" dirty="0">
                <a:solidFill>
                  <a:srgbClr val="CC7832"/>
                </a:solidFill>
              </a:rPr>
              <a:t>        while </a:t>
            </a:r>
            <a:r>
              <a:rPr lang="en-US" altLang="zh-CN" sz="2000" dirty="0"/>
              <a:t>(</a:t>
            </a:r>
            <a:r>
              <a:rPr lang="en-US" altLang="zh-CN" sz="2000" dirty="0" err="1"/>
              <a:t>itr.hasMoreTokens</a:t>
            </a:r>
            <a:r>
              <a:rPr lang="en-US" altLang="zh-CN" sz="2000" dirty="0"/>
              <a:t>())</a:t>
            </a:r>
            <a:br>
              <a:rPr lang="en-US" altLang="zh-CN" sz="2000" dirty="0"/>
            </a:br>
            <a:r>
              <a:rPr lang="en-US" altLang="zh-CN" sz="2000" dirty="0"/>
              <a:t>        {</a:t>
            </a:r>
            <a:br>
              <a:rPr lang="en-US" altLang="zh-CN" sz="2000" dirty="0"/>
            </a:br>
            <a:r>
              <a:rPr lang="en-US" altLang="zh-CN" sz="2000" dirty="0"/>
              <a:t>            </a:t>
            </a:r>
            <a:r>
              <a:rPr lang="en-US" altLang="zh-CN" sz="2000" dirty="0" err="1">
                <a:solidFill>
                  <a:srgbClr val="9876AA"/>
                </a:solidFill>
              </a:rPr>
              <a:t>word</a:t>
            </a:r>
            <a:r>
              <a:rPr lang="en-US" altLang="zh-CN" sz="2000" dirty="0" err="1"/>
              <a:t>.set</a:t>
            </a:r>
            <a:r>
              <a:rPr lang="en-US" altLang="zh-CN" sz="2000" dirty="0"/>
              <a:t>(</a:t>
            </a:r>
            <a:r>
              <a:rPr lang="en-US" altLang="zh-CN" sz="2000" dirty="0" err="1"/>
              <a:t>itr.nextToken</a:t>
            </a:r>
            <a:r>
              <a:rPr lang="en-US" altLang="zh-CN" sz="2000" dirty="0"/>
              <a:t>())</a:t>
            </a:r>
            <a:r>
              <a:rPr lang="en-US" altLang="zh-CN" sz="2000" dirty="0">
                <a:solidFill>
                  <a:srgbClr val="CC7832"/>
                </a:solidFill>
              </a:rPr>
              <a:t>;</a:t>
            </a:r>
            <a:br>
              <a:rPr lang="en-US" altLang="zh-CN" sz="2000" dirty="0">
                <a:solidFill>
                  <a:srgbClr val="CC7832"/>
                </a:solidFill>
              </a:rPr>
            </a:br>
            <a:r>
              <a:rPr lang="en-US" altLang="zh-CN" sz="2000" dirty="0">
                <a:solidFill>
                  <a:srgbClr val="CC7832"/>
                </a:solidFill>
              </a:rPr>
              <a:t>            </a:t>
            </a:r>
            <a:r>
              <a:rPr lang="en-US" altLang="zh-CN" sz="2000" dirty="0" err="1"/>
              <a:t>context.write</a:t>
            </a:r>
            <a:r>
              <a:rPr lang="en-US" altLang="zh-CN" sz="2000" dirty="0"/>
              <a:t>(</a:t>
            </a:r>
            <a:r>
              <a:rPr lang="en-US" altLang="zh-CN" sz="2000" dirty="0" err="1">
                <a:solidFill>
                  <a:srgbClr val="9876AA"/>
                </a:solidFill>
              </a:rPr>
              <a:t>word</a:t>
            </a:r>
            <a:r>
              <a:rPr lang="en-US" altLang="zh-CN" sz="2000" dirty="0" err="1">
                <a:solidFill>
                  <a:srgbClr val="CC7832"/>
                </a:solidFill>
              </a:rPr>
              <a:t>,</a:t>
            </a:r>
            <a:r>
              <a:rPr lang="en-US" altLang="zh-CN" sz="2000" i="1" dirty="0" err="1">
                <a:solidFill>
                  <a:srgbClr val="9876AA"/>
                </a:solidFill>
              </a:rPr>
              <a:t>one</a:t>
            </a:r>
            <a:r>
              <a:rPr lang="en-US" altLang="zh-CN" sz="2000" dirty="0"/>
              <a:t>)</a:t>
            </a:r>
            <a:r>
              <a:rPr lang="en-US" altLang="zh-CN" sz="2000" dirty="0">
                <a:solidFill>
                  <a:srgbClr val="CC7832"/>
                </a:solidFill>
              </a:rPr>
              <a:t>;</a:t>
            </a:r>
            <a:br>
              <a:rPr lang="en-US" altLang="zh-CN" sz="2000" dirty="0">
                <a:solidFill>
                  <a:srgbClr val="CC7832"/>
                </a:solidFill>
              </a:rPr>
            </a:br>
            <a:r>
              <a:rPr lang="en-US" altLang="zh-CN" sz="2000" dirty="0">
                <a:solidFill>
                  <a:srgbClr val="CC7832"/>
                </a:solidFill>
              </a:rPr>
              <a:t>        </a:t>
            </a:r>
            <a:r>
              <a:rPr lang="en-US" altLang="zh-CN" sz="2000" dirty="0"/>
              <a:t>}</a:t>
            </a:r>
            <a:br>
              <a:rPr lang="en-US" altLang="zh-CN" sz="2000" dirty="0"/>
            </a:br>
            <a:r>
              <a:rPr lang="en-US" altLang="zh-CN" sz="2000" dirty="0"/>
              <a:t>    }</a:t>
            </a:r>
            <a:br>
              <a:rPr lang="en-US" altLang="zh-CN" sz="2000" dirty="0"/>
            </a:br>
            <a:r>
              <a:rPr lang="en-US" altLang="zh-CN" sz="2000" dirty="0"/>
              <a:t>}</a:t>
            </a:r>
          </a:p>
        </p:txBody>
      </p:sp>
      <p:sp>
        <p:nvSpPr>
          <p:cNvPr id="43010" name="标题 2">
            <a:extLst>
              <a:ext uri="{FF2B5EF4-FFF2-40B4-BE49-F238E27FC236}">
                <a16:creationId xmlns:a16="http://schemas.microsoft.com/office/drawing/2014/main" id="{D4057691-BF95-B640-BB15-B5D97FF64D14}"/>
              </a:ext>
            </a:extLst>
          </p:cNvPr>
          <p:cNvSpPr txBox="1">
            <a:spLocks noChangeArrowheads="1"/>
          </p:cNvSpPr>
          <p:nvPr/>
        </p:nvSpPr>
        <p:spPr bwMode="auto">
          <a:xfrm>
            <a:off x="555567" y="225426"/>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b="1">
                <a:ea typeface="黑体" panose="02010609060101010101" pitchFamily="49" charset="-122"/>
              </a:rPr>
              <a:t>编写</a:t>
            </a:r>
            <a:r>
              <a:rPr lang="en-US" altLang="zh-CN" b="1">
                <a:ea typeface="黑体" panose="02010609060101010101" pitchFamily="49" charset="-122"/>
              </a:rPr>
              <a:t>Map</a:t>
            </a:r>
            <a:r>
              <a:rPr lang="zh-CN" altLang="zh-CN" b="1">
                <a:ea typeface="黑体" panose="02010609060101010101" pitchFamily="49" charset="-122"/>
              </a:rPr>
              <a:t>处理逻辑</a:t>
            </a:r>
            <a:endParaRPr lang="zh-CN" altLang="en-US">
              <a:ea typeface="黑体" panose="02010609060101010101" pitchFamily="49" charset="-122"/>
            </a:endParaRPr>
          </a:p>
        </p:txBody>
      </p:sp>
    </p:spTree>
    <p:extLst>
      <p:ext uri="{BB962C8B-B14F-4D97-AF65-F5344CB8AC3E}">
        <p14:creationId xmlns:p14="http://schemas.microsoft.com/office/powerpoint/2010/main" val="267492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2"/>
          <p:cNvSpPr>
            <a:spLocks noGrp="1"/>
          </p:cNvSpPr>
          <p:nvPr>
            <p:ph type="title" idx="10"/>
          </p:nvPr>
        </p:nvSpPr>
        <p:spPr/>
        <p:txBody>
          <a:bodyPr/>
          <a:lstStyle/>
          <a:p>
            <a:r>
              <a:rPr lang="en-US" altLang="zh-CN" dirty="0"/>
              <a:t>Apache Hadoop</a:t>
            </a:r>
            <a:r>
              <a:rPr lang="zh-CN" altLang="en-US" dirty="0"/>
              <a:t>版本演变</a:t>
            </a:r>
          </a:p>
        </p:txBody>
      </p:sp>
      <p:sp>
        <p:nvSpPr>
          <p:cNvPr id="12291" name="矩形 3"/>
          <p:cNvSpPr>
            <a:spLocks noChangeArrowheads="1"/>
          </p:cNvSpPr>
          <p:nvPr/>
        </p:nvSpPr>
        <p:spPr bwMode="auto">
          <a:xfrm>
            <a:off x="2057400" y="1371601"/>
            <a:ext cx="8077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altLang="zh-CN" dirty="0"/>
              <a:t>Apache Hadoop</a:t>
            </a:r>
            <a:r>
              <a:rPr lang="zh-CN" altLang="en-US" dirty="0"/>
              <a:t>版本分为三代，我们将第一代</a:t>
            </a:r>
            <a:r>
              <a:rPr lang="en-US" altLang="zh-CN" dirty="0"/>
              <a:t>Hadoop</a:t>
            </a:r>
            <a:r>
              <a:rPr lang="zh-CN" altLang="en-US" dirty="0"/>
              <a:t>称为</a:t>
            </a:r>
            <a:r>
              <a:rPr lang="en-US" altLang="zh-CN" dirty="0"/>
              <a:t>Hadoop 1.0</a:t>
            </a:r>
            <a:r>
              <a:rPr lang="zh-CN" altLang="en-US" dirty="0"/>
              <a:t>，第二代</a:t>
            </a:r>
            <a:r>
              <a:rPr lang="en-US" altLang="zh-CN" dirty="0"/>
              <a:t>Hadoop</a:t>
            </a:r>
            <a:r>
              <a:rPr lang="zh-CN" altLang="en-US" dirty="0"/>
              <a:t>称为</a:t>
            </a:r>
            <a:r>
              <a:rPr lang="en-US" altLang="zh-CN" dirty="0"/>
              <a:t>Hadoop 2.0</a:t>
            </a:r>
          </a:p>
          <a:p>
            <a:pPr>
              <a:buFont typeface="Arial" charset="0"/>
              <a:buChar char="•"/>
            </a:pPr>
            <a:r>
              <a:rPr lang="zh-CN" altLang="en-US" dirty="0"/>
              <a:t>第一代</a:t>
            </a:r>
            <a:r>
              <a:rPr lang="en-US" altLang="zh-CN" dirty="0"/>
              <a:t>Hadoop</a:t>
            </a:r>
            <a:r>
              <a:rPr lang="zh-CN" altLang="en-US" dirty="0"/>
              <a:t>包含三个大版本，分别是</a:t>
            </a:r>
            <a:r>
              <a:rPr lang="en-US" altLang="zh-CN" dirty="0"/>
              <a:t>0.20.x</a:t>
            </a:r>
            <a:r>
              <a:rPr lang="zh-CN" altLang="en-US" dirty="0"/>
              <a:t>，</a:t>
            </a:r>
            <a:r>
              <a:rPr lang="en-US" altLang="zh-CN" dirty="0"/>
              <a:t>0.21.x</a:t>
            </a:r>
            <a:r>
              <a:rPr lang="zh-CN" altLang="en-US" dirty="0"/>
              <a:t>和</a:t>
            </a:r>
            <a:r>
              <a:rPr lang="en-US" altLang="zh-CN" dirty="0"/>
              <a:t>0.22.x</a:t>
            </a:r>
            <a:r>
              <a:rPr lang="zh-CN" altLang="en-US" dirty="0"/>
              <a:t>，其中，</a:t>
            </a:r>
            <a:r>
              <a:rPr lang="en-US" altLang="zh-CN" dirty="0"/>
              <a:t>0.20.x</a:t>
            </a:r>
            <a:r>
              <a:rPr lang="zh-CN" altLang="en-US" dirty="0"/>
              <a:t>最后演化成</a:t>
            </a:r>
            <a:r>
              <a:rPr lang="en-US" altLang="zh-CN" dirty="0"/>
              <a:t>1.0.x</a:t>
            </a:r>
            <a:r>
              <a:rPr lang="zh-CN" altLang="en-US" dirty="0"/>
              <a:t>，变成了稳定版，而</a:t>
            </a:r>
            <a:r>
              <a:rPr lang="en-US" altLang="zh-CN" dirty="0"/>
              <a:t>0.21.x</a:t>
            </a:r>
            <a:r>
              <a:rPr lang="zh-CN" altLang="en-US" dirty="0"/>
              <a:t>和</a:t>
            </a:r>
            <a:r>
              <a:rPr lang="en-US" altLang="zh-CN" dirty="0"/>
              <a:t>0.22.x</a:t>
            </a:r>
            <a:r>
              <a:rPr lang="zh-CN" altLang="en-US" dirty="0"/>
              <a:t>则增加了</a:t>
            </a:r>
            <a:r>
              <a:rPr lang="en-US" altLang="zh-CN" dirty="0" err="1"/>
              <a:t>NameNode</a:t>
            </a:r>
            <a:r>
              <a:rPr lang="en-US" altLang="zh-CN" dirty="0"/>
              <a:t> HA</a:t>
            </a:r>
            <a:r>
              <a:rPr lang="zh-CN" altLang="en-US" dirty="0"/>
              <a:t>等新的重大特性</a:t>
            </a:r>
            <a:endParaRPr lang="en-US" altLang="zh-CN" dirty="0"/>
          </a:p>
          <a:p>
            <a:pPr>
              <a:buFont typeface="Arial" charset="0"/>
              <a:buChar char="•"/>
            </a:pPr>
            <a:r>
              <a:rPr lang="zh-CN" altLang="en-US" dirty="0"/>
              <a:t>第二代</a:t>
            </a:r>
            <a:r>
              <a:rPr lang="en-US" altLang="zh-CN" dirty="0"/>
              <a:t>Hadoop</a:t>
            </a:r>
            <a:r>
              <a:rPr lang="zh-CN" altLang="en-US" dirty="0"/>
              <a:t>包含两个版本，分别是</a:t>
            </a:r>
            <a:r>
              <a:rPr lang="en-US" altLang="zh-CN" dirty="0"/>
              <a:t>0.23.x</a:t>
            </a:r>
            <a:r>
              <a:rPr lang="zh-CN" altLang="en-US" dirty="0"/>
              <a:t>和</a:t>
            </a:r>
            <a:r>
              <a:rPr lang="en-US" altLang="zh-CN" dirty="0"/>
              <a:t>2.x</a:t>
            </a:r>
            <a:r>
              <a:rPr lang="zh-CN" altLang="en-US" dirty="0"/>
              <a:t>，它们完全不同于</a:t>
            </a:r>
            <a:r>
              <a:rPr lang="en-US" altLang="zh-CN" dirty="0"/>
              <a:t>Hadoop 1.0</a:t>
            </a:r>
            <a:r>
              <a:rPr lang="zh-CN" altLang="en-US" dirty="0"/>
              <a:t>，是一套全新的架构，均包含</a:t>
            </a:r>
            <a:r>
              <a:rPr lang="en-US" altLang="zh-CN" dirty="0"/>
              <a:t>HDFS Federation</a:t>
            </a:r>
            <a:r>
              <a:rPr lang="zh-CN" altLang="en-US" dirty="0"/>
              <a:t>和</a:t>
            </a:r>
            <a:r>
              <a:rPr lang="en-US" altLang="zh-CN" dirty="0"/>
              <a:t>YARN</a:t>
            </a:r>
            <a:r>
              <a:rPr lang="zh-CN" altLang="en-US" dirty="0"/>
              <a:t>两个系统，相比于</a:t>
            </a:r>
            <a:r>
              <a:rPr lang="en-US" altLang="zh-CN" dirty="0"/>
              <a:t>0.23.x</a:t>
            </a:r>
            <a:r>
              <a:rPr lang="zh-CN" altLang="en-US" dirty="0"/>
              <a:t>，</a:t>
            </a:r>
            <a:r>
              <a:rPr lang="en-US" altLang="zh-CN" dirty="0"/>
              <a:t>2.x</a:t>
            </a:r>
            <a:r>
              <a:rPr lang="zh-CN" altLang="en-US" dirty="0"/>
              <a:t>增加了</a:t>
            </a:r>
            <a:r>
              <a:rPr lang="en-US" altLang="zh-CN" dirty="0" err="1"/>
              <a:t>NameNode</a:t>
            </a:r>
            <a:r>
              <a:rPr lang="en-US" altLang="zh-CN" dirty="0"/>
              <a:t> HA</a:t>
            </a:r>
            <a:r>
              <a:rPr lang="zh-CN" altLang="en-US" dirty="0"/>
              <a:t>和</a:t>
            </a:r>
            <a:r>
              <a:rPr lang="en-US" altLang="zh-CN" dirty="0"/>
              <a:t>Wire-compatibility</a:t>
            </a:r>
            <a:r>
              <a:rPr lang="zh-CN" altLang="en-US" dirty="0"/>
              <a:t>两个重大特性</a:t>
            </a:r>
            <a:endParaRPr lang="en-US" altLang="zh-CN" dirty="0"/>
          </a:p>
          <a:p>
            <a:pPr>
              <a:buFont typeface="Arial" charset="0"/>
              <a:buChar char="•"/>
            </a:pPr>
            <a:r>
              <a:rPr lang="zh-CN" altLang="en-US" dirty="0"/>
              <a:t>第三代</a:t>
            </a:r>
            <a:r>
              <a:rPr lang="en-US" altLang="zh-CN" dirty="0"/>
              <a:t>Hadoop</a:t>
            </a:r>
            <a:r>
              <a:rPr lang="zh-CN" altLang="en-US" dirty="0"/>
              <a:t>。。。。。最新版本</a:t>
            </a:r>
          </a:p>
        </p:txBody>
      </p:sp>
    </p:spTree>
    <p:extLst>
      <p:ext uri="{BB962C8B-B14F-4D97-AF65-F5344CB8AC3E}">
        <p14:creationId xmlns:p14="http://schemas.microsoft.com/office/powerpoint/2010/main" val="14895224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2">
            <a:extLst>
              <a:ext uri="{FF2B5EF4-FFF2-40B4-BE49-F238E27FC236}">
                <a16:creationId xmlns:a16="http://schemas.microsoft.com/office/drawing/2014/main" id="{8BFB8208-8860-BC45-9270-2701BC533426}"/>
              </a:ext>
            </a:extLst>
          </p:cNvPr>
          <p:cNvSpPr>
            <a:spLocks noGrp="1" noChangeArrowheads="1"/>
          </p:cNvSpPr>
          <p:nvPr>
            <p:ph type="title" idx="10"/>
          </p:nvPr>
        </p:nvSpPr>
        <p:spPr/>
        <p:txBody>
          <a:bodyPr/>
          <a:lstStyle/>
          <a:p>
            <a:r>
              <a:rPr lang="zh-CN" altLang="zh-CN"/>
              <a:t>编写</a:t>
            </a:r>
            <a:r>
              <a:rPr lang="en-US" altLang="zh-CN"/>
              <a:t>Reduce</a:t>
            </a:r>
            <a:r>
              <a:rPr lang="zh-CN" altLang="zh-CN"/>
              <a:t>处理逻辑</a:t>
            </a:r>
            <a:endParaRPr lang="zh-CN" altLang="en-US"/>
          </a:p>
        </p:txBody>
      </p:sp>
      <p:sp>
        <p:nvSpPr>
          <p:cNvPr id="44034" name="TextBox 2">
            <a:extLst>
              <a:ext uri="{FF2B5EF4-FFF2-40B4-BE49-F238E27FC236}">
                <a16:creationId xmlns:a16="http://schemas.microsoft.com/office/drawing/2014/main" id="{08E329AA-DC12-3D43-91D8-1265EDFD23E5}"/>
              </a:ext>
            </a:extLst>
          </p:cNvPr>
          <p:cNvSpPr txBox="1">
            <a:spLocks noChangeArrowheads="1"/>
          </p:cNvSpPr>
          <p:nvPr/>
        </p:nvSpPr>
        <p:spPr bwMode="auto">
          <a:xfrm>
            <a:off x="1981200" y="1066800"/>
            <a:ext cx="8382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pPr>
            <a:r>
              <a:rPr lang="en-US" altLang="zh-CN" sz="1600"/>
              <a:t>Map</a:t>
            </a:r>
            <a:r>
              <a:rPr lang="zh-CN" altLang="en-US" sz="1600"/>
              <a:t>输入类型为</a:t>
            </a:r>
            <a:r>
              <a:rPr lang="en-US" altLang="zh-CN" sz="1600"/>
              <a:t>&lt;key,value&gt;</a:t>
            </a:r>
          </a:p>
          <a:p>
            <a:pPr eaLnBrk="1" hangingPunct="1">
              <a:lnSpc>
                <a:spcPct val="150000"/>
              </a:lnSpc>
              <a:spcBef>
                <a:spcPct val="0"/>
              </a:spcBef>
            </a:pPr>
            <a:r>
              <a:rPr lang="zh-CN" altLang="en-US" sz="1600"/>
              <a:t>期望的</a:t>
            </a:r>
            <a:r>
              <a:rPr lang="en-US" altLang="zh-CN" sz="1600"/>
              <a:t>Map</a:t>
            </a:r>
            <a:r>
              <a:rPr lang="zh-CN" altLang="en-US" sz="1600"/>
              <a:t>输出类型为</a:t>
            </a:r>
            <a:r>
              <a:rPr lang="en-US" altLang="zh-CN" sz="1600"/>
              <a:t>&lt;</a:t>
            </a:r>
            <a:r>
              <a:rPr lang="zh-CN" altLang="en-US" sz="1600"/>
              <a:t>单词，出现次数</a:t>
            </a:r>
            <a:r>
              <a:rPr lang="en-US" altLang="zh-CN" sz="1600"/>
              <a:t>&gt;</a:t>
            </a:r>
          </a:p>
        </p:txBody>
      </p:sp>
      <p:sp>
        <p:nvSpPr>
          <p:cNvPr id="44035" name="TextBox 2">
            <a:extLst>
              <a:ext uri="{FF2B5EF4-FFF2-40B4-BE49-F238E27FC236}">
                <a16:creationId xmlns:a16="http://schemas.microsoft.com/office/drawing/2014/main" id="{6A1792AA-DEED-F441-8E95-8FA90A22291F}"/>
              </a:ext>
            </a:extLst>
          </p:cNvPr>
          <p:cNvSpPr txBox="1">
            <a:spLocks noChangeArrowheads="1"/>
          </p:cNvSpPr>
          <p:nvPr/>
        </p:nvSpPr>
        <p:spPr bwMode="auto">
          <a:xfrm>
            <a:off x="1981200" y="1828800"/>
            <a:ext cx="8382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pPr>
            <a:r>
              <a:rPr lang="en-US" altLang="zh-CN" sz="1600"/>
              <a:t>Map</a:t>
            </a:r>
            <a:r>
              <a:rPr lang="zh-CN" altLang="en-US" sz="1600"/>
              <a:t>输入类型最终确定为</a:t>
            </a:r>
            <a:r>
              <a:rPr lang="en-US" altLang="zh-CN" sz="1600"/>
              <a:t>&lt;Object,Text&gt;</a:t>
            </a:r>
          </a:p>
          <a:p>
            <a:pPr eaLnBrk="1" hangingPunct="1">
              <a:lnSpc>
                <a:spcPct val="150000"/>
              </a:lnSpc>
              <a:spcBef>
                <a:spcPct val="0"/>
              </a:spcBef>
            </a:pPr>
            <a:r>
              <a:rPr lang="en-US" altLang="zh-CN" sz="1600"/>
              <a:t>Map</a:t>
            </a:r>
            <a:r>
              <a:rPr lang="zh-CN" altLang="en-US" sz="1600"/>
              <a:t>输出类型最终确定为</a:t>
            </a:r>
            <a:r>
              <a:rPr lang="en-US" altLang="zh-CN" sz="1600"/>
              <a:t>&lt;Text,IntWritable&gt;</a:t>
            </a:r>
          </a:p>
        </p:txBody>
      </p:sp>
      <p:sp useBgFill="1">
        <p:nvSpPr>
          <p:cNvPr id="5" name="Rectangle 1">
            <a:extLst>
              <a:ext uri="{FF2B5EF4-FFF2-40B4-BE49-F238E27FC236}">
                <a16:creationId xmlns:a16="http://schemas.microsoft.com/office/drawing/2014/main" id="{4B0DCD5D-F6B0-7A43-A931-963120542D9D}"/>
              </a:ext>
            </a:extLst>
          </p:cNvPr>
          <p:cNvSpPr>
            <a:spLocks noChangeArrowheads="1"/>
          </p:cNvSpPr>
          <p:nvPr/>
        </p:nvSpPr>
        <p:spPr bwMode="auto">
          <a:xfrm>
            <a:off x="1524000" y="1066801"/>
            <a:ext cx="9144000" cy="5508625"/>
          </a:xfrm>
          <a:prstGeom prst="rect">
            <a:avLst/>
          </a:prstGeom>
          <a:ln w="9525">
            <a:noFill/>
            <a:miter lim="800000"/>
            <a:headEnd/>
            <a:tailEnd/>
          </a:ln>
          <a:effectLst/>
        </p:spPr>
        <p:txBody>
          <a:bodyPr anchor="ctr">
            <a:spAutoFit/>
          </a:bodyPr>
          <a:lstStyle/>
          <a:p>
            <a:pPr>
              <a:defRPr/>
            </a:pPr>
            <a:r>
              <a:rPr lang="en-US" altLang="zh-CN" sz="1600" dirty="0">
                <a:solidFill>
                  <a:srgbClr val="CC7832"/>
                </a:solidFill>
                <a:latin typeface="Arial" charset="0"/>
              </a:rPr>
              <a:t>package </a:t>
            </a:r>
            <a:r>
              <a:rPr lang="en-US" altLang="zh-CN" sz="1600" dirty="0" err="1">
                <a:latin typeface="Arial" charset="0"/>
              </a:rPr>
              <a:t>cn.edu.usst.mapreduce</a:t>
            </a:r>
            <a:r>
              <a:rPr lang="en-US" altLang="zh-CN" sz="1600" dirty="0">
                <a:solidFill>
                  <a:srgbClr val="CC7832"/>
                </a:solidFill>
                <a:latin typeface="Arial" charset="0"/>
              </a:rPr>
              <a:t>;</a:t>
            </a:r>
            <a:br>
              <a:rPr lang="en-US" altLang="zh-CN" sz="1600" dirty="0">
                <a:solidFill>
                  <a:srgbClr val="CC7832"/>
                </a:solidFill>
                <a:latin typeface="Arial" charset="0"/>
              </a:rPr>
            </a:br>
            <a:br>
              <a:rPr lang="en-US" altLang="zh-CN" sz="1600" dirty="0">
                <a:solidFill>
                  <a:srgbClr val="CC7832"/>
                </a:solidFill>
                <a:latin typeface="Arial" charset="0"/>
              </a:rPr>
            </a:br>
            <a:r>
              <a:rPr lang="en-US" altLang="zh-CN" sz="1600" dirty="0">
                <a:solidFill>
                  <a:srgbClr val="CC7832"/>
                </a:solidFill>
                <a:latin typeface="Arial" charset="0"/>
              </a:rPr>
              <a:t>import </a:t>
            </a:r>
            <a:r>
              <a:rPr lang="en-US" altLang="zh-CN" sz="1600" dirty="0" err="1">
                <a:latin typeface="Arial" charset="0"/>
              </a:rPr>
              <a:t>org.apache.hadoop.io.IntWritable</a:t>
            </a:r>
            <a:r>
              <a:rPr lang="en-US" altLang="zh-CN" sz="1600" dirty="0">
                <a:solidFill>
                  <a:srgbClr val="CC7832"/>
                </a:solidFill>
                <a:latin typeface="Arial" charset="0"/>
              </a:rPr>
              <a:t>;</a:t>
            </a:r>
            <a:br>
              <a:rPr lang="en-US" altLang="zh-CN" sz="1600" dirty="0">
                <a:solidFill>
                  <a:srgbClr val="CC7832"/>
                </a:solidFill>
                <a:latin typeface="Arial" charset="0"/>
              </a:rPr>
            </a:br>
            <a:r>
              <a:rPr lang="en-US" altLang="zh-CN" sz="1600" dirty="0">
                <a:solidFill>
                  <a:srgbClr val="CC7832"/>
                </a:solidFill>
                <a:latin typeface="Arial" charset="0"/>
              </a:rPr>
              <a:t>import </a:t>
            </a:r>
            <a:r>
              <a:rPr lang="en-US" altLang="zh-CN" sz="1600" dirty="0" err="1">
                <a:latin typeface="Arial" charset="0"/>
              </a:rPr>
              <a:t>org.apache.hadoop.io.Text</a:t>
            </a:r>
            <a:r>
              <a:rPr lang="en-US" altLang="zh-CN" sz="1600" dirty="0">
                <a:solidFill>
                  <a:srgbClr val="CC7832"/>
                </a:solidFill>
                <a:latin typeface="Arial" charset="0"/>
              </a:rPr>
              <a:t>;</a:t>
            </a:r>
            <a:br>
              <a:rPr lang="en-US" altLang="zh-CN" sz="1600" dirty="0">
                <a:solidFill>
                  <a:srgbClr val="CC7832"/>
                </a:solidFill>
                <a:latin typeface="Arial" charset="0"/>
              </a:rPr>
            </a:br>
            <a:r>
              <a:rPr lang="en-US" altLang="zh-CN" sz="1600" dirty="0">
                <a:solidFill>
                  <a:srgbClr val="CC7832"/>
                </a:solidFill>
                <a:latin typeface="Arial" charset="0"/>
              </a:rPr>
              <a:t>import </a:t>
            </a:r>
            <a:r>
              <a:rPr lang="en-US" altLang="zh-CN" sz="1600" dirty="0" err="1">
                <a:latin typeface="Arial" charset="0"/>
              </a:rPr>
              <a:t>org.apache.hadoop.mapreduce.Reducer</a:t>
            </a:r>
            <a:r>
              <a:rPr lang="en-US" altLang="zh-CN" sz="1600" dirty="0">
                <a:solidFill>
                  <a:srgbClr val="CC7832"/>
                </a:solidFill>
                <a:latin typeface="Arial" charset="0"/>
              </a:rPr>
              <a:t>;</a:t>
            </a:r>
            <a:br>
              <a:rPr lang="en-US" altLang="zh-CN" sz="1600" dirty="0">
                <a:solidFill>
                  <a:srgbClr val="CC7832"/>
                </a:solidFill>
                <a:latin typeface="Arial" charset="0"/>
              </a:rPr>
            </a:br>
            <a:br>
              <a:rPr lang="en-US" altLang="zh-CN" sz="1600" dirty="0">
                <a:solidFill>
                  <a:srgbClr val="CC7832"/>
                </a:solidFill>
                <a:latin typeface="Arial" charset="0"/>
              </a:rPr>
            </a:br>
            <a:r>
              <a:rPr lang="en-US" altLang="zh-CN" sz="1600" dirty="0">
                <a:solidFill>
                  <a:srgbClr val="CC7832"/>
                </a:solidFill>
                <a:latin typeface="Arial" charset="0"/>
              </a:rPr>
              <a:t>import </a:t>
            </a:r>
            <a:r>
              <a:rPr lang="en-US" altLang="zh-CN" sz="1600" dirty="0" err="1">
                <a:latin typeface="Arial" charset="0"/>
              </a:rPr>
              <a:t>java.io.IOException</a:t>
            </a:r>
            <a:r>
              <a:rPr lang="en-US" altLang="zh-CN" sz="1600" dirty="0">
                <a:solidFill>
                  <a:srgbClr val="CC7832"/>
                </a:solidFill>
                <a:latin typeface="Arial" charset="0"/>
              </a:rPr>
              <a:t>;</a:t>
            </a:r>
            <a:br>
              <a:rPr lang="en-US" altLang="zh-CN" sz="1600" dirty="0">
                <a:solidFill>
                  <a:srgbClr val="CC7832"/>
                </a:solidFill>
                <a:latin typeface="Arial" charset="0"/>
              </a:rPr>
            </a:br>
            <a:br>
              <a:rPr lang="en-US" altLang="zh-CN" sz="1600" dirty="0">
                <a:solidFill>
                  <a:srgbClr val="CC7832"/>
                </a:solidFill>
                <a:latin typeface="Arial" charset="0"/>
              </a:rPr>
            </a:br>
            <a:r>
              <a:rPr lang="en-US" altLang="zh-CN" sz="1600" dirty="0">
                <a:solidFill>
                  <a:srgbClr val="CC7832"/>
                </a:solidFill>
                <a:latin typeface="Arial" charset="0"/>
              </a:rPr>
              <a:t>public class </a:t>
            </a:r>
            <a:r>
              <a:rPr lang="en-US" altLang="zh-CN" sz="1600" dirty="0">
                <a:latin typeface="Arial" charset="0"/>
              </a:rPr>
              <a:t>MyReducer </a:t>
            </a:r>
            <a:r>
              <a:rPr lang="en-US" altLang="zh-CN" sz="1600" dirty="0">
                <a:solidFill>
                  <a:srgbClr val="CC7832"/>
                </a:solidFill>
                <a:latin typeface="Arial" charset="0"/>
              </a:rPr>
              <a:t>extends </a:t>
            </a:r>
            <a:r>
              <a:rPr lang="en-US" altLang="zh-CN" sz="1600" dirty="0">
                <a:latin typeface="Arial" charset="0"/>
              </a:rPr>
              <a:t>Reducer&lt;</a:t>
            </a:r>
            <a:r>
              <a:rPr lang="en-US" altLang="zh-CN" sz="1600" dirty="0" err="1">
                <a:latin typeface="Arial" charset="0"/>
              </a:rPr>
              <a:t>Text</a:t>
            </a:r>
            <a:r>
              <a:rPr lang="en-US" altLang="zh-CN" sz="1600" dirty="0" err="1">
                <a:solidFill>
                  <a:srgbClr val="CC7832"/>
                </a:solidFill>
                <a:latin typeface="Arial" charset="0"/>
              </a:rPr>
              <a:t>,</a:t>
            </a:r>
            <a:r>
              <a:rPr lang="en-US" altLang="zh-CN" sz="1600" dirty="0" err="1">
                <a:latin typeface="Arial" charset="0"/>
              </a:rPr>
              <a:t>IntWritable</a:t>
            </a:r>
            <a:r>
              <a:rPr lang="en-US" altLang="zh-CN" sz="1600" dirty="0" err="1">
                <a:solidFill>
                  <a:srgbClr val="CC7832"/>
                </a:solidFill>
                <a:latin typeface="Arial" charset="0"/>
              </a:rPr>
              <a:t>,</a:t>
            </a:r>
            <a:r>
              <a:rPr lang="en-US" altLang="zh-CN" sz="1600" dirty="0" err="1">
                <a:latin typeface="Arial" charset="0"/>
              </a:rPr>
              <a:t>Text</a:t>
            </a:r>
            <a:r>
              <a:rPr lang="en-US" altLang="zh-CN" sz="1600" dirty="0" err="1">
                <a:solidFill>
                  <a:srgbClr val="CC7832"/>
                </a:solidFill>
                <a:latin typeface="Arial" charset="0"/>
              </a:rPr>
              <a:t>,</a:t>
            </a:r>
            <a:r>
              <a:rPr lang="en-US" altLang="zh-CN" sz="1600" dirty="0" err="1">
                <a:latin typeface="Arial" charset="0"/>
              </a:rPr>
              <a:t>IntWritable</a:t>
            </a:r>
            <a:r>
              <a:rPr lang="en-US" altLang="zh-CN" sz="1600" dirty="0">
                <a:latin typeface="Arial" charset="0"/>
              </a:rPr>
              <a:t>&gt; {</a:t>
            </a:r>
            <a:br>
              <a:rPr lang="en-US" altLang="zh-CN" sz="1600" dirty="0">
                <a:latin typeface="Arial" charset="0"/>
              </a:rPr>
            </a:br>
            <a:r>
              <a:rPr lang="en-US" altLang="zh-CN" sz="1600" dirty="0">
                <a:latin typeface="Arial" charset="0"/>
              </a:rPr>
              <a:t>    </a:t>
            </a:r>
            <a:r>
              <a:rPr lang="en-US" altLang="zh-CN" sz="1600" dirty="0">
                <a:solidFill>
                  <a:srgbClr val="CC7832"/>
                </a:solidFill>
                <a:latin typeface="Arial" charset="0"/>
              </a:rPr>
              <a:t>private </a:t>
            </a:r>
            <a:r>
              <a:rPr lang="en-US" altLang="zh-CN" sz="1600" dirty="0" err="1">
                <a:latin typeface="Arial" charset="0"/>
              </a:rPr>
              <a:t>IntWritable</a:t>
            </a:r>
            <a:r>
              <a:rPr lang="en-US" altLang="zh-CN" sz="1600" dirty="0">
                <a:latin typeface="Arial" charset="0"/>
              </a:rPr>
              <a:t> </a:t>
            </a:r>
            <a:r>
              <a:rPr lang="en-US" altLang="zh-CN" sz="1600" dirty="0">
                <a:solidFill>
                  <a:srgbClr val="9876AA"/>
                </a:solidFill>
                <a:latin typeface="Arial" charset="0"/>
              </a:rPr>
              <a:t>result </a:t>
            </a:r>
            <a:r>
              <a:rPr lang="en-US" altLang="zh-CN" sz="1600" dirty="0">
                <a:latin typeface="Arial" charset="0"/>
              </a:rPr>
              <a:t>= </a:t>
            </a:r>
            <a:r>
              <a:rPr lang="en-US" altLang="zh-CN" sz="1600" dirty="0">
                <a:solidFill>
                  <a:srgbClr val="CC7832"/>
                </a:solidFill>
                <a:latin typeface="Arial" charset="0"/>
              </a:rPr>
              <a:t>new </a:t>
            </a:r>
            <a:r>
              <a:rPr lang="en-US" altLang="zh-CN" sz="1600" dirty="0" err="1">
                <a:latin typeface="Arial" charset="0"/>
              </a:rPr>
              <a:t>IntWritable</a:t>
            </a:r>
            <a:r>
              <a:rPr lang="en-US" altLang="zh-CN" sz="1600" dirty="0">
                <a:latin typeface="Arial" charset="0"/>
              </a:rPr>
              <a:t>()</a:t>
            </a:r>
            <a:r>
              <a:rPr lang="en-US" altLang="zh-CN" sz="1600" dirty="0">
                <a:solidFill>
                  <a:srgbClr val="CC7832"/>
                </a:solidFill>
                <a:latin typeface="Arial" charset="0"/>
              </a:rPr>
              <a:t>;</a:t>
            </a:r>
            <a:br>
              <a:rPr lang="en-US" altLang="zh-CN" sz="1600" dirty="0">
                <a:solidFill>
                  <a:srgbClr val="CC7832"/>
                </a:solidFill>
                <a:latin typeface="Arial" charset="0"/>
              </a:rPr>
            </a:br>
            <a:r>
              <a:rPr lang="en-US" altLang="zh-CN" sz="1600" dirty="0">
                <a:solidFill>
                  <a:srgbClr val="CC7832"/>
                </a:solidFill>
                <a:latin typeface="Arial" charset="0"/>
              </a:rPr>
              <a:t>    public void </a:t>
            </a:r>
            <a:r>
              <a:rPr lang="en-US" altLang="zh-CN" sz="1600" dirty="0">
                <a:solidFill>
                  <a:srgbClr val="FFC66D"/>
                </a:solidFill>
                <a:latin typeface="Arial" charset="0"/>
              </a:rPr>
              <a:t>reduce</a:t>
            </a:r>
            <a:r>
              <a:rPr lang="en-US" altLang="zh-CN" sz="1600" dirty="0">
                <a:latin typeface="Arial" charset="0"/>
              </a:rPr>
              <a:t>(Text key</a:t>
            </a:r>
            <a:r>
              <a:rPr lang="en-US" altLang="zh-CN" sz="1600" dirty="0">
                <a:solidFill>
                  <a:srgbClr val="CC7832"/>
                </a:solidFill>
                <a:latin typeface="Arial" charset="0"/>
              </a:rPr>
              <a:t>, </a:t>
            </a:r>
            <a:r>
              <a:rPr lang="en-US" altLang="zh-CN" sz="1600" dirty="0" err="1">
                <a:latin typeface="Arial" charset="0"/>
              </a:rPr>
              <a:t>Iterable</a:t>
            </a:r>
            <a:r>
              <a:rPr lang="en-US" altLang="zh-CN" sz="1600" dirty="0">
                <a:latin typeface="Arial" charset="0"/>
              </a:rPr>
              <a:t>&lt;</a:t>
            </a:r>
            <a:r>
              <a:rPr lang="en-US" altLang="zh-CN" sz="1600" dirty="0" err="1">
                <a:latin typeface="Arial" charset="0"/>
              </a:rPr>
              <a:t>IntWritable</a:t>
            </a:r>
            <a:r>
              <a:rPr lang="en-US" altLang="zh-CN" sz="1600" dirty="0">
                <a:latin typeface="Arial" charset="0"/>
              </a:rPr>
              <a:t>&gt; values</a:t>
            </a:r>
            <a:r>
              <a:rPr lang="en-US" altLang="zh-CN" sz="1600" dirty="0">
                <a:solidFill>
                  <a:srgbClr val="CC7832"/>
                </a:solidFill>
                <a:latin typeface="Arial" charset="0"/>
              </a:rPr>
              <a:t>, </a:t>
            </a:r>
            <a:r>
              <a:rPr lang="en-US" altLang="zh-CN" sz="1600" dirty="0">
                <a:latin typeface="Arial" charset="0"/>
              </a:rPr>
              <a:t>Context context) </a:t>
            </a:r>
            <a:r>
              <a:rPr lang="en-US" altLang="zh-CN" sz="1600" dirty="0">
                <a:solidFill>
                  <a:srgbClr val="CC7832"/>
                </a:solidFill>
                <a:latin typeface="Arial" charset="0"/>
              </a:rPr>
              <a:t>throws </a:t>
            </a:r>
            <a:r>
              <a:rPr lang="en-US" altLang="zh-CN" sz="1600" dirty="0" err="1">
                <a:latin typeface="Arial" charset="0"/>
              </a:rPr>
              <a:t>IOException</a:t>
            </a:r>
            <a:r>
              <a:rPr lang="en-US" altLang="zh-CN" sz="1600" dirty="0" err="1">
                <a:solidFill>
                  <a:srgbClr val="CC7832"/>
                </a:solidFill>
                <a:latin typeface="Arial" charset="0"/>
              </a:rPr>
              <a:t>,</a:t>
            </a:r>
            <a:r>
              <a:rPr lang="en-US" altLang="zh-CN" sz="1600" dirty="0" err="1">
                <a:latin typeface="Arial" charset="0"/>
              </a:rPr>
              <a:t>InterruptedException</a:t>
            </a:r>
            <a:r>
              <a:rPr lang="en-US" altLang="zh-CN" sz="1600" dirty="0">
                <a:latin typeface="Arial" charset="0"/>
              </a:rPr>
              <a:t>{</a:t>
            </a:r>
            <a:br>
              <a:rPr lang="en-US" altLang="zh-CN" sz="1600" dirty="0">
                <a:latin typeface="Arial" charset="0"/>
              </a:rPr>
            </a:br>
            <a:r>
              <a:rPr lang="en-US" altLang="zh-CN" sz="1600" dirty="0">
                <a:latin typeface="Arial" charset="0"/>
              </a:rPr>
              <a:t>        </a:t>
            </a:r>
            <a:r>
              <a:rPr lang="en-US" altLang="zh-CN" sz="1600" dirty="0">
                <a:solidFill>
                  <a:srgbClr val="CC7832"/>
                </a:solidFill>
                <a:latin typeface="Arial" charset="0"/>
              </a:rPr>
              <a:t>int </a:t>
            </a:r>
            <a:r>
              <a:rPr lang="en-US" altLang="zh-CN" sz="1600" dirty="0">
                <a:latin typeface="Arial" charset="0"/>
              </a:rPr>
              <a:t>sum = </a:t>
            </a:r>
            <a:r>
              <a:rPr lang="en-US" altLang="zh-CN" sz="1600" dirty="0">
                <a:solidFill>
                  <a:srgbClr val="6897BB"/>
                </a:solidFill>
                <a:latin typeface="Arial" charset="0"/>
              </a:rPr>
              <a:t>0</a:t>
            </a:r>
            <a:r>
              <a:rPr lang="en-US" altLang="zh-CN" sz="1600" dirty="0">
                <a:solidFill>
                  <a:srgbClr val="CC7832"/>
                </a:solidFill>
                <a:latin typeface="Arial" charset="0"/>
              </a:rPr>
              <a:t>;</a:t>
            </a:r>
            <a:br>
              <a:rPr lang="en-US" altLang="zh-CN" sz="1600" dirty="0">
                <a:solidFill>
                  <a:srgbClr val="CC7832"/>
                </a:solidFill>
                <a:latin typeface="Arial" charset="0"/>
              </a:rPr>
            </a:br>
            <a:r>
              <a:rPr lang="en-US" altLang="zh-CN" sz="1600" dirty="0">
                <a:solidFill>
                  <a:srgbClr val="CC7832"/>
                </a:solidFill>
                <a:latin typeface="Arial" charset="0"/>
              </a:rPr>
              <a:t>        for </a:t>
            </a:r>
            <a:r>
              <a:rPr lang="en-US" altLang="zh-CN" sz="1600" dirty="0">
                <a:latin typeface="Arial" charset="0"/>
              </a:rPr>
              <a:t>(</a:t>
            </a:r>
            <a:r>
              <a:rPr lang="en-US" altLang="zh-CN" sz="1600" dirty="0" err="1">
                <a:latin typeface="Arial" charset="0"/>
              </a:rPr>
              <a:t>IntWritable</a:t>
            </a:r>
            <a:r>
              <a:rPr lang="en-US" altLang="zh-CN" sz="1600" dirty="0">
                <a:latin typeface="Arial" charset="0"/>
              </a:rPr>
              <a:t> </a:t>
            </a:r>
            <a:r>
              <a:rPr lang="en-US" altLang="zh-CN" sz="1600" dirty="0" err="1">
                <a:latin typeface="Arial" charset="0"/>
              </a:rPr>
              <a:t>val</a:t>
            </a:r>
            <a:r>
              <a:rPr lang="en-US" altLang="zh-CN" sz="1600" dirty="0">
                <a:latin typeface="Arial" charset="0"/>
              </a:rPr>
              <a:t> : values)</a:t>
            </a:r>
            <a:br>
              <a:rPr lang="en-US" altLang="zh-CN" sz="1600" dirty="0">
                <a:latin typeface="Arial" charset="0"/>
              </a:rPr>
            </a:br>
            <a:r>
              <a:rPr lang="en-US" altLang="zh-CN" sz="1600" dirty="0">
                <a:latin typeface="Arial" charset="0"/>
              </a:rPr>
              <a:t>        {</a:t>
            </a:r>
            <a:br>
              <a:rPr lang="en-US" altLang="zh-CN" sz="1600" dirty="0">
                <a:latin typeface="Arial" charset="0"/>
              </a:rPr>
            </a:br>
            <a:r>
              <a:rPr lang="en-US" altLang="zh-CN" sz="1600" dirty="0">
                <a:latin typeface="Arial" charset="0"/>
              </a:rPr>
              <a:t>            sum += </a:t>
            </a:r>
            <a:r>
              <a:rPr lang="en-US" altLang="zh-CN" sz="1600" dirty="0" err="1">
                <a:latin typeface="Arial" charset="0"/>
              </a:rPr>
              <a:t>val.get</a:t>
            </a:r>
            <a:r>
              <a:rPr lang="en-US" altLang="zh-CN" sz="1600" dirty="0">
                <a:latin typeface="Arial" charset="0"/>
              </a:rPr>
              <a:t>()</a:t>
            </a:r>
            <a:r>
              <a:rPr lang="en-US" altLang="zh-CN" sz="1600" dirty="0">
                <a:solidFill>
                  <a:srgbClr val="CC7832"/>
                </a:solidFill>
                <a:latin typeface="Arial" charset="0"/>
              </a:rPr>
              <a:t>;</a:t>
            </a:r>
            <a:br>
              <a:rPr lang="en-US" altLang="zh-CN" sz="1600" dirty="0">
                <a:solidFill>
                  <a:srgbClr val="CC7832"/>
                </a:solidFill>
                <a:latin typeface="Arial" charset="0"/>
              </a:rPr>
            </a:br>
            <a:r>
              <a:rPr lang="en-US" altLang="zh-CN" sz="1600" dirty="0">
                <a:solidFill>
                  <a:srgbClr val="CC7832"/>
                </a:solidFill>
                <a:latin typeface="Arial" charset="0"/>
              </a:rPr>
              <a:t>        </a:t>
            </a:r>
            <a:r>
              <a:rPr lang="en-US" altLang="zh-CN" sz="1600" dirty="0">
                <a:latin typeface="Arial" charset="0"/>
              </a:rPr>
              <a:t>}</a:t>
            </a:r>
            <a:br>
              <a:rPr lang="en-US" altLang="zh-CN" sz="1600" dirty="0">
                <a:latin typeface="Arial" charset="0"/>
              </a:rPr>
            </a:br>
            <a:r>
              <a:rPr lang="en-US" altLang="zh-CN" sz="1600" dirty="0">
                <a:latin typeface="Arial" charset="0"/>
              </a:rPr>
              <a:t>        </a:t>
            </a:r>
            <a:r>
              <a:rPr lang="en-US" altLang="zh-CN" sz="1600" dirty="0" err="1">
                <a:solidFill>
                  <a:srgbClr val="9876AA"/>
                </a:solidFill>
                <a:latin typeface="Arial" charset="0"/>
              </a:rPr>
              <a:t>result</a:t>
            </a:r>
            <a:r>
              <a:rPr lang="en-US" altLang="zh-CN" sz="1600" dirty="0" err="1">
                <a:latin typeface="Arial" charset="0"/>
              </a:rPr>
              <a:t>.set</a:t>
            </a:r>
            <a:r>
              <a:rPr lang="en-US" altLang="zh-CN" sz="1600" dirty="0">
                <a:latin typeface="Arial" charset="0"/>
              </a:rPr>
              <a:t>(sum)</a:t>
            </a:r>
            <a:r>
              <a:rPr lang="en-US" altLang="zh-CN" sz="1600" dirty="0">
                <a:solidFill>
                  <a:srgbClr val="CC7832"/>
                </a:solidFill>
                <a:latin typeface="Arial" charset="0"/>
              </a:rPr>
              <a:t>;</a:t>
            </a:r>
            <a:br>
              <a:rPr lang="en-US" altLang="zh-CN" sz="1600" dirty="0">
                <a:solidFill>
                  <a:srgbClr val="CC7832"/>
                </a:solidFill>
                <a:latin typeface="Arial" charset="0"/>
              </a:rPr>
            </a:br>
            <a:r>
              <a:rPr lang="en-US" altLang="zh-CN" sz="1600" dirty="0">
                <a:solidFill>
                  <a:srgbClr val="CC7832"/>
                </a:solidFill>
                <a:latin typeface="Arial" charset="0"/>
              </a:rPr>
              <a:t>        </a:t>
            </a:r>
            <a:r>
              <a:rPr lang="en-US" altLang="zh-CN" sz="1600" dirty="0" err="1">
                <a:latin typeface="Arial" charset="0"/>
              </a:rPr>
              <a:t>context.write</a:t>
            </a:r>
            <a:r>
              <a:rPr lang="en-US" altLang="zh-CN" sz="1600" dirty="0">
                <a:latin typeface="Arial" charset="0"/>
              </a:rPr>
              <a:t>(</a:t>
            </a:r>
            <a:r>
              <a:rPr lang="en-US" altLang="zh-CN" sz="1600" dirty="0" err="1">
                <a:latin typeface="Arial" charset="0"/>
              </a:rPr>
              <a:t>key</a:t>
            </a:r>
            <a:r>
              <a:rPr lang="en-US" altLang="zh-CN" sz="1600" dirty="0" err="1">
                <a:solidFill>
                  <a:srgbClr val="CC7832"/>
                </a:solidFill>
                <a:latin typeface="Arial" charset="0"/>
              </a:rPr>
              <a:t>,</a:t>
            </a:r>
            <a:r>
              <a:rPr lang="en-US" altLang="zh-CN" sz="1600" dirty="0" err="1">
                <a:solidFill>
                  <a:srgbClr val="9876AA"/>
                </a:solidFill>
                <a:latin typeface="Arial" charset="0"/>
              </a:rPr>
              <a:t>result</a:t>
            </a:r>
            <a:r>
              <a:rPr lang="en-US" altLang="zh-CN" sz="1600" dirty="0">
                <a:latin typeface="Arial" charset="0"/>
              </a:rPr>
              <a:t>)</a:t>
            </a:r>
            <a:r>
              <a:rPr lang="en-US" altLang="zh-CN" sz="1600" dirty="0">
                <a:solidFill>
                  <a:srgbClr val="CC7832"/>
                </a:solidFill>
                <a:latin typeface="Arial" charset="0"/>
              </a:rPr>
              <a:t>;</a:t>
            </a:r>
            <a:br>
              <a:rPr lang="en-US" altLang="zh-CN" sz="1600" dirty="0">
                <a:solidFill>
                  <a:srgbClr val="CC7832"/>
                </a:solidFill>
                <a:latin typeface="Arial" charset="0"/>
              </a:rPr>
            </a:br>
            <a:r>
              <a:rPr lang="en-US" altLang="zh-CN" sz="1600" dirty="0">
                <a:solidFill>
                  <a:srgbClr val="CC7832"/>
                </a:solidFill>
                <a:latin typeface="Arial" charset="0"/>
              </a:rPr>
              <a:t>    </a:t>
            </a:r>
            <a:r>
              <a:rPr lang="en-US" altLang="zh-CN" sz="1600" dirty="0">
                <a:latin typeface="Arial" charset="0"/>
              </a:rPr>
              <a:t>}</a:t>
            </a:r>
            <a:br>
              <a:rPr lang="en-US" altLang="zh-CN" sz="1600" dirty="0">
                <a:latin typeface="Arial" charset="0"/>
              </a:rPr>
            </a:br>
            <a:r>
              <a:rPr lang="en-US" altLang="zh-CN" sz="1600" dirty="0">
                <a:latin typeface="Arial" charset="0"/>
              </a:rPr>
              <a:t>}</a:t>
            </a:r>
            <a:br>
              <a:rPr lang="en-US" altLang="zh-CN" sz="1600" dirty="0">
                <a:latin typeface="Arial" charset="0"/>
              </a:rPr>
            </a:br>
            <a:endParaRPr lang="en-US" altLang="zh-CN" sz="1600" dirty="0"/>
          </a:p>
        </p:txBody>
      </p:sp>
    </p:spTree>
    <p:extLst>
      <p:ext uri="{BB962C8B-B14F-4D97-AF65-F5344CB8AC3E}">
        <p14:creationId xmlns:p14="http://schemas.microsoft.com/office/powerpoint/2010/main" val="26243564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2">
            <a:extLst>
              <a:ext uri="{FF2B5EF4-FFF2-40B4-BE49-F238E27FC236}">
                <a16:creationId xmlns:a16="http://schemas.microsoft.com/office/drawing/2014/main" id="{41FA1F2E-4FA5-1A4F-8FEC-8557DD643A89}"/>
              </a:ext>
            </a:extLst>
          </p:cNvPr>
          <p:cNvSpPr>
            <a:spLocks noGrp="1" noChangeArrowheads="1"/>
          </p:cNvSpPr>
          <p:nvPr>
            <p:ph type="title" idx="10"/>
          </p:nvPr>
        </p:nvSpPr>
        <p:spPr/>
        <p:txBody>
          <a:bodyPr/>
          <a:lstStyle/>
          <a:p>
            <a:r>
              <a:rPr lang="zh-CN" altLang="zh-CN"/>
              <a:t>编写</a:t>
            </a:r>
            <a:r>
              <a:rPr lang="en-US" altLang="zh-CN"/>
              <a:t>main</a:t>
            </a:r>
            <a:r>
              <a:rPr lang="zh-CN" altLang="zh-CN"/>
              <a:t>方法</a:t>
            </a:r>
            <a:endParaRPr lang="zh-CN" altLang="en-US"/>
          </a:p>
        </p:txBody>
      </p:sp>
      <p:sp>
        <p:nvSpPr>
          <p:cNvPr id="6" name="Rectangle 1">
            <a:extLst>
              <a:ext uri="{FF2B5EF4-FFF2-40B4-BE49-F238E27FC236}">
                <a16:creationId xmlns:a16="http://schemas.microsoft.com/office/drawing/2014/main" id="{6D51BDC7-217A-694C-B299-6565931F8A8C}"/>
              </a:ext>
            </a:extLst>
          </p:cNvPr>
          <p:cNvSpPr>
            <a:spLocks noChangeArrowheads="1"/>
          </p:cNvSpPr>
          <p:nvPr/>
        </p:nvSpPr>
        <p:spPr bwMode="auto">
          <a:xfrm>
            <a:off x="1524000" y="1066801"/>
            <a:ext cx="9144000" cy="5508625"/>
          </a:xfrm>
          <a:prstGeom prst="rect">
            <a:avLst/>
          </a:prstGeom>
          <a:noFill/>
          <a:ln w="9525">
            <a:noFill/>
            <a:miter lim="800000"/>
            <a:headEnd/>
            <a:tailEnd/>
          </a:ln>
          <a:effec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600" dirty="0">
                <a:solidFill>
                  <a:srgbClr val="CC7832"/>
                </a:solidFill>
              </a:rPr>
              <a:t>public class </a:t>
            </a:r>
            <a:r>
              <a:rPr lang="en-US" altLang="zh-CN" sz="1600" dirty="0"/>
              <a:t>WordCount {</a:t>
            </a:r>
            <a:br>
              <a:rPr lang="en-US" altLang="zh-CN" sz="1600" dirty="0"/>
            </a:br>
            <a:r>
              <a:rPr lang="en-US" altLang="zh-CN" sz="1600" dirty="0"/>
              <a:t>    </a:t>
            </a:r>
            <a:r>
              <a:rPr lang="en-US" altLang="zh-CN" sz="1600" dirty="0">
                <a:solidFill>
                  <a:srgbClr val="CC7832"/>
                </a:solidFill>
              </a:rPr>
              <a:t>public static void </a:t>
            </a:r>
            <a:r>
              <a:rPr lang="en-US" altLang="zh-CN" sz="1600" dirty="0">
                <a:solidFill>
                  <a:srgbClr val="FFC66D"/>
                </a:solidFill>
              </a:rPr>
              <a:t>main</a:t>
            </a:r>
            <a:r>
              <a:rPr lang="en-US" altLang="zh-CN" sz="1600" dirty="0"/>
              <a:t>(String[] </a:t>
            </a:r>
            <a:r>
              <a:rPr lang="en-US" altLang="zh-CN" sz="1600" dirty="0" err="1"/>
              <a:t>args</a:t>
            </a:r>
            <a:r>
              <a:rPr lang="en-US" altLang="zh-CN" sz="1600" dirty="0"/>
              <a:t>) </a:t>
            </a:r>
            <a:r>
              <a:rPr lang="en-US" altLang="zh-CN" sz="1600" dirty="0">
                <a:solidFill>
                  <a:srgbClr val="CC7832"/>
                </a:solidFill>
              </a:rPr>
              <a:t>throws </a:t>
            </a:r>
            <a:r>
              <a:rPr lang="en-US" altLang="zh-CN" sz="1600" dirty="0" err="1"/>
              <a:t>IOException</a:t>
            </a:r>
            <a:r>
              <a:rPr lang="en-US" altLang="zh-CN" sz="1600" dirty="0">
                <a:solidFill>
                  <a:srgbClr val="CC7832"/>
                </a:solidFill>
              </a:rPr>
              <a:t>, </a:t>
            </a:r>
            <a:r>
              <a:rPr lang="en-US" altLang="zh-CN" sz="1600" dirty="0" err="1"/>
              <a:t>ClassNotFoundException</a:t>
            </a:r>
            <a:r>
              <a:rPr lang="en-US" altLang="zh-CN" sz="1600" dirty="0">
                <a:solidFill>
                  <a:srgbClr val="CC7832"/>
                </a:solidFill>
              </a:rPr>
              <a:t>, </a:t>
            </a:r>
            <a:r>
              <a:rPr lang="en-US" altLang="zh-CN" sz="1600" dirty="0" err="1"/>
              <a:t>InterruptedException</a:t>
            </a:r>
            <a:r>
              <a:rPr lang="en-US" altLang="zh-CN" sz="1600" dirty="0"/>
              <a:t> {</a:t>
            </a:r>
            <a:br>
              <a:rPr lang="en-US" altLang="zh-CN" sz="1600" dirty="0"/>
            </a:br>
            <a:r>
              <a:rPr lang="en-US" altLang="zh-CN" sz="1600" dirty="0"/>
              <a:t>        Configuration conf = </a:t>
            </a:r>
            <a:r>
              <a:rPr lang="en-US" altLang="zh-CN" sz="1600" dirty="0">
                <a:solidFill>
                  <a:srgbClr val="CC7832"/>
                </a:solidFill>
              </a:rPr>
              <a:t>new </a:t>
            </a:r>
            <a:r>
              <a:rPr lang="en-US" altLang="zh-CN" sz="1600" dirty="0"/>
              <a:t>Configuration()</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程序运行时参数</a:t>
            </a:r>
            <a:br>
              <a:rPr lang="zh-CN" altLang="en-US" sz="1600" dirty="0">
                <a:solidFill>
                  <a:srgbClr val="808080"/>
                </a:solidFill>
              </a:rPr>
            </a:br>
            <a:r>
              <a:rPr lang="zh-CN" altLang="en-US" sz="1600" dirty="0">
                <a:solidFill>
                  <a:srgbClr val="808080"/>
                </a:solidFill>
              </a:rPr>
              <a:t>        </a:t>
            </a:r>
            <a:r>
              <a:rPr lang="en-US" altLang="zh-CN" sz="1600" dirty="0"/>
              <a:t>String[] </a:t>
            </a:r>
            <a:r>
              <a:rPr lang="en-US" altLang="zh-CN" sz="1600" dirty="0" err="1"/>
              <a:t>otherArgs</a:t>
            </a:r>
            <a:r>
              <a:rPr lang="en-US" altLang="zh-CN" sz="1600" dirty="0"/>
              <a:t> = </a:t>
            </a:r>
            <a:r>
              <a:rPr lang="en-US" altLang="zh-CN" sz="1600" dirty="0">
                <a:solidFill>
                  <a:srgbClr val="CC7832"/>
                </a:solidFill>
              </a:rPr>
              <a:t>new </a:t>
            </a:r>
            <a:r>
              <a:rPr lang="en-US" altLang="zh-CN" sz="1600" dirty="0" err="1"/>
              <a:t>GenericOptionsParser</a:t>
            </a:r>
            <a:r>
              <a:rPr lang="en-US" altLang="zh-CN" sz="1600" dirty="0"/>
              <a:t>(</a:t>
            </a:r>
            <a:r>
              <a:rPr lang="en-US" altLang="zh-CN" sz="1600" dirty="0" err="1"/>
              <a:t>conf</a:t>
            </a:r>
            <a:r>
              <a:rPr lang="en-US" altLang="zh-CN" sz="1600" dirty="0" err="1">
                <a:solidFill>
                  <a:srgbClr val="CC7832"/>
                </a:solidFill>
              </a:rPr>
              <a:t>,</a:t>
            </a:r>
            <a:r>
              <a:rPr lang="en-US" altLang="zh-CN" sz="1600" dirty="0" err="1"/>
              <a:t>args</a:t>
            </a:r>
            <a:r>
              <a:rPr lang="en-US" altLang="zh-CN" sz="1600" dirty="0"/>
              <a:t>).</a:t>
            </a:r>
            <a:r>
              <a:rPr lang="en-US" altLang="zh-CN" sz="1600" dirty="0" err="1"/>
              <a:t>getRemainingArgs</a:t>
            </a:r>
            <a:r>
              <a:rPr lang="en-US" altLang="zh-CN" sz="1600" dirty="0"/>
              <a:t>()</a:t>
            </a:r>
            <a:r>
              <a:rPr lang="en-US" altLang="zh-CN" sz="1600" dirty="0">
                <a:solidFill>
                  <a:srgbClr val="CC7832"/>
                </a:solidFill>
              </a:rPr>
              <a:t>;</a:t>
            </a:r>
            <a:r>
              <a:rPr lang="en-US" altLang="zh-CN" sz="1600" dirty="0">
                <a:solidFill>
                  <a:srgbClr val="808080"/>
                </a:solidFill>
              </a:rPr>
              <a:t>//</a:t>
            </a:r>
            <a:r>
              <a:rPr lang="zh-CN" altLang="en-US" sz="1600" dirty="0">
                <a:solidFill>
                  <a:srgbClr val="808080"/>
                </a:solidFill>
              </a:rPr>
              <a:t>获取命令行输入参数</a:t>
            </a:r>
            <a:br>
              <a:rPr lang="zh-CN" altLang="en-US" sz="1600" dirty="0">
                <a:solidFill>
                  <a:srgbClr val="808080"/>
                </a:solidFill>
              </a:rPr>
            </a:br>
            <a:r>
              <a:rPr lang="zh-CN" altLang="en-US" sz="1600" dirty="0">
                <a:solidFill>
                  <a:srgbClr val="808080"/>
                </a:solidFill>
              </a:rPr>
              <a:t>        </a:t>
            </a:r>
            <a:r>
              <a:rPr lang="en-US" altLang="zh-CN" sz="1600" dirty="0">
                <a:solidFill>
                  <a:srgbClr val="CC7832"/>
                </a:solidFill>
              </a:rPr>
              <a:t>if </a:t>
            </a:r>
            <a:r>
              <a:rPr lang="en-US" altLang="zh-CN" sz="1600" dirty="0"/>
              <a:t>(</a:t>
            </a:r>
            <a:r>
              <a:rPr lang="en-US" altLang="zh-CN" sz="1600" dirty="0" err="1"/>
              <a:t>otherArgs.</a:t>
            </a:r>
            <a:r>
              <a:rPr lang="en-US" altLang="zh-CN" sz="1600" dirty="0" err="1">
                <a:solidFill>
                  <a:srgbClr val="9876AA"/>
                </a:solidFill>
              </a:rPr>
              <a:t>length</a:t>
            </a:r>
            <a:r>
              <a:rPr lang="en-US" altLang="zh-CN" sz="1600" dirty="0">
                <a:solidFill>
                  <a:srgbClr val="9876AA"/>
                </a:solidFill>
              </a:rPr>
              <a:t> </a:t>
            </a:r>
            <a:r>
              <a:rPr lang="en-US" altLang="zh-CN" sz="1600" dirty="0"/>
              <a:t>!= </a:t>
            </a:r>
            <a:r>
              <a:rPr lang="en-US" altLang="zh-CN" sz="1600" dirty="0">
                <a:solidFill>
                  <a:srgbClr val="6897BB"/>
                </a:solidFill>
              </a:rPr>
              <a:t>2</a:t>
            </a:r>
            <a:r>
              <a:rPr lang="en-US" altLang="zh-CN" sz="1600" dirty="0"/>
              <a:t>)</a:t>
            </a:r>
            <a:br>
              <a:rPr lang="en-US" altLang="zh-CN" sz="1600" dirty="0"/>
            </a:br>
            <a:r>
              <a:rPr lang="en-US" altLang="zh-CN" sz="1600" dirty="0"/>
              <a:t>        {      </a:t>
            </a:r>
            <a:r>
              <a:rPr lang="en-US" altLang="zh-CN" sz="1600" dirty="0" err="1"/>
              <a:t>System.</a:t>
            </a:r>
            <a:r>
              <a:rPr lang="en-US" altLang="zh-CN" sz="1600" i="1" dirty="0" err="1">
                <a:solidFill>
                  <a:srgbClr val="9876AA"/>
                </a:solidFill>
              </a:rPr>
              <a:t>err</a:t>
            </a:r>
            <a:r>
              <a:rPr lang="en-US" altLang="zh-CN" sz="1600" dirty="0" err="1"/>
              <a:t>.println</a:t>
            </a:r>
            <a:r>
              <a:rPr lang="en-US" altLang="zh-CN" sz="1600" dirty="0"/>
              <a:t>(</a:t>
            </a:r>
            <a:r>
              <a:rPr lang="en-US" altLang="zh-CN" sz="1600" dirty="0">
                <a:solidFill>
                  <a:srgbClr val="6A8759"/>
                </a:solidFill>
              </a:rPr>
              <a:t>"Usage: wordcount &lt;in&gt; &lt;out&gt;"</a:t>
            </a:r>
            <a:r>
              <a:rPr lang="en-US" altLang="zh-CN" sz="1600" dirty="0"/>
              <a:t>)</a:t>
            </a:r>
            <a:r>
              <a:rPr lang="en-US" altLang="zh-CN" sz="1600" dirty="0">
                <a:solidFill>
                  <a:srgbClr val="CC7832"/>
                </a:solidFill>
              </a:rPr>
              <a:t>;</a:t>
            </a:r>
            <a:br>
              <a:rPr lang="en-US" altLang="zh-CN" sz="1600" dirty="0">
                <a:solidFill>
                  <a:srgbClr val="CC7832"/>
                </a:solidFill>
              </a:rPr>
            </a:br>
            <a:r>
              <a:rPr lang="en-US" altLang="zh-CN" sz="1600" dirty="0">
                <a:solidFill>
                  <a:srgbClr val="CC7832"/>
                </a:solidFill>
              </a:rPr>
              <a:t>            </a:t>
            </a:r>
            <a:r>
              <a:rPr lang="en-US" altLang="zh-CN" sz="1600" dirty="0" err="1"/>
              <a:t>System.</a:t>
            </a:r>
            <a:r>
              <a:rPr lang="en-US" altLang="zh-CN" sz="1600" i="1" dirty="0" err="1"/>
              <a:t>exit</a:t>
            </a:r>
            <a:r>
              <a:rPr lang="en-US" altLang="zh-CN" sz="1600" dirty="0"/>
              <a:t>(</a:t>
            </a:r>
            <a:r>
              <a:rPr lang="en-US" altLang="zh-CN" sz="1600" dirty="0">
                <a:solidFill>
                  <a:srgbClr val="6897BB"/>
                </a:solidFill>
              </a:rPr>
              <a:t>2</a:t>
            </a:r>
            <a:r>
              <a:rPr lang="en-US" altLang="zh-CN" sz="1600" dirty="0"/>
              <a:t>)</a:t>
            </a:r>
            <a:r>
              <a:rPr lang="en-US" altLang="zh-CN" sz="1600" dirty="0">
                <a:solidFill>
                  <a:srgbClr val="CC7832"/>
                </a:solidFill>
              </a:rPr>
              <a:t>;</a:t>
            </a:r>
            <a:br>
              <a:rPr lang="en-US" altLang="zh-CN" sz="1600" dirty="0">
                <a:solidFill>
                  <a:srgbClr val="CC7832"/>
                </a:solidFill>
              </a:rPr>
            </a:br>
            <a:r>
              <a:rPr lang="en-US" altLang="zh-CN" sz="1600" dirty="0">
                <a:solidFill>
                  <a:srgbClr val="CC7832"/>
                </a:solidFill>
              </a:rPr>
              <a:t>        </a:t>
            </a:r>
            <a:r>
              <a:rPr lang="en-US" altLang="zh-CN" sz="1600" dirty="0"/>
              <a:t>}</a:t>
            </a:r>
            <a:br>
              <a:rPr lang="en-US" altLang="zh-CN" sz="1600" dirty="0"/>
            </a:br>
            <a:r>
              <a:rPr lang="en-US" altLang="zh-CN" sz="1600" dirty="0"/>
              <a:t>        Job job =</a:t>
            </a:r>
            <a:r>
              <a:rPr lang="en-US" altLang="zh-CN" sz="1600" dirty="0" err="1"/>
              <a:t>Job.</a:t>
            </a:r>
            <a:r>
              <a:rPr lang="en-US" altLang="zh-CN" sz="1600" i="1" dirty="0" err="1"/>
              <a:t>getInstance</a:t>
            </a:r>
            <a:r>
              <a:rPr lang="en-US" altLang="zh-CN" sz="1600" dirty="0"/>
              <a:t>(</a:t>
            </a:r>
            <a:r>
              <a:rPr lang="en-US" altLang="zh-CN" sz="1600" dirty="0" err="1"/>
              <a:t>conf</a:t>
            </a:r>
            <a:r>
              <a:rPr lang="en-US" altLang="zh-CN" sz="1600" dirty="0" err="1">
                <a:solidFill>
                  <a:srgbClr val="CC7832"/>
                </a:solidFill>
              </a:rPr>
              <a:t>,</a:t>
            </a:r>
            <a:r>
              <a:rPr lang="en-US" altLang="zh-CN" sz="1600" dirty="0" err="1">
                <a:solidFill>
                  <a:srgbClr val="6A8759"/>
                </a:solidFill>
              </a:rPr>
              <a:t>"word</a:t>
            </a:r>
            <a:r>
              <a:rPr lang="en-US" altLang="zh-CN" sz="1600" dirty="0">
                <a:solidFill>
                  <a:srgbClr val="6A8759"/>
                </a:solidFill>
              </a:rPr>
              <a:t> count"</a:t>
            </a:r>
            <a:r>
              <a:rPr lang="en-US" altLang="zh-CN" sz="1600" dirty="0"/>
              <a:t>)</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设置环境参数</a:t>
            </a:r>
            <a:br>
              <a:rPr lang="zh-CN" altLang="en-US" sz="1600" dirty="0">
                <a:solidFill>
                  <a:srgbClr val="808080"/>
                </a:solidFill>
              </a:rPr>
            </a:br>
            <a:r>
              <a:rPr lang="zh-CN" altLang="en-US" sz="1600" dirty="0">
                <a:solidFill>
                  <a:srgbClr val="808080"/>
                </a:solidFill>
              </a:rPr>
              <a:t>        </a:t>
            </a:r>
            <a:r>
              <a:rPr lang="en-US" altLang="zh-CN" sz="1600" dirty="0" err="1"/>
              <a:t>job.setJarByClass</a:t>
            </a:r>
            <a:r>
              <a:rPr lang="en-US" altLang="zh-CN" sz="1600" dirty="0"/>
              <a:t>(</a:t>
            </a:r>
            <a:r>
              <a:rPr lang="en-US" altLang="zh-CN" sz="1600" dirty="0" err="1"/>
              <a:t>WordCount.</a:t>
            </a:r>
            <a:r>
              <a:rPr lang="en-US" altLang="zh-CN" sz="1600" dirty="0" err="1">
                <a:solidFill>
                  <a:srgbClr val="CC7832"/>
                </a:solidFill>
              </a:rPr>
              <a:t>class</a:t>
            </a:r>
            <a:r>
              <a:rPr lang="en-US" altLang="zh-CN" sz="1600" dirty="0"/>
              <a:t>)</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设置整个程序的类名</a:t>
            </a:r>
            <a:br>
              <a:rPr lang="zh-CN" altLang="en-US" sz="1600" dirty="0">
                <a:solidFill>
                  <a:srgbClr val="808080"/>
                </a:solidFill>
              </a:rPr>
            </a:br>
            <a:r>
              <a:rPr lang="zh-CN" altLang="en-US" sz="1600" dirty="0">
                <a:solidFill>
                  <a:srgbClr val="808080"/>
                </a:solidFill>
              </a:rPr>
              <a:t>        </a:t>
            </a:r>
            <a:r>
              <a:rPr lang="en-US" altLang="zh-CN" sz="1600" dirty="0" err="1"/>
              <a:t>job.setMapperClass</a:t>
            </a:r>
            <a:r>
              <a:rPr lang="en-US" altLang="zh-CN" sz="1600" dirty="0"/>
              <a:t>(</a:t>
            </a:r>
            <a:r>
              <a:rPr lang="en-US" altLang="zh-CN" sz="1600" dirty="0" err="1"/>
              <a:t>MyMapper.</a:t>
            </a:r>
            <a:r>
              <a:rPr lang="en-US" altLang="zh-CN" sz="1600" dirty="0" err="1">
                <a:solidFill>
                  <a:srgbClr val="CC7832"/>
                </a:solidFill>
              </a:rPr>
              <a:t>class</a:t>
            </a:r>
            <a:r>
              <a:rPr lang="en-US" altLang="zh-CN" sz="1600" dirty="0"/>
              <a:t>)</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添加</a:t>
            </a:r>
            <a:r>
              <a:rPr lang="en-US" altLang="zh-CN" sz="1600" dirty="0">
                <a:solidFill>
                  <a:srgbClr val="808080"/>
                </a:solidFill>
              </a:rPr>
              <a:t>MyMapper</a:t>
            </a:r>
            <a:r>
              <a:rPr lang="zh-CN" altLang="en-US" sz="1600" dirty="0">
                <a:solidFill>
                  <a:srgbClr val="808080"/>
                </a:solidFill>
              </a:rPr>
              <a:t>类</a:t>
            </a:r>
            <a:br>
              <a:rPr lang="zh-CN" altLang="en-US" sz="1600" dirty="0">
                <a:solidFill>
                  <a:srgbClr val="808080"/>
                </a:solidFill>
              </a:rPr>
            </a:br>
            <a:r>
              <a:rPr lang="zh-CN" altLang="en-US" sz="1600" dirty="0">
                <a:solidFill>
                  <a:srgbClr val="808080"/>
                </a:solidFill>
              </a:rPr>
              <a:t>        </a:t>
            </a:r>
            <a:r>
              <a:rPr lang="en-US" altLang="zh-CN" sz="1600" dirty="0" err="1"/>
              <a:t>job.setReducerClass</a:t>
            </a:r>
            <a:r>
              <a:rPr lang="en-US" altLang="zh-CN" sz="1600" dirty="0"/>
              <a:t>(</a:t>
            </a:r>
            <a:r>
              <a:rPr lang="en-US" altLang="zh-CN" sz="1600" dirty="0" err="1"/>
              <a:t>MyReducer.</a:t>
            </a:r>
            <a:r>
              <a:rPr lang="en-US" altLang="zh-CN" sz="1600" dirty="0" err="1">
                <a:solidFill>
                  <a:srgbClr val="CC7832"/>
                </a:solidFill>
              </a:rPr>
              <a:t>class</a:t>
            </a:r>
            <a:r>
              <a:rPr lang="en-US" altLang="zh-CN" sz="1600" dirty="0"/>
              <a:t>)</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添加</a:t>
            </a:r>
            <a:r>
              <a:rPr lang="en-US" altLang="zh-CN" sz="1600" dirty="0">
                <a:solidFill>
                  <a:srgbClr val="808080"/>
                </a:solidFill>
              </a:rPr>
              <a:t>MyReducer</a:t>
            </a:r>
            <a:r>
              <a:rPr lang="zh-CN" altLang="en-US" sz="1600" dirty="0">
                <a:solidFill>
                  <a:srgbClr val="808080"/>
                </a:solidFill>
              </a:rPr>
              <a:t>类</a:t>
            </a:r>
            <a:br>
              <a:rPr lang="zh-CN" altLang="en-US" sz="1600" dirty="0">
                <a:solidFill>
                  <a:srgbClr val="808080"/>
                </a:solidFill>
              </a:rPr>
            </a:br>
            <a:r>
              <a:rPr lang="zh-CN" altLang="en-US" sz="1600" dirty="0">
                <a:solidFill>
                  <a:srgbClr val="808080"/>
                </a:solidFill>
              </a:rPr>
              <a:t>        </a:t>
            </a:r>
            <a:r>
              <a:rPr lang="en-US" altLang="zh-CN" sz="1600" dirty="0" err="1"/>
              <a:t>job.setOutputKeyClass</a:t>
            </a:r>
            <a:r>
              <a:rPr lang="en-US" altLang="zh-CN" sz="1600" dirty="0"/>
              <a:t>(</a:t>
            </a:r>
            <a:r>
              <a:rPr lang="en-US" altLang="zh-CN" sz="1600" dirty="0" err="1"/>
              <a:t>Text.</a:t>
            </a:r>
            <a:r>
              <a:rPr lang="en-US" altLang="zh-CN" sz="1600" dirty="0" err="1">
                <a:solidFill>
                  <a:srgbClr val="CC7832"/>
                </a:solidFill>
              </a:rPr>
              <a:t>class</a:t>
            </a:r>
            <a:r>
              <a:rPr lang="en-US" altLang="zh-CN" sz="1600" dirty="0"/>
              <a:t>)</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设置输出类型</a:t>
            </a:r>
            <a:br>
              <a:rPr lang="zh-CN" altLang="en-US" sz="1600" dirty="0">
                <a:solidFill>
                  <a:srgbClr val="808080"/>
                </a:solidFill>
              </a:rPr>
            </a:br>
            <a:r>
              <a:rPr lang="zh-CN" altLang="en-US" sz="1600" dirty="0">
                <a:solidFill>
                  <a:srgbClr val="808080"/>
                </a:solidFill>
              </a:rPr>
              <a:t>        </a:t>
            </a:r>
            <a:r>
              <a:rPr lang="en-US" altLang="zh-CN" sz="1600" dirty="0" err="1"/>
              <a:t>job.setOutputValueClass</a:t>
            </a:r>
            <a:r>
              <a:rPr lang="en-US" altLang="zh-CN" sz="1600" dirty="0"/>
              <a:t>(</a:t>
            </a:r>
            <a:r>
              <a:rPr lang="en-US" altLang="zh-CN" sz="1600" dirty="0" err="1"/>
              <a:t>IntWritable.</a:t>
            </a:r>
            <a:r>
              <a:rPr lang="en-US" altLang="zh-CN" sz="1600" dirty="0" err="1">
                <a:solidFill>
                  <a:srgbClr val="CC7832"/>
                </a:solidFill>
              </a:rPr>
              <a:t>class</a:t>
            </a:r>
            <a:r>
              <a:rPr lang="en-US" altLang="zh-CN" sz="1600" dirty="0"/>
              <a:t>)</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设置输出类型</a:t>
            </a:r>
            <a:br>
              <a:rPr lang="zh-CN" altLang="en-US" sz="1600" dirty="0">
                <a:solidFill>
                  <a:srgbClr val="808080"/>
                </a:solidFill>
              </a:rPr>
            </a:br>
            <a:r>
              <a:rPr lang="zh-CN" altLang="en-US" sz="1600" dirty="0">
                <a:solidFill>
                  <a:srgbClr val="808080"/>
                </a:solidFill>
              </a:rPr>
              <a:t>       </a:t>
            </a:r>
            <a:r>
              <a:rPr lang="en-US" altLang="zh-CN" sz="1600" dirty="0">
                <a:solidFill>
                  <a:srgbClr val="808080"/>
                </a:solidFill>
              </a:rPr>
              <a:t>// </a:t>
            </a:r>
            <a:r>
              <a:rPr lang="en-US" altLang="zh-CN" sz="1600" dirty="0" err="1">
                <a:solidFill>
                  <a:srgbClr val="808080"/>
                </a:solidFill>
              </a:rPr>
              <a:t>job.setCombinerClass</a:t>
            </a:r>
            <a:r>
              <a:rPr lang="en-US" altLang="zh-CN" sz="1600" dirty="0">
                <a:solidFill>
                  <a:srgbClr val="808080"/>
                </a:solidFill>
              </a:rPr>
              <a:t>(</a:t>
            </a:r>
            <a:r>
              <a:rPr lang="en-US" altLang="zh-CN" sz="1600" dirty="0" err="1">
                <a:solidFill>
                  <a:srgbClr val="808080"/>
                </a:solidFill>
              </a:rPr>
              <a:t>IntSumReducer.class</a:t>
            </a:r>
            <a:r>
              <a:rPr lang="en-US" altLang="zh-CN" sz="1600" dirty="0">
                <a:solidFill>
                  <a:srgbClr val="808080"/>
                </a:solidFill>
              </a:rPr>
              <a:t>);//</a:t>
            </a:r>
            <a:r>
              <a:rPr lang="zh-CN" altLang="en-US" sz="1600" dirty="0">
                <a:solidFill>
                  <a:srgbClr val="808080"/>
                </a:solidFill>
              </a:rPr>
              <a:t>开启</a:t>
            </a:r>
            <a:r>
              <a:rPr lang="en-US" altLang="zh-CN" sz="1600" dirty="0">
                <a:solidFill>
                  <a:srgbClr val="808080"/>
                </a:solidFill>
              </a:rPr>
              <a:t>combine</a:t>
            </a:r>
            <a:br>
              <a:rPr lang="en-US" altLang="zh-CN" sz="1600" dirty="0">
                <a:solidFill>
                  <a:srgbClr val="808080"/>
                </a:solidFill>
              </a:rPr>
            </a:br>
            <a:r>
              <a:rPr lang="en-US" altLang="zh-CN" sz="1600" dirty="0">
                <a:solidFill>
                  <a:srgbClr val="808080"/>
                </a:solidFill>
              </a:rPr>
              <a:t>        </a:t>
            </a:r>
            <a:r>
              <a:rPr lang="en-US" altLang="zh-CN" sz="1600" dirty="0" err="1"/>
              <a:t>FileInputFormat.</a:t>
            </a:r>
            <a:r>
              <a:rPr lang="en-US" altLang="zh-CN" sz="1600" i="1" dirty="0" err="1"/>
              <a:t>addInputPath</a:t>
            </a:r>
            <a:r>
              <a:rPr lang="en-US" altLang="zh-CN" sz="1600" dirty="0"/>
              <a:t>(</a:t>
            </a:r>
            <a:r>
              <a:rPr lang="en-US" altLang="zh-CN" sz="1600" dirty="0" err="1"/>
              <a:t>job</a:t>
            </a:r>
            <a:r>
              <a:rPr lang="en-US" altLang="zh-CN" sz="1600" dirty="0" err="1">
                <a:solidFill>
                  <a:srgbClr val="CC7832"/>
                </a:solidFill>
              </a:rPr>
              <a:t>,new</a:t>
            </a:r>
            <a:r>
              <a:rPr lang="en-US" altLang="zh-CN" sz="1600" dirty="0">
                <a:solidFill>
                  <a:srgbClr val="CC7832"/>
                </a:solidFill>
              </a:rPr>
              <a:t> </a:t>
            </a:r>
            <a:r>
              <a:rPr lang="en-US" altLang="zh-CN" sz="1600" dirty="0"/>
              <a:t>Path(</a:t>
            </a:r>
            <a:r>
              <a:rPr lang="en-US" altLang="zh-CN" sz="1600" dirty="0" err="1"/>
              <a:t>otherArgs</a:t>
            </a:r>
            <a:r>
              <a:rPr lang="en-US" altLang="zh-CN" sz="1600" dirty="0"/>
              <a:t>[</a:t>
            </a:r>
            <a:r>
              <a:rPr lang="en-US" altLang="zh-CN" sz="1600" dirty="0">
                <a:solidFill>
                  <a:srgbClr val="6897BB"/>
                </a:solidFill>
              </a:rPr>
              <a:t>0</a:t>
            </a:r>
            <a:r>
              <a:rPr lang="en-US" altLang="zh-CN" sz="1600" dirty="0"/>
              <a:t>]))</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设置输入文件</a:t>
            </a:r>
            <a:br>
              <a:rPr lang="zh-CN" altLang="en-US" sz="1600" dirty="0">
                <a:solidFill>
                  <a:srgbClr val="808080"/>
                </a:solidFill>
              </a:rPr>
            </a:br>
            <a:r>
              <a:rPr lang="zh-CN" altLang="en-US" sz="1600" dirty="0">
                <a:solidFill>
                  <a:srgbClr val="808080"/>
                </a:solidFill>
              </a:rPr>
              <a:t>        </a:t>
            </a:r>
            <a:r>
              <a:rPr lang="en-US" altLang="zh-CN" sz="1600" dirty="0" err="1"/>
              <a:t>FileOutputFormat.</a:t>
            </a:r>
            <a:r>
              <a:rPr lang="en-US" altLang="zh-CN" sz="1600" i="1" dirty="0" err="1"/>
              <a:t>setOutputPath</a:t>
            </a:r>
            <a:r>
              <a:rPr lang="en-US" altLang="zh-CN" sz="1600" dirty="0"/>
              <a:t>(</a:t>
            </a:r>
            <a:r>
              <a:rPr lang="en-US" altLang="zh-CN" sz="1600" dirty="0" err="1"/>
              <a:t>job</a:t>
            </a:r>
            <a:r>
              <a:rPr lang="en-US" altLang="zh-CN" sz="1600" dirty="0" err="1">
                <a:solidFill>
                  <a:srgbClr val="CC7832"/>
                </a:solidFill>
              </a:rPr>
              <a:t>,new</a:t>
            </a:r>
            <a:r>
              <a:rPr lang="en-US" altLang="zh-CN" sz="1600" dirty="0">
                <a:solidFill>
                  <a:srgbClr val="CC7832"/>
                </a:solidFill>
              </a:rPr>
              <a:t> </a:t>
            </a:r>
            <a:r>
              <a:rPr lang="en-US" altLang="zh-CN" sz="1600" dirty="0"/>
              <a:t>Path(</a:t>
            </a:r>
            <a:r>
              <a:rPr lang="en-US" altLang="zh-CN" sz="1600" dirty="0" err="1"/>
              <a:t>otherArgs</a:t>
            </a:r>
            <a:r>
              <a:rPr lang="en-US" altLang="zh-CN" sz="1600" dirty="0"/>
              <a:t>[</a:t>
            </a:r>
            <a:r>
              <a:rPr lang="en-US" altLang="zh-CN" sz="1600" dirty="0">
                <a:solidFill>
                  <a:srgbClr val="6897BB"/>
                </a:solidFill>
              </a:rPr>
              <a:t>1</a:t>
            </a:r>
            <a:r>
              <a:rPr lang="en-US" altLang="zh-CN" sz="1600" dirty="0"/>
              <a:t>]))</a:t>
            </a:r>
            <a:r>
              <a:rPr lang="en-US" altLang="zh-CN" sz="1600" dirty="0">
                <a:solidFill>
                  <a:srgbClr val="CC7832"/>
                </a:solidFill>
              </a:rPr>
              <a:t>; </a:t>
            </a:r>
            <a:r>
              <a:rPr lang="en-US" altLang="zh-CN" sz="1600" dirty="0">
                <a:solidFill>
                  <a:srgbClr val="808080"/>
                </a:solidFill>
              </a:rPr>
              <a:t>//</a:t>
            </a:r>
            <a:r>
              <a:rPr lang="zh-CN" altLang="en-US" sz="1600" dirty="0">
                <a:solidFill>
                  <a:srgbClr val="808080"/>
                </a:solidFill>
              </a:rPr>
              <a:t>设置输出文件</a:t>
            </a:r>
            <a:br>
              <a:rPr lang="zh-CN" altLang="en-US" sz="1600" dirty="0">
                <a:solidFill>
                  <a:srgbClr val="808080"/>
                </a:solidFill>
              </a:rPr>
            </a:br>
            <a:r>
              <a:rPr lang="zh-CN" altLang="en-US" sz="1600" dirty="0">
                <a:solidFill>
                  <a:srgbClr val="808080"/>
                </a:solidFill>
              </a:rPr>
              <a:t>        </a:t>
            </a:r>
            <a:r>
              <a:rPr lang="en-US" altLang="zh-CN" sz="1600" dirty="0" err="1"/>
              <a:t>System.</a:t>
            </a:r>
            <a:r>
              <a:rPr lang="en-US" altLang="zh-CN" sz="1600" i="1" dirty="0" err="1"/>
              <a:t>exit</a:t>
            </a:r>
            <a:r>
              <a:rPr lang="en-US" altLang="zh-CN" sz="1600" dirty="0"/>
              <a:t>(</a:t>
            </a:r>
            <a:r>
              <a:rPr lang="en-US" altLang="zh-CN" sz="1600" dirty="0" err="1"/>
              <a:t>job.waitForCompletion</a:t>
            </a:r>
            <a:r>
              <a:rPr lang="en-US" altLang="zh-CN" sz="1600" dirty="0"/>
              <a:t>(</a:t>
            </a:r>
            <a:r>
              <a:rPr lang="en-US" altLang="zh-CN" sz="1600" dirty="0">
                <a:solidFill>
                  <a:srgbClr val="CC7832"/>
                </a:solidFill>
              </a:rPr>
              <a:t>true</a:t>
            </a:r>
            <a:r>
              <a:rPr lang="en-US" altLang="zh-CN" sz="1600" dirty="0"/>
              <a:t>)?</a:t>
            </a:r>
            <a:r>
              <a:rPr lang="en-US" altLang="zh-CN" sz="1600" dirty="0">
                <a:solidFill>
                  <a:srgbClr val="6897BB"/>
                </a:solidFill>
              </a:rPr>
              <a:t>0</a:t>
            </a:r>
            <a:r>
              <a:rPr lang="en-US" altLang="zh-CN" sz="1600" dirty="0"/>
              <a:t>:</a:t>
            </a:r>
            <a:r>
              <a:rPr lang="en-US" altLang="zh-CN" sz="1600" dirty="0">
                <a:solidFill>
                  <a:srgbClr val="6897BB"/>
                </a:solidFill>
              </a:rPr>
              <a:t>1</a:t>
            </a:r>
            <a:r>
              <a:rPr lang="en-US" altLang="zh-CN" sz="1600" dirty="0"/>
              <a:t>)</a:t>
            </a:r>
            <a:r>
              <a:rPr lang="en-US" altLang="zh-CN" sz="1600" dirty="0">
                <a:solidFill>
                  <a:srgbClr val="CC7832"/>
                </a:solidFill>
              </a:rPr>
              <a:t>;</a:t>
            </a:r>
            <a:r>
              <a:rPr lang="en-US" altLang="zh-CN" sz="1600" dirty="0">
                <a:solidFill>
                  <a:srgbClr val="808080"/>
                </a:solidFill>
              </a:rPr>
              <a:t>//</a:t>
            </a:r>
            <a:r>
              <a:rPr lang="zh-CN" altLang="en-US" sz="1600" dirty="0">
                <a:solidFill>
                  <a:srgbClr val="808080"/>
                </a:solidFill>
              </a:rPr>
              <a:t>提交任务到</a:t>
            </a:r>
            <a:r>
              <a:rPr lang="en-US" altLang="zh-CN" sz="1600" dirty="0">
                <a:solidFill>
                  <a:srgbClr val="808080"/>
                </a:solidFill>
              </a:rPr>
              <a:t>hadoop</a:t>
            </a:r>
            <a:br>
              <a:rPr lang="en-US" altLang="zh-CN" sz="1600" dirty="0">
                <a:solidFill>
                  <a:srgbClr val="808080"/>
                </a:solidFill>
              </a:rPr>
            </a:br>
            <a:r>
              <a:rPr lang="en-US" altLang="zh-CN" sz="1600" dirty="0">
                <a:solidFill>
                  <a:srgbClr val="808080"/>
                </a:solidFill>
              </a:rPr>
              <a:t>    </a:t>
            </a:r>
            <a:r>
              <a:rPr lang="en-US" altLang="zh-CN" sz="1600" dirty="0"/>
              <a:t>}</a:t>
            </a:r>
            <a:br>
              <a:rPr lang="en-US" altLang="zh-CN" sz="1600" dirty="0"/>
            </a:br>
            <a:r>
              <a:rPr lang="en-US" altLang="zh-CN" sz="1600" dirty="0"/>
              <a:t>}</a:t>
            </a:r>
          </a:p>
        </p:txBody>
      </p:sp>
    </p:spTree>
    <p:extLst>
      <p:ext uri="{BB962C8B-B14F-4D97-AF65-F5344CB8AC3E}">
        <p14:creationId xmlns:p14="http://schemas.microsoft.com/office/powerpoint/2010/main" val="6779016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2">
            <a:extLst>
              <a:ext uri="{FF2B5EF4-FFF2-40B4-BE49-F238E27FC236}">
                <a16:creationId xmlns:a16="http://schemas.microsoft.com/office/drawing/2014/main" id="{13683DA3-00B3-7F42-8AB1-F0087BFC7CAA}"/>
              </a:ext>
            </a:extLst>
          </p:cNvPr>
          <p:cNvSpPr>
            <a:spLocks noGrp="1" noChangeArrowheads="1"/>
          </p:cNvSpPr>
          <p:nvPr>
            <p:ph type="title" idx="10"/>
          </p:nvPr>
        </p:nvSpPr>
        <p:spPr/>
        <p:txBody>
          <a:bodyPr/>
          <a:lstStyle/>
          <a:p>
            <a:r>
              <a:rPr lang="zh-CN" altLang="zh-CN"/>
              <a:t>编译打包代码以及运行程序</a:t>
            </a:r>
            <a:endParaRPr lang="zh-CN" altLang="en-US"/>
          </a:p>
        </p:txBody>
      </p:sp>
      <p:sp>
        <p:nvSpPr>
          <p:cNvPr id="46082" name="TextBox 4">
            <a:extLst>
              <a:ext uri="{FF2B5EF4-FFF2-40B4-BE49-F238E27FC236}">
                <a16:creationId xmlns:a16="http://schemas.microsoft.com/office/drawing/2014/main" id="{6C01D2ED-5558-B147-9FAF-661F7E8C0707}"/>
              </a:ext>
            </a:extLst>
          </p:cNvPr>
          <p:cNvSpPr txBox="1">
            <a:spLocks noChangeArrowheads="1"/>
          </p:cNvSpPr>
          <p:nvPr/>
        </p:nvSpPr>
        <p:spPr bwMode="auto">
          <a:xfrm>
            <a:off x="1981200" y="16002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0"/>
              </a:spcBef>
              <a:buFontTx/>
              <a:buNone/>
            </a:pPr>
            <a:r>
              <a:rPr lang="zh-CN" altLang="en-US" sz="2000" b="1" dirty="0"/>
              <a:t>实验步骤</a:t>
            </a:r>
            <a:r>
              <a:rPr lang="zh-CN" altLang="en-US" sz="2000" dirty="0"/>
              <a:t>：</a:t>
            </a:r>
            <a:endParaRPr lang="en-US" altLang="zh-CN" sz="2000" dirty="0"/>
          </a:p>
          <a:p>
            <a:pPr eaLnBrk="1" hangingPunct="1">
              <a:lnSpc>
                <a:spcPct val="200000"/>
              </a:lnSpc>
              <a:spcBef>
                <a:spcPct val="0"/>
              </a:spcBef>
            </a:pPr>
            <a:r>
              <a:rPr lang="zh-CN" altLang="en-US" sz="2000" dirty="0"/>
              <a:t>使用</a:t>
            </a:r>
            <a:r>
              <a:rPr lang="en-US" altLang="zh-CN" sz="2000" dirty="0"/>
              <a:t>java</a:t>
            </a:r>
            <a:r>
              <a:rPr lang="zh-CN" altLang="en-US" sz="2000" dirty="0"/>
              <a:t>编译程序</a:t>
            </a:r>
            <a:endParaRPr lang="en-US" altLang="zh-CN" sz="2000" dirty="0"/>
          </a:p>
          <a:p>
            <a:pPr eaLnBrk="1" hangingPunct="1">
              <a:lnSpc>
                <a:spcPct val="200000"/>
              </a:lnSpc>
              <a:spcBef>
                <a:spcPct val="0"/>
              </a:spcBef>
            </a:pPr>
            <a:r>
              <a:rPr lang="zh-CN" altLang="en-US" sz="2000" dirty="0"/>
              <a:t>打包为</a:t>
            </a:r>
            <a:r>
              <a:rPr lang="en-US" altLang="zh-CN" sz="2000" dirty="0"/>
              <a:t>jar</a:t>
            </a:r>
            <a:r>
              <a:rPr lang="zh-CN" altLang="en-US" sz="2000" dirty="0"/>
              <a:t>包</a:t>
            </a:r>
            <a:endParaRPr lang="en-US" altLang="zh-CN" sz="2000" dirty="0"/>
          </a:p>
          <a:p>
            <a:pPr eaLnBrk="1" hangingPunct="1">
              <a:lnSpc>
                <a:spcPct val="200000"/>
              </a:lnSpc>
              <a:spcBef>
                <a:spcPct val="0"/>
              </a:spcBef>
            </a:pPr>
            <a:r>
              <a:rPr lang="zh-CN" altLang="en-US" sz="2000" dirty="0"/>
              <a:t>上传</a:t>
            </a:r>
            <a:r>
              <a:rPr lang="en-US" altLang="zh-CN" sz="2000" dirty="0"/>
              <a:t>JAR</a:t>
            </a:r>
            <a:r>
              <a:rPr lang="zh-CN" altLang="en-US" sz="2000" dirty="0"/>
              <a:t>包到</a:t>
            </a:r>
            <a:r>
              <a:rPr lang="en-US" altLang="zh-CN" sz="2000" dirty="0"/>
              <a:t>hadoop</a:t>
            </a:r>
            <a:r>
              <a:rPr lang="zh-CN" altLang="en-US" sz="2000" dirty="0"/>
              <a:t>节点</a:t>
            </a:r>
            <a:endParaRPr lang="en-US" altLang="zh-CN" sz="2000" dirty="0"/>
          </a:p>
          <a:p>
            <a:pPr eaLnBrk="1" hangingPunct="1">
              <a:lnSpc>
                <a:spcPct val="200000"/>
              </a:lnSpc>
              <a:spcBef>
                <a:spcPct val="0"/>
              </a:spcBef>
            </a:pPr>
            <a:r>
              <a:rPr lang="zh-CN" altLang="en-US" sz="2000" dirty="0"/>
              <a:t>运行</a:t>
            </a:r>
            <a:r>
              <a:rPr lang="en-US" altLang="zh-CN" sz="2000" dirty="0"/>
              <a:t>jar</a:t>
            </a:r>
            <a:r>
              <a:rPr lang="zh-CN" altLang="en-US" sz="2000" dirty="0"/>
              <a:t>包（需要启动</a:t>
            </a:r>
            <a:r>
              <a:rPr lang="en-US" altLang="zh-CN" sz="2000" dirty="0"/>
              <a:t>Hadoop</a:t>
            </a:r>
            <a:r>
              <a:rPr lang="zh-CN" altLang="en-US" sz="2000" dirty="0"/>
              <a:t>）</a:t>
            </a:r>
            <a:endParaRPr lang="en-US" altLang="zh-CN" sz="2000" dirty="0"/>
          </a:p>
          <a:p>
            <a:pPr eaLnBrk="1" hangingPunct="1">
              <a:lnSpc>
                <a:spcPct val="200000"/>
              </a:lnSpc>
              <a:spcBef>
                <a:spcPct val="0"/>
              </a:spcBef>
            </a:pPr>
            <a:r>
              <a:rPr lang="zh-CN" altLang="en-US" sz="2000" dirty="0"/>
              <a:t>查看结果</a:t>
            </a:r>
            <a:endParaRPr lang="en-US" altLang="zh-CN" sz="2000" dirty="0"/>
          </a:p>
        </p:txBody>
      </p:sp>
    </p:spTree>
    <p:extLst>
      <p:ext uri="{BB962C8B-B14F-4D97-AF65-F5344CB8AC3E}">
        <p14:creationId xmlns:p14="http://schemas.microsoft.com/office/powerpoint/2010/main" val="1686618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a:extLst>
              <a:ext uri="{FF2B5EF4-FFF2-40B4-BE49-F238E27FC236}">
                <a16:creationId xmlns:a16="http://schemas.microsoft.com/office/drawing/2014/main" id="{9AF89278-14CD-E64B-B2FD-5F553440C1F5}"/>
              </a:ext>
            </a:extLst>
          </p:cNvPr>
          <p:cNvSpPr>
            <a:spLocks noGrp="1" noChangeArrowheads="1"/>
          </p:cNvSpPr>
          <p:nvPr>
            <p:ph type="title" idx="10"/>
          </p:nvPr>
        </p:nvSpPr>
        <p:spPr/>
        <p:txBody>
          <a:bodyPr/>
          <a:lstStyle/>
          <a:p>
            <a:r>
              <a:rPr lang="en-US" altLang="zh-CN" sz="2800" dirty="0"/>
              <a:t>Hadoop</a:t>
            </a:r>
            <a:r>
              <a:rPr lang="zh-CN" altLang="en-US" sz="2800" dirty="0"/>
              <a:t>中执行</a:t>
            </a:r>
            <a:r>
              <a:rPr lang="en-US" altLang="zh-CN" sz="2800" dirty="0"/>
              <a:t>MapReduce</a:t>
            </a:r>
            <a:r>
              <a:rPr lang="zh-CN" altLang="en-US" sz="2800" dirty="0"/>
              <a:t>任务的几种方式</a:t>
            </a:r>
          </a:p>
        </p:txBody>
      </p:sp>
      <p:sp>
        <p:nvSpPr>
          <p:cNvPr id="47106" name="TextBox 2">
            <a:extLst>
              <a:ext uri="{FF2B5EF4-FFF2-40B4-BE49-F238E27FC236}">
                <a16:creationId xmlns:a16="http://schemas.microsoft.com/office/drawing/2014/main" id="{CF0E8202-B260-2F43-A6A2-A946B1C0E4B1}"/>
              </a:ext>
            </a:extLst>
          </p:cNvPr>
          <p:cNvSpPr txBox="1">
            <a:spLocks noChangeArrowheads="1"/>
          </p:cNvSpPr>
          <p:nvPr/>
        </p:nvSpPr>
        <p:spPr bwMode="auto">
          <a:xfrm>
            <a:off x="2895600" y="1701801"/>
            <a:ext cx="6553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400" dirty="0"/>
              <a:t>Hadoop jar</a:t>
            </a:r>
          </a:p>
          <a:p>
            <a:pPr eaLnBrk="1" hangingPunct="1">
              <a:spcBef>
                <a:spcPct val="0"/>
              </a:spcBef>
            </a:pPr>
            <a:r>
              <a:rPr lang="en-US" altLang="zh-CN" sz="2400" dirty="0"/>
              <a:t>Pig</a:t>
            </a:r>
          </a:p>
          <a:p>
            <a:pPr eaLnBrk="1" hangingPunct="1">
              <a:spcBef>
                <a:spcPct val="0"/>
              </a:spcBef>
            </a:pPr>
            <a:r>
              <a:rPr lang="en-US" altLang="zh-CN" sz="2400" dirty="0"/>
              <a:t>Hive</a:t>
            </a:r>
          </a:p>
          <a:p>
            <a:pPr eaLnBrk="1" hangingPunct="1">
              <a:spcBef>
                <a:spcPct val="0"/>
              </a:spcBef>
            </a:pPr>
            <a:r>
              <a:rPr lang="en-US" altLang="zh-CN" sz="2400" dirty="0"/>
              <a:t>Python</a:t>
            </a:r>
          </a:p>
          <a:p>
            <a:pPr eaLnBrk="1" hangingPunct="1">
              <a:spcBef>
                <a:spcPct val="0"/>
              </a:spcBef>
            </a:pPr>
            <a:r>
              <a:rPr lang="en-US" altLang="zh-CN" sz="2400" dirty="0"/>
              <a:t>Shell</a:t>
            </a:r>
            <a:r>
              <a:rPr lang="zh-CN" altLang="en-US" sz="2400" dirty="0"/>
              <a:t>脚本</a:t>
            </a:r>
            <a:endParaRPr lang="en-US" altLang="zh-CN" sz="2400" dirty="0"/>
          </a:p>
        </p:txBody>
      </p:sp>
    </p:spTree>
    <p:extLst>
      <p:ext uri="{BB962C8B-B14F-4D97-AF65-F5344CB8AC3E}">
        <p14:creationId xmlns:p14="http://schemas.microsoft.com/office/powerpoint/2010/main" val="29810029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2">
            <a:extLst>
              <a:ext uri="{FF2B5EF4-FFF2-40B4-BE49-F238E27FC236}">
                <a16:creationId xmlns:a16="http://schemas.microsoft.com/office/drawing/2014/main" id="{B8ACE1E6-1409-C949-8C58-9B7DD45AD1D8}"/>
              </a:ext>
            </a:extLst>
          </p:cNvPr>
          <p:cNvSpPr>
            <a:spLocks noGrp="1" noChangeArrowheads="1"/>
          </p:cNvSpPr>
          <p:nvPr>
            <p:ph type="title"/>
          </p:nvPr>
        </p:nvSpPr>
        <p:spPr/>
        <p:txBody>
          <a:bodyPr/>
          <a:lstStyle/>
          <a:p>
            <a:r>
              <a:rPr lang="zh-CN" altLang="en-US" dirty="0"/>
              <a:t>执行过程</a:t>
            </a:r>
          </a:p>
        </p:txBody>
      </p:sp>
      <p:sp>
        <p:nvSpPr>
          <p:cNvPr id="48130" name="内容占位符 3">
            <a:extLst>
              <a:ext uri="{FF2B5EF4-FFF2-40B4-BE49-F238E27FC236}">
                <a16:creationId xmlns:a16="http://schemas.microsoft.com/office/drawing/2014/main" id="{0461CF1C-1E0D-7340-A935-B0B8FF3CF3AB}"/>
              </a:ext>
            </a:extLst>
          </p:cNvPr>
          <p:cNvSpPr>
            <a:spLocks noGrp="1" noChangeArrowheads="1"/>
          </p:cNvSpPr>
          <p:nvPr>
            <p:ph idx="1"/>
          </p:nvPr>
        </p:nvSpPr>
        <p:spPr/>
        <p:txBody>
          <a:bodyPr>
            <a:normAutofit/>
          </a:bodyPr>
          <a:lstStyle/>
          <a:p>
            <a:r>
              <a:rPr lang="zh-CN" altLang="en-US" dirty="0"/>
              <a:t>上传</a:t>
            </a:r>
            <a:r>
              <a:rPr lang="en-US" altLang="zh-CN" dirty="0"/>
              <a:t>jar</a:t>
            </a:r>
            <a:r>
              <a:rPr lang="zh-CN" altLang="en-US" dirty="0"/>
              <a:t>到任意</a:t>
            </a:r>
            <a:r>
              <a:rPr lang="en-US" altLang="zh-CN" dirty="0"/>
              <a:t>hadoop</a:t>
            </a:r>
            <a:r>
              <a:rPr lang="zh-CN" altLang="en-US" dirty="0"/>
              <a:t>节点</a:t>
            </a:r>
            <a:endParaRPr lang="en-US" altLang="zh-CN" dirty="0"/>
          </a:p>
          <a:p>
            <a:r>
              <a:rPr lang="zh-CN" altLang="en-US" dirty="0"/>
              <a:t>运行</a:t>
            </a:r>
            <a:r>
              <a:rPr lang="en-US" altLang="zh-CN" dirty="0"/>
              <a:t>yarn</a:t>
            </a:r>
            <a:r>
              <a:rPr lang="zh-CN" altLang="en-US" dirty="0"/>
              <a:t>和</a:t>
            </a:r>
            <a:r>
              <a:rPr lang="en-US" altLang="zh-CN" dirty="0" err="1"/>
              <a:t>hdfs</a:t>
            </a:r>
            <a:endParaRPr lang="en-US" altLang="zh-CN" dirty="0"/>
          </a:p>
          <a:p>
            <a:r>
              <a:rPr lang="zh-CN" altLang="en-US" dirty="0"/>
              <a:t>上传数据文件到</a:t>
            </a:r>
            <a:r>
              <a:rPr lang="en-US" altLang="zh-CN" dirty="0"/>
              <a:t>HDFS</a:t>
            </a:r>
            <a:r>
              <a:rPr lang="zh-CN" altLang="en-US" dirty="0"/>
              <a:t>中</a:t>
            </a:r>
            <a:endParaRPr lang="en-US" altLang="zh-CN" dirty="0"/>
          </a:p>
          <a:p>
            <a:r>
              <a:rPr lang="zh-CN" altLang="en-US" dirty="0"/>
              <a:t>执行</a:t>
            </a:r>
            <a:r>
              <a:rPr lang="en-US" altLang="zh-CN" dirty="0"/>
              <a:t>jar</a:t>
            </a:r>
            <a:r>
              <a:rPr lang="zh-CN" altLang="en-US" dirty="0"/>
              <a:t>：</a:t>
            </a:r>
            <a:endParaRPr lang="en-US" altLang="zh-CN" dirty="0"/>
          </a:p>
          <a:p>
            <a:pPr lvl="1"/>
            <a:r>
              <a:rPr lang="en-US" altLang="zh-CN" dirty="0"/>
              <a:t>hadoop jar </a:t>
            </a:r>
            <a:r>
              <a:rPr lang="en-US" altLang="zh-CN" dirty="0" err="1"/>
              <a:t>wordcount.jar</a:t>
            </a:r>
            <a:r>
              <a:rPr lang="en-US" altLang="zh-CN" dirty="0"/>
              <a:t> </a:t>
            </a:r>
            <a:r>
              <a:rPr lang="zh-CN" altLang="en-US" dirty="0"/>
              <a:t>完整</a:t>
            </a:r>
            <a:r>
              <a:rPr lang="en-US" altLang="zh-CN" dirty="0"/>
              <a:t>class</a:t>
            </a:r>
            <a:r>
              <a:rPr lang="zh-CN" altLang="en-US" dirty="0"/>
              <a:t>名 数据文件所在目录路径 输出运算结果所在目录路径</a:t>
            </a:r>
            <a:endParaRPr lang="en-US" altLang="zh-CN" dirty="0"/>
          </a:p>
          <a:p>
            <a:pPr lvl="1"/>
            <a:r>
              <a:rPr lang="zh-CN" altLang="en-US" dirty="0"/>
              <a:t>输出路径由</a:t>
            </a:r>
            <a:r>
              <a:rPr lang="en-US" altLang="zh-CN" dirty="0"/>
              <a:t>hadoop</a:t>
            </a:r>
            <a:r>
              <a:rPr lang="zh-CN" altLang="en-US" dirty="0"/>
              <a:t>自动创建</a:t>
            </a:r>
            <a:endParaRPr lang="en-US" altLang="zh-CN" dirty="0"/>
          </a:p>
          <a:p>
            <a:pPr lvl="1"/>
            <a:r>
              <a:rPr lang="zh-CN" altLang="en-US" dirty="0"/>
              <a:t>路径均为</a:t>
            </a:r>
            <a:r>
              <a:rPr lang="en-US" altLang="zh-CN" dirty="0"/>
              <a:t>HDFS</a:t>
            </a:r>
            <a:endParaRPr lang="zh-CN" altLang="en-US" dirty="0"/>
          </a:p>
        </p:txBody>
      </p:sp>
    </p:spTree>
    <p:extLst>
      <p:ext uri="{BB962C8B-B14F-4D97-AF65-F5344CB8AC3E}">
        <p14:creationId xmlns:p14="http://schemas.microsoft.com/office/powerpoint/2010/main" val="3620618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内容占位符 1">
            <a:extLst>
              <a:ext uri="{FF2B5EF4-FFF2-40B4-BE49-F238E27FC236}">
                <a16:creationId xmlns:a16="http://schemas.microsoft.com/office/drawing/2014/main" id="{E8BFE4D9-BDF1-C44F-9107-C0E46E6104ED}"/>
              </a:ext>
            </a:extLst>
          </p:cNvPr>
          <p:cNvSpPr>
            <a:spLocks noGrp="1" noChangeArrowheads="1"/>
          </p:cNvSpPr>
          <p:nvPr>
            <p:ph/>
          </p:nvPr>
        </p:nvSpPr>
        <p:spPr/>
        <p:txBody>
          <a:bodyPr/>
          <a:lstStyle/>
          <a:p>
            <a:endParaRPr lang="en-US" altLang="zh-CN"/>
          </a:p>
          <a:p>
            <a:r>
              <a:rPr lang="zh-CN" altLang="en-US"/>
              <a:t>编写容易，优化难</a:t>
            </a:r>
            <a:endParaRPr lang="en-US" altLang="zh-CN"/>
          </a:p>
          <a:p>
            <a:r>
              <a:rPr lang="zh-CN" altLang="en-US"/>
              <a:t>调优是关键</a:t>
            </a:r>
          </a:p>
        </p:txBody>
      </p:sp>
      <p:sp>
        <p:nvSpPr>
          <p:cNvPr id="49154" name="标题 2">
            <a:extLst>
              <a:ext uri="{FF2B5EF4-FFF2-40B4-BE49-F238E27FC236}">
                <a16:creationId xmlns:a16="http://schemas.microsoft.com/office/drawing/2014/main" id="{76C0C170-2660-CE47-8DC5-BA40ED6C12D7}"/>
              </a:ext>
            </a:extLst>
          </p:cNvPr>
          <p:cNvSpPr>
            <a:spLocks noGrp="1" noChangeArrowheads="1"/>
          </p:cNvSpPr>
          <p:nvPr>
            <p:ph type="title" idx="10"/>
          </p:nvPr>
        </p:nvSpPr>
        <p:spPr/>
        <p:txBody>
          <a:bodyPr/>
          <a:lstStyle/>
          <a:p>
            <a:r>
              <a:rPr lang="zh-CN" altLang="en-US"/>
              <a:t>关于</a:t>
            </a:r>
            <a:r>
              <a:rPr lang="en-US" altLang="zh-CN"/>
              <a:t>Mapreduce</a:t>
            </a:r>
            <a:r>
              <a:rPr lang="zh-CN" altLang="en-US"/>
              <a:t>效率</a:t>
            </a:r>
          </a:p>
        </p:txBody>
      </p:sp>
    </p:spTree>
    <p:extLst>
      <p:ext uri="{BB962C8B-B14F-4D97-AF65-F5344CB8AC3E}">
        <p14:creationId xmlns:p14="http://schemas.microsoft.com/office/powerpoint/2010/main" val="376140446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17722</TotalTime>
  <Words>7565</Words>
  <Application>Microsoft Office PowerPoint</Application>
  <PresentationFormat>宽屏</PresentationFormat>
  <Paragraphs>674</Paragraphs>
  <Slides>95</Slides>
  <Notes>2</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95</vt:i4>
      </vt:variant>
    </vt:vector>
  </HeadingPairs>
  <TitlesOfParts>
    <vt:vector size="105" baseType="lpstr">
      <vt:lpstr>等线</vt:lpstr>
      <vt:lpstr>等线 Light</vt:lpstr>
      <vt:lpstr>黑体</vt:lpstr>
      <vt:lpstr>宋体</vt:lpstr>
      <vt:lpstr>Arial</vt:lpstr>
      <vt:lpstr>Calibri</vt:lpstr>
      <vt:lpstr>Times New Roman</vt:lpstr>
      <vt:lpstr>Office 主题​​</vt:lpstr>
      <vt:lpstr>Photo Editor Photo</vt:lpstr>
      <vt:lpstr>Microsoft Visio Drawing</vt:lpstr>
      <vt:lpstr>第三部分大数据分布式处理架构 </vt:lpstr>
      <vt:lpstr>内容</vt:lpstr>
      <vt:lpstr>Hadoop</vt:lpstr>
      <vt:lpstr>Hadoop简介</vt:lpstr>
      <vt:lpstr>Hadoop发展简史</vt:lpstr>
      <vt:lpstr>Hadoop的应用现状</vt:lpstr>
      <vt:lpstr>Hadoop生态圈的结构</vt:lpstr>
      <vt:lpstr>Hadoop项目结构</vt:lpstr>
      <vt:lpstr>Apache Hadoop版本演变</vt:lpstr>
      <vt:lpstr>Apache Hadoop版本演变</vt:lpstr>
      <vt:lpstr>Hadoop各种版本</vt:lpstr>
      <vt:lpstr>Hadoop各种版本</vt:lpstr>
      <vt:lpstr> Hadoop的安装与使用</vt:lpstr>
      <vt:lpstr>选择Hadoop发行版本（免费）</vt:lpstr>
      <vt:lpstr>CDH版本</vt:lpstr>
      <vt:lpstr>运行模式</vt:lpstr>
      <vt:lpstr>安装linux系统</vt:lpstr>
      <vt:lpstr>Hadoop的安装与使用（单机/伪分布式）</vt:lpstr>
      <vt:lpstr>Hadoop集群中有哪些节点类型</vt:lpstr>
      <vt:lpstr>HDFS分布式文件系统</vt:lpstr>
      <vt:lpstr>HDFS架构</vt:lpstr>
      <vt:lpstr> 名称节点和数据节点</vt:lpstr>
      <vt:lpstr>名称节点数据结构</vt:lpstr>
      <vt:lpstr>Secondary NameNode</vt:lpstr>
      <vt:lpstr>SecondaryNameNode的工作流程</vt:lpstr>
      <vt:lpstr>数据节点</vt:lpstr>
      <vt:lpstr>Hadoop发展简史</vt:lpstr>
      <vt:lpstr> HDFS存储原理</vt:lpstr>
      <vt:lpstr>冗余数据保存</vt:lpstr>
      <vt:lpstr>数据存取策略</vt:lpstr>
      <vt:lpstr>数据中心</vt:lpstr>
      <vt:lpstr> 数据存取策略</vt:lpstr>
      <vt:lpstr>  数据错误与恢复</vt:lpstr>
      <vt:lpstr>数据错误与恢复</vt:lpstr>
      <vt:lpstr>数据错误与恢复</vt:lpstr>
      <vt:lpstr>数据错误与恢复</vt:lpstr>
      <vt:lpstr>HDFS的文件操作</vt:lpstr>
      <vt:lpstr> HDFS常用命令</vt:lpstr>
      <vt:lpstr>实例</vt:lpstr>
      <vt:lpstr>Java api</vt:lpstr>
      <vt:lpstr>java hadoop API示例</vt:lpstr>
      <vt:lpstr> Hadoop和HDFS的局限与不足</vt:lpstr>
      <vt:lpstr>针对Hadoop的改进与提升</vt:lpstr>
      <vt:lpstr>针对Hadoop的改进与提升</vt:lpstr>
      <vt:lpstr>针对Hadoop的改进与提升</vt:lpstr>
      <vt:lpstr>HDFS2.0的新特性</vt:lpstr>
      <vt:lpstr>HDFS HA</vt:lpstr>
      <vt:lpstr>HDFS HA</vt:lpstr>
      <vt:lpstr>HDFS HA</vt:lpstr>
      <vt:lpstr>HDFS Federation</vt:lpstr>
      <vt:lpstr>HDFS Federation</vt:lpstr>
      <vt:lpstr>HDFS Federation</vt:lpstr>
      <vt:lpstr> 分而治之的智慧：MapReduce   </vt:lpstr>
      <vt:lpstr>提纲</vt:lpstr>
      <vt:lpstr>概述</vt:lpstr>
      <vt:lpstr>分布式并行编程</vt:lpstr>
      <vt:lpstr>分布式并行编程</vt:lpstr>
      <vt:lpstr> MapReduce模型简介</vt:lpstr>
      <vt:lpstr>Map和Reduce函数</vt:lpstr>
      <vt:lpstr>MapReduce的体系结构</vt:lpstr>
      <vt:lpstr>MapReduce的体系结构</vt:lpstr>
      <vt:lpstr>MapReduce的体系结构</vt:lpstr>
      <vt:lpstr>新一代资源管理调度框架YARN</vt:lpstr>
      <vt:lpstr>MapReduce1.0的缺陷</vt:lpstr>
      <vt:lpstr>YARN设计思路</vt:lpstr>
      <vt:lpstr>YARN体系结构</vt:lpstr>
      <vt:lpstr>YARN体系结构</vt:lpstr>
      <vt:lpstr>YARN体系结构</vt:lpstr>
      <vt:lpstr>YARN体系结构</vt:lpstr>
      <vt:lpstr>YARN体系结构</vt:lpstr>
      <vt:lpstr>YARN框架与MapReduce1.0框架的对比分析</vt:lpstr>
      <vt:lpstr>MapReduce工作流程</vt:lpstr>
      <vt:lpstr>工作流程概述</vt:lpstr>
      <vt:lpstr>（Key,Value）结构是数据IO关键</vt:lpstr>
      <vt:lpstr>MapReduce各个执行阶段</vt:lpstr>
      <vt:lpstr>Split &amp; RR(RecordReader)</vt:lpstr>
      <vt:lpstr>Shuffle过程详解</vt:lpstr>
      <vt:lpstr>Shuffle过程详解</vt:lpstr>
      <vt:lpstr>Mapreduce完整步骤</vt:lpstr>
      <vt:lpstr>详细过程-（实例）</vt:lpstr>
      <vt:lpstr>实例分析：WordCount</vt:lpstr>
      <vt:lpstr> WordCount程序任务</vt:lpstr>
      <vt:lpstr> WordCount设计思路</vt:lpstr>
      <vt:lpstr>大多数情况下只需要设计Map和Reduce</vt:lpstr>
      <vt:lpstr>WordCount mapreduce 过程</vt:lpstr>
      <vt:lpstr>MapReduce 缺点</vt:lpstr>
      <vt:lpstr>MapReduce编程实践</vt:lpstr>
      <vt:lpstr>任务要求</vt:lpstr>
      <vt:lpstr>PowerPoint 演示文稿</vt:lpstr>
      <vt:lpstr>编写Reduce处理逻辑</vt:lpstr>
      <vt:lpstr>编写main方法</vt:lpstr>
      <vt:lpstr>编译打包代码以及运行程序</vt:lpstr>
      <vt:lpstr>Hadoop中执行MapReduce任务的几种方式</vt:lpstr>
      <vt:lpstr>执行过程</vt:lpstr>
      <vt:lpstr>关于Mapreduce效率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第一部分  分布式的程序基础</dc:title>
  <dc:creator>xiaoxia zuo</dc:creator>
  <cp:lastModifiedBy>admin</cp:lastModifiedBy>
  <cp:revision>238</cp:revision>
  <dcterms:created xsi:type="dcterms:W3CDTF">2018-03-13T10:15:34Z</dcterms:created>
  <dcterms:modified xsi:type="dcterms:W3CDTF">2025-05-29T03:12:23Z</dcterms:modified>
</cp:coreProperties>
</file>